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2" r:id="rId4"/>
    <p:sldMasterId id="2147483693" r:id="rId5"/>
    <p:sldMasterId id="2147483694" r:id="rId6"/>
    <p:sldMasterId id="2147483695"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Lst>
  <p:sldSz cy="5143500" cx="9144000"/>
  <p:notesSz cx="6858000" cy="9144000"/>
  <p:embeddedFontLst>
    <p:embeddedFont>
      <p:font typeface="Nunito SemiBold"/>
      <p:regular r:id="rId28"/>
      <p:bold r:id="rId29"/>
      <p:italic r:id="rId30"/>
      <p:boldItalic r:id="rId31"/>
    </p:embeddedFont>
    <p:embeddedFont>
      <p:font typeface="Nunito"/>
      <p:regular r:id="rId32"/>
      <p:bold r:id="rId33"/>
      <p:italic r:id="rId34"/>
      <p:boldItalic r:id="rId35"/>
    </p:embeddedFont>
    <p:embeddedFont>
      <p:font typeface="Nunito ExtraBold"/>
      <p:bold r:id="rId36"/>
      <p:boldItalic r:id="rId37"/>
    </p:embeddedFont>
    <p:embeddedFont>
      <p:font typeface="Quicksand"/>
      <p:regular r:id="rId38"/>
      <p:bold r:id="rId39"/>
    </p:embeddedFont>
    <p:embeddedFont>
      <p:font typeface="Oswald"/>
      <p:regular r:id="rId40"/>
      <p:bold r:id="rId41"/>
    </p:embeddedFont>
    <p:embeddedFont>
      <p:font typeface="Helvetica Neue Light"/>
      <p:regular r:id="rId42"/>
      <p:bold r:id="rId43"/>
      <p:italic r:id="rId44"/>
      <p:boldItalic r:id="rId45"/>
    </p:embeddedFont>
    <p:embeddedFont>
      <p:font typeface="Nunito Black"/>
      <p:bold r:id="rId46"/>
      <p:boldItalic r:id="rId47"/>
    </p:embeddedFont>
    <p:embeddedFont>
      <p:font typeface="Nunito Light"/>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swald-regular.fntdata"/><Relationship Id="rId42" Type="http://schemas.openxmlformats.org/officeDocument/2006/relationships/font" Target="fonts/HelveticaNeueLight-regular.fntdata"/><Relationship Id="rId41" Type="http://schemas.openxmlformats.org/officeDocument/2006/relationships/font" Target="fonts/Oswald-bold.fntdata"/><Relationship Id="rId44" Type="http://schemas.openxmlformats.org/officeDocument/2006/relationships/font" Target="fonts/HelveticaNeueLight-italic.fntdata"/><Relationship Id="rId43" Type="http://schemas.openxmlformats.org/officeDocument/2006/relationships/font" Target="fonts/HelveticaNeueLight-bold.fntdata"/><Relationship Id="rId46" Type="http://schemas.openxmlformats.org/officeDocument/2006/relationships/font" Target="fonts/NunitoBlack-bold.fntdata"/><Relationship Id="rId45" Type="http://schemas.openxmlformats.org/officeDocument/2006/relationships/font" Target="fonts/HelveticaNeueLight-boldItalic.fntdata"/><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48" Type="http://schemas.openxmlformats.org/officeDocument/2006/relationships/font" Target="fonts/NunitoLight-regular.fntdata"/><Relationship Id="rId47" Type="http://schemas.openxmlformats.org/officeDocument/2006/relationships/font" Target="fonts/NunitoBlack-boldItalic.fntdata"/><Relationship Id="rId49" Type="http://schemas.openxmlformats.org/officeDocument/2006/relationships/font" Target="fonts/NunitoLight-bold.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font" Target="fonts/NunitoSemiBold-boldItalic.fntdata"/><Relationship Id="rId30" Type="http://schemas.openxmlformats.org/officeDocument/2006/relationships/font" Target="fonts/NunitoSemiBold-italic.fntdata"/><Relationship Id="rId33" Type="http://schemas.openxmlformats.org/officeDocument/2006/relationships/font" Target="fonts/Nunito-bold.fntdata"/><Relationship Id="rId32" Type="http://schemas.openxmlformats.org/officeDocument/2006/relationships/font" Target="fonts/Nunito-regular.fntdata"/><Relationship Id="rId35" Type="http://schemas.openxmlformats.org/officeDocument/2006/relationships/font" Target="fonts/Nunito-boldItalic.fntdata"/><Relationship Id="rId34" Type="http://schemas.openxmlformats.org/officeDocument/2006/relationships/font" Target="fonts/Nunito-italic.fntdata"/><Relationship Id="rId37" Type="http://schemas.openxmlformats.org/officeDocument/2006/relationships/font" Target="fonts/NunitoExtraBold-boldItalic.fntdata"/><Relationship Id="rId36" Type="http://schemas.openxmlformats.org/officeDocument/2006/relationships/font" Target="fonts/NunitoExtraBold-bold.fntdata"/><Relationship Id="rId39" Type="http://schemas.openxmlformats.org/officeDocument/2006/relationships/font" Target="fonts/Quicksand-bold.fntdata"/><Relationship Id="rId38" Type="http://schemas.openxmlformats.org/officeDocument/2006/relationships/font" Target="fonts/Quicksand-regular.fntdata"/><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font" Target="fonts/NunitoSemiBold-regular.fntdata"/><Relationship Id="rId27" Type="http://schemas.openxmlformats.org/officeDocument/2006/relationships/slide" Target="slides/slide19.xml"/><Relationship Id="rId29" Type="http://schemas.openxmlformats.org/officeDocument/2006/relationships/font" Target="fonts/NunitoSemiBold-bold.fntdata"/><Relationship Id="rId51" Type="http://schemas.openxmlformats.org/officeDocument/2006/relationships/font" Target="fonts/NunitoLight-boldItalic.fntdata"/><Relationship Id="rId50" Type="http://schemas.openxmlformats.org/officeDocument/2006/relationships/font" Target="fonts/NunitoLight-italic.fntdata"/><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7b1d2f6ccf_0_1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g7b1d2f6ccf_0_12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Hello! Thank you for the kind introduction – and also for inviting me to speak on tech-based trauma and mental health support for survivors of abuse.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indent="0" lvl="0" marL="0" rtl="0" algn="l">
              <a:lnSpc>
                <a:spcPct val="115000"/>
              </a:lnSpc>
              <a:spcBef>
                <a:spcPts val="0"/>
              </a:spcBef>
              <a:spcAft>
                <a:spcPts val="0"/>
              </a:spcAft>
              <a:buSzPts val="1100"/>
              <a:buNone/>
            </a:pPr>
            <a:r>
              <a:rPr lang="en" sz="1200">
                <a:solidFill>
                  <a:schemeClr val="dk1"/>
                </a:solidFill>
              </a:rPr>
              <a:t>As you heard, I’m Alyson, and I’m Chayn’s Programme Lead for our Bloom project. Our CEO and Founder Hera is also here to speak during the discussion portion of our panel, and I’m sure she will likely expand on just what Chayn is about. </a:t>
            </a:r>
            <a:br>
              <a:rPr lang="en" sz="1200">
                <a:solidFill>
                  <a:schemeClr val="dk1"/>
                </a:solidFill>
              </a:rPr>
            </a:br>
            <a:br>
              <a:rPr lang="en" sz="1200">
                <a:solidFill>
                  <a:schemeClr val="dk1"/>
                </a:solidFill>
              </a:rPr>
            </a:br>
            <a:r>
              <a:rPr lang="en" sz="1200">
                <a:solidFill>
                  <a:schemeClr val="dk1"/>
                </a:solidFill>
              </a:rPr>
              <a:t>But, as a quick introduction to what we do, Chayn is a survivor-centred organisation and global volunteer network that started in 2013. Chayn aims to tackle gender-based violence and abuse by creating intersectional and survivor-led resources online. We our innovative, as we meet with our survivors and communities where they’re at, rather than putting the burden on </a:t>
            </a:r>
            <a:r>
              <a:rPr i="1" lang="en" sz="1200">
                <a:solidFill>
                  <a:schemeClr val="dk1"/>
                </a:solidFill>
              </a:rPr>
              <a:t>them </a:t>
            </a:r>
            <a:r>
              <a:rPr lang="en" sz="1200">
                <a:solidFill>
                  <a:schemeClr val="dk1"/>
                </a:solidFill>
              </a:rPr>
              <a:t>to match us. Our focus is to be accessible in our language, practices, service, outreach, and care.</a:t>
            </a:r>
            <a:endParaRPr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7b1d2f6ccf_0_1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7b1d2f6ccf_0_1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7b1d2f6ccf_0_1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7b1d2f6ccf_0_1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7b1d2f6ccf_0_1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7b1d2f6ccf_0_1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rPr>
              <a:t>Background here: </a:t>
            </a:r>
            <a:br>
              <a:rPr lang="en" sz="1200">
                <a:solidFill>
                  <a:schemeClr val="dk1"/>
                </a:solidFill>
              </a:rPr>
            </a:br>
            <a:br>
              <a:rPr lang="en" sz="1200">
                <a:solidFill>
                  <a:schemeClr val="dk1"/>
                </a:solidFill>
              </a:rPr>
            </a:br>
            <a:r>
              <a:rPr lang="en" sz="1200">
                <a:solidFill>
                  <a:schemeClr val="dk1"/>
                </a:solidFill>
              </a:rPr>
              <a:t>I want to talk a bit about the initial process and story of how this project came together – then I will be moving on to our timeline, methodology, data collection, and distribution of tools.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Bloom originally began as Chayn’s Trauma Resilience Group - or ‘Notes From Chayn’ - as we adapted a therapy group our organisation planned to run in-person to into online medium at the start of COVID-19 lockdowns. </a:t>
            </a:r>
            <a:br>
              <a:rPr lang="en" sz="1200">
                <a:solidFill>
                  <a:schemeClr val="dk1"/>
                </a:solidFill>
              </a:rPr>
            </a:b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With social-distancing, quarantines, and border closings, life can feel frightening and uncertain. This was especially true for anyone living in an abusive household or working on recovering from trauma. Being forced to stay home with an abuser for long amounts of time can be a harrowing, as survivors well know. And stress of any kind can act as a trigger for violence and coercion, putting survivors at an even greater risk when trapped inside with abusive people.</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People still healing from abuse or sexual trauma were also often not be able to go to their trauma-group or therapy right now. We wanted to provide them with coping mechanisms for that first shutdown. </a:t>
            </a:r>
            <a:endParaRPr sz="1200">
              <a:solidFill>
                <a:schemeClr val="dk1"/>
              </a:solidFill>
            </a:endParaRPr>
          </a:p>
          <a:p>
            <a:pPr indent="0" lvl="0" marL="0" rtl="0" algn="l">
              <a:lnSpc>
                <a:spcPct val="115000"/>
              </a:lnSpc>
              <a:spcBef>
                <a:spcPts val="0"/>
              </a:spcBef>
              <a:spcAft>
                <a:spcPts val="0"/>
              </a:spcAft>
              <a:buNone/>
            </a:pPr>
            <a:br>
              <a:rPr lang="en" sz="1200">
                <a:solidFill>
                  <a:schemeClr val="dk1"/>
                </a:solidFill>
              </a:rPr>
            </a:br>
            <a:r>
              <a:rPr lang="en" sz="1200">
                <a:solidFill>
                  <a:schemeClr val="dk1"/>
                </a:solidFill>
              </a:rPr>
              <a:t>Team of 4. This pilot ran from March to June 2020. 10 Weeks.</a:t>
            </a:r>
            <a:br>
              <a:rPr lang="en" sz="1200">
                <a:solidFill>
                  <a:schemeClr val="dk1"/>
                </a:solidFill>
              </a:rPr>
            </a:br>
            <a:br>
              <a:rPr lang="en" sz="1200">
                <a:solidFill>
                  <a:schemeClr val="dk1"/>
                </a:solidFill>
              </a:rPr>
            </a:br>
            <a:r>
              <a:rPr lang="en" sz="1200">
                <a:solidFill>
                  <a:schemeClr val="dk1"/>
                </a:solidFill>
              </a:rPr>
              <a:t>At the time, we [ ] served 100 people from around the world… [etc. more on the story of the programme.] But we had to cover ALL possible issues. Bloom allowed us to funnel, etc. Focus.</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304800" lvl="1" marL="914400" rtl="0" algn="l">
              <a:lnSpc>
                <a:spcPct val="115000"/>
              </a:lnSpc>
              <a:spcBef>
                <a:spcPts val="0"/>
              </a:spcBef>
              <a:spcAft>
                <a:spcPts val="0"/>
              </a:spcAft>
              <a:buClr>
                <a:schemeClr val="dk1"/>
              </a:buClr>
              <a:buSzPts val="1200"/>
              <a:buFont typeface="Times New Roman"/>
              <a:buChar char="○"/>
            </a:pPr>
            <a:r>
              <a:rPr lang="en" sz="1200">
                <a:solidFill>
                  <a:schemeClr val="dk1"/>
                </a:solidFill>
              </a:rPr>
              <a:t>Funding - What are the funding type(s)?, What is the approximate duration of grants?</a:t>
            </a:r>
            <a:endParaRPr sz="1200">
              <a:solidFill>
                <a:schemeClr val="dk1"/>
              </a:solidFill>
            </a:endParaRPr>
          </a:p>
          <a:p>
            <a:pPr indent="-304800" lvl="2" marL="1371600" rtl="0" algn="l">
              <a:lnSpc>
                <a:spcPct val="115000"/>
              </a:lnSpc>
              <a:spcBef>
                <a:spcPts val="0"/>
              </a:spcBef>
              <a:spcAft>
                <a:spcPts val="0"/>
              </a:spcAft>
              <a:buClr>
                <a:schemeClr val="dk1"/>
              </a:buClr>
              <a:buSzPts val="1200"/>
              <a:buFont typeface="Times New Roman"/>
              <a:buChar char="■"/>
            </a:pPr>
            <a:r>
              <a:rPr lang="en" sz="1200">
                <a:solidFill>
                  <a:schemeClr val="dk1"/>
                </a:solidFill>
              </a:rPr>
              <a:t>Summer pilot - donations from passionate individuals</a:t>
            </a:r>
            <a:endParaRPr sz="1200">
              <a:solidFill>
                <a:schemeClr val="dk1"/>
              </a:solidFill>
            </a:endParaRPr>
          </a:p>
          <a:p>
            <a:pPr indent="-304800" lvl="2" marL="1371600" rtl="0" algn="l">
              <a:lnSpc>
                <a:spcPct val="115000"/>
              </a:lnSpc>
              <a:spcBef>
                <a:spcPts val="0"/>
              </a:spcBef>
              <a:spcAft>
                <a:spcPts val="0"/>
              </a:spcAft>
              <a:buClr>
                <a:schemeClr val="dk1"/>
              </a:buClr>
              <a:buSzPts val="1200"/>
              <a:buFont typeface="Times New Roman"/>
              <a:buChar char="■"/>
            </a:pPr>
            <a:r>
              <a:rPr lang="en" sz="1200">
                <a:solidFill>
                  <a:schemeClr val="dk1"/>
                </a:solidFill>
              </a:rPr>
              <a:t>→ Bloom: The National Lottery Community Fund - 35k for 6 months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7b1d2f6ccf_0_9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7b1d2f6ccf_0_9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7b1d2f6ccf_0_9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7b1d2f6ccf_0_9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7b1d2f6ccf_0_9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7b1d2f6ccf_0_9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7b1d2f6ccf_0_13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7b1d2f6ccf_0_1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7b1d2f6ccf_0_14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7b1d2f6ccf_0_1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7b1d2f6ccf_0_1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7b1d2f6ccf_0_1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7b1d2f6ccf_0_13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7b1d2f6ccf_0_1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7b1d2f6ccf_0_4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7b1d2f6ccf_0_47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g7b1d2f6ccf_0_47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7b1d2f6ccf_0_4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7b1d2f6ccf_0_4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7b1d2f6ccf_0_8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7b1d2f6ccf_0_8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7b1d2f6ccf_0_5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7b1d2f6ccf_0_5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7b1d2f6ccf_0_5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7b1d2f6ccf_0_5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7b1d2f6ccf_0_5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7b1d2f6ccf_0_5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7b1d2f6ccf_0_5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7b1d2f6ccf_0_5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Heading changed</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7b1d2f6ccf_0_9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4" name="Google Shape;294;g7b1d2f6ccf_0_9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8" name="Google Shape;58;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9" name="Google Shape;59;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0" name="Shape 60"/>
        <p:cNvGrpSpPr/>
        <p:nvPr/>
      </p:nvGrpSpPr>
      <p:grpSpPr>
        <a:xfrm>
          <a:off x="0" y="0"/>
          <a:ext cx="0" cy="0"/>
          <a:chOff x="0" y="0"/>
          <a:chExt cx="0" cy="0"/>
        </a:xfrm>
      </p:grpSpPr>
      <p:sp>
        <p:nvSpPr>
          <p:cNvPr id="61" name="Google Shape;61;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2" name="Google Shape;62;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3" name="Shape 63"/>
        <p:cNvGrpSpPr/>
        <p:nvPr/>
      </p:nvGrpSpPr>
      <p:grpSpPr>
        <a:xfrm>
          <a:off x="0" y="0"/>
          <a:ext cx="0" cy="0"/>
          <a:chOff x="0" y="0"/>
          <a:chExt cx="0" cy="0"/>
        </a:xfrm>
      </p:grpSpPr>
      <p:sp>
        <p:nvSpPr>
          <p:cNvPr id="64" name="Google Shape;64;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5" name="Google Shape;65;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6" name="Google Shape;66;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7" name="Shape 67"/>
        <p:cNvGrpSpPr/>
        <p:nvPr/>
      </p:nvGrpSpPr>
      <p:grpSpPr>
        <a:xfrm>
          <a:off x="0" y="0"/>
          <a:ext cx="0" cy="0"/>
          <a:chOff x="0" y="0"/>
          <a:chExt cx="0" cy="0"/>
        </a:xfrm>
      </p:grpSpPr>
      <p:sp>
        <p:nvSpPr>
          <p:cNvPr id="68" name="Google Shape;6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9" name="Google Shape;69;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0" name="Google Shape;70;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1" name="Google Shape;71;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2" name="Shape 72"/>
        <p:cNvGrpSpPr/>
        <p:nvPr/>
      </p:nvGrpSpPr>
      <p:grpSpPr>
        <a:xfrm>
          <a:off x="0" y="0"/>
          <a:ext cx="0" cy="0"/>
          <a:chOff x="0" y="0"/>
          <a:chExt cx="0" cy="0"/>
        </a:xfrm>
      </p:grpSpPr>
      <p:sp>
        <p:nvSpPr>
          <p:cNvPr id="73" name="Google Shape;73;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4" name="Google Shape;74;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5" name="Shape 75"/>
        <p:cNvGrpSpPr/>
        <p:nvPr/>
      </p:nvGrpSpPr>
      <p:grpSpPr>
        <a:xfrm>
          <a:off x="0" y="0"/>
          <a:ext cx="0" cy="0"/>
          <a:chOff x="0" y="0"/>
          <a:chExt cx="0" cy="0"/>
        </a:xfrm>
      </p:grpSpPr>
      <p:sp>
        <p:nvSpPr>
          <p:cNvPr id="76" name="Google Shape;76;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7" name="Google Shape;77;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8" name="Google Shape;78;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9" name="Shape 79"/>
        <p:cNvGrpSpPr/>
        <p:nvPr/>
      </p:nvGrpSpPr>
      <p:grpSpPr>
        <a:xfrm>
          <a:off x="0" y="0"/>
          <a:ext cx="0" cy="0"/>
          <a:chOff x="0" y="0"/>
          <a:chExt cx="0" cy="0"/>
        </a:xfrm>
      </p:grpSpPr>
      <p:sp>
        <p:nvSpPr>
          <p:cNvPr id="80" name="Google Shape;80;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1" name="Google Shape;81;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2" name="Shape 82"/>
        <p:cNvGrpSpPr/>
        <p:nvPr/>
      </p:nvGrpSpPr>
      <p:grpSpPr>
        <a:xfrm>
          <a:off x="0" y="0"/>
          <a:ext cx="0" cy="0"/>
          <a:chOff x="0" y="0"/>
          <a:chExt cx="0" cy="0"/>
        </a:xfrm>
      </p:grpSpPr>
      <p:sp>
        <p:nvSpPr>
          <p:cNvPr id="83" name="Google Shape;83;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5" name="Google Shape;85;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6" name="Google Shape;86;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7" name="Google Shape;87;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8" name="Shape 88"/>
        <p:cNvGrpSpPr/>
        <p:nvPr/>
      </p:nvGrpSpPr>
      <p:grpSpPr>
        <a:xfrm>
          <a:off x="0" y="0"/>
          <a:ext cx="0" cy="0"/>
          <a:chOff x="0" y="0"/>
          <a:chExt cx="0" cy="0"/>
        </a:xfrm>
      </p:grpSpPr>
      <p:sp>
        <p:nvSpPr>
          <p:cNvPr id="89" name="Google Shape;89;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90" name="Google Shape;90;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1" name="Shape 91"/>
        <p:cNvGrpSpPr/>
        <p:nvPr/>
      </p:nvGrpSpPr>
      <p:grpSpPr>
        <a:xfrm>
          <a:off x="0" y="0"/>
          <a:ext cx="0" cy="0"/>
          <a:chOff x="0" y="0"/>
          <a:chExt cx="0" cy="0"/>
        </a:xfrm>
      </p:grpSpPr>
      <p:sp>
        <p:nvSpPr>
          <p:cNvPr id="92" name="Google Shape;92;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3" name="Google Shape;93;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4" name="Google Shape;94;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 name="Shape 95"/>
        <p:cNvGrpSpPr/>
        <p:nvPr/>
      </p:nvGrpSpPr>
      <p:grpSpPr>
        <a:xfrm>
          <a:off x="0" y="0"/>
          <a:ext cx="0" cy="0"/>
          <a:chOff x="0" y="0"/>
          <a:chExt cx="0" cy="0"/>
        </a:xfrm>
      </p:grpSpPr>
      <p:sp>
        <p:nvSpPr>
          <p:cNvPr id="96" name="Google Shape;96;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1" name="Shape 101"/>
        <p:cNvGrpSpPr/>
        <p:nvPr/>
      </p:nvGrpSpPr>
      <p:grpSpPr>
        <a:xfrm>
          <a:off x="0" y="0"/>
          <a:ext cx="0" cy="0"/>
          <a:chOff x="0" y="0"/>
          <a:chExt cx="0" cy="0"/>
        </a:xfrm>
      </p:grpSpPr>
      <p:sp>
        <p:nvSpPr>
          <p:cNvPr id="102" name="Google Shape;102;p26"/>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03" name="Google Shape;103;p26"/>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4" name="Google Shape;104;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5" name="Shape 105"/>
        <p:cNvGrpSpPr/>
        <p:nvPr/>
      </p:nvGrpSpPr>
      <p:grpSpPr>
        <a:xfrm>
          <a:off x="0" y="0"/>
          <a:ext cx="0" cy="0"/>
          <a:chOff x="0" y="0"/>
          <a:chExt cx="0" cy="0"/>
        </a:xfrm>
      </p:grpSpPr>
      <p:sp>
        <p:nvSpPr>
          <p:cNvPr id="106" name="Google Shape;106;p27"/>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07" name="Google Shape;107;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8" name="Shape 108"/>
        <p:cNvGrpSpPr/>
        <p:nvPr/>
      </p:nvGrpSpPr>
      <p:grpSpPr>
        <a:xfrm>
          <a:off x="0" y="0"/>
          <a:ext cx="0" cy="0"/>
          <a:chOff x="0" y="0"/>
          <a:chExt cx="0" cy="0"/>
        </a:xfrm>
      </p:grpSpPr>
      <p:sp>
        <p:nvSpPr>
          <p:cNvPr id="109" name="Google Shape;109;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0" name="Google Shape;110;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11" name="Google Shape;111;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2" name="Shape 112"/>
        <p:cNvGrpSpPr/>
        <p:nvPr/>
      </p:nvGrpSpPr>
      <p:grpSpPr>
        <a:xfrm>
          <a:off x="0" y="0"/>
          <a:ext cx="0" cy="0"/>
          <a:chOff x="0" y="0"/>
          <a:chExt cx="0" cy="0"/>
        </a:xfrm>
      </p:grpSpPr>
      <p:sp>
        <p:nvSpPr>
          <p:cNvPr id="113" name="Google Shape;113;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4" name="Google Shape;114;p29"/>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15" name="Google Shape;115;p29"/>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16" name="Google Shape;116;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7" name="Shape 117"/>
        <p:cNvGrpSpPr/>
        <p:nvPr/>
      </p:nvGrpSpPr>
      <p:grpSpPr>
        <a:xfrm>
          <a:off x="0" y="0"/>
          <a:ext cx="0" cy="0"/>
          <a:chOff x="0" y="0"/>
          <a:chExt cx="0" cy="0"/>
        </a:xfrm>
      </p:grpSpPr>
      <p:sp>
        <p:nvSpPr>
          <p:cNvPr id="118" name="Google Shape;118;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9" name="Google Shape;119;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20" name="Shape 120"/>
        <p:cNvGrpSpPr/>
        <p:nvPr/>
      </p:nvGrpSpPr>
      <p:grpSpPr>
        <a:xfrm>
          <a:off x="0" y="0"/>
          <a:ext cx="0" cy="0"/>
          <a:chOff x="0" y="0"/>
          <a:chExt cx="0" cy="0"/>
        </a:xfrm>
      </p:grpSpPr>
      <p:sp>
        <p:nvSpPr>
          <p:cNvPr id="121" name="Google Shape;121;p31"/>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22" name="Google Shape;122;p31"/>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23" name="Google Shape;123;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24" name="Shape 124"/>
        <p:cNvGrpSpPr/>
        <p:nvPr/>
      </p:nvGrpSpPr>
      <p:grpSpPr>
        <a:xfrm>
          <a:off x="0" y="0"/>
          <a:ext cx="0" cy="0"/>
          <a:chOff x="0" y="0"/>
          <a:chExt cx="0" cy="0"/>
        </a:xfrm>
      </p:grpSpPr>
      <p:sp>
        <p:nvSpPr>
          <p:cNvPr id="125" name="Google Shape;125;p32"/>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26" name="Google Shape;126;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sp>
        <p:nvSpPr>
          <p:cNvPr id="128" name="Google Shape;128;p3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3"/>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30" name="Google Shape;130;p33"/>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31" name="Google Shape;131;p33"/>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32" name="Google Shape;132;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3" name="Shape 133"/>
        <p:cNvGrpSpPr/>
        <p:nvPr/>
      </p:nvGrpSpPr>
      <p:grpSpPr>
        <a:xfrm>
          <a:off x="0" y="0"/>
          <a:ext cx="0" cy="0"/>
          <a:chOff x="0" y="0"/>
          <a:chExt cx="0" cy="0"/>
        </a:xfrm>
      </p:grpSpPr>
      <p:sp>
        <p:nvSpPr>
          <p:cNvPr id="134" name="Google Shape;134;p3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35" name="Google Shape;135;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36" name="Shape 136"/>
        <p:cNvGrpSpPr/>
        <p:nvPr/>
      </p:nvGrpSpPr>
      <p:grpSpPr>
        <a:xfrm>
          <a:off x="0" y="0"/>
          <a:ext cx="0" cy="0"/>
          <a:chOff x="0" y="0"/>
          <a:chExt cx="0" cy="0"/>
        </a:xfrm>
      </p:grpSpPr>
      <p:sp>
        <p:nvSpPr>
          <p:cNvPr id="137" name="Google Shape;137;p3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38" name="Google Shape;138;p35"/>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39" name="Google Shape;139;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0" name="Shape 140"/>
        <p:cNvGrpSpPr/>
        <p:nvPr/>
      </p:nvGrpSpPr>
      <p:grpSpPr>
        <a:xfrm>
          <a:off x="0" y="0"/>
          <a:ext cx="0" cy="0"/>
          <a:chOff x="0" y="0"/>
          <a:chExt cx="0" cy="0"/>
        </a:xfrm>
      </p:grpSpPr>
      <p:sp>
        <p:nvSpPr>
          <p:cNvPr id="141" name="Google Shape;141;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6" name="Shape 146"/>
        <p:cNvGrpSpPr/>
        <p:nvPr/>
      </p:nvGrpSpPr>
      <p:grpSpPr>
        <a:xfrm>
          <a:off x="0" y="0"/>
          <a:ext cx="0" cy="0"/>
          <a:chOff x="0" y="0"/>
          <a:chExt cx="0" cy="0"/>
        </a:xfrm>
      </p:grpSpPr>
      <p:sp>
        <p:nvSpPr>
          <p:cNvPr id="147" name="Google Shape;147;p38"/>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48" name="Google Shape;148;p38"/>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49" name="Google Shape;149;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0" name="Shape 150"/>
        <p:cNvGrpSpPr/>
        <p:nvPr/>
      </p:nvGrpSpPr>
      <p:grpSpPr>
        <a:xfrm>
          <a:off x="0" y="0"/>
          <a:ext cx="0" cy="0"/>
          <a:chOff x="0" y="0"/>
          <a:chExt cx="0" cy="0"/>
        </a:xfrm>
      </p:grpSpPr>
      <p:sp>
        <p:nvSpPr>
          <p:cNvPr id="151" name="Google Shape;151;p39"/>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2" name="Google Shape;152;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3" name="Shape 153"/>
        <p:cNvGrpSpPr/>
        <p:nvPr/>
      </p:nvGrpSpPr>
      <p:grpSpPr>
        <a:xfrm>
          <a:off x="0" y="0"/>
          <a:ext cx="0" cy="0"/>
          <a:chOff x="0" y="0"/>
          <a:chExt cx="0" cy="0"/>
        </a:xfrm>
      </p:grpSpPr>
      <p:sp>
        <p:nvSpPr>
          <p:cNvPr id="154" name="Google Shape;154;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5" name="Google Shape;155;p4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56" name="Google Shape;156;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57" name="Shape 157"/>
        <p:cNvGrpSpPr/>
        <p:nvPr/>
      </p:nvGrpSpPr>
      <p:grpSpPr>
        <a:xfrm>
          <a:off x="0" y="0"/>
          <a:ext cx="0" cy="0"/>
          <a:chOff x="0" y="0"/>
          <a:chExt cx="0" cy="0"/>
        </a:xfrm>
      </p:grpSpPr>
      <p:sp>
        <p:nvSpPr>
          <p:cNvPr id="158" name="Google Shape;158;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9" name="Google Shape;159;p41"/>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60" name="Google Shape;160;p41"/>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61" name="Google Shape;161;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2" name="Shape 162"/>
        <p:cNvGrpSpPr/>
        <p:nvPr/>
      </p:nvGrpSpPr>
      <p:grpSpPr>
        <a:xfrm>
          <a:off x="0" y="0"/>
          <a:ext cx="0" cy="0"/>
          <a:chOff x="0" y="0"/>
          <a:chExt cx="0" cy="0"/>
        </a:xfrm>
      </p:grpSpPr>
      <p:sp>
        <p:nvSpPr>
          <p:cNvPr id="163" name="Google Shape;163;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4" name="Google Shape;164;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65" name="Shape 165"/>
        <p:cNvGrpSpPr/>
        <p:nvPr/>
      </p:nvGrpSpPr>
      <p:grpSpPr>
        <a:xfrm>
          <a:off x="0" y="0"/>
          <a:ext cx="0" cy="0"/>
          <a:chOff x="0" y="0"/>
          <a:chExt cx="0" cy="0"/>
        </a:xfrm>
      </p:grpSpPr>
      <p:sp>
        <p:nvSpPr>
          <p:cNvPr id="166" name="Google Shape;166;p43"/>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67" name="Google Shape;167;p43"/>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68" name="Google Shape;168;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69" name="Shape 169"/>
        <p:cNvGrpSpPr/>
        <p:nvPr/>
      </p:nvGrpSpPr>
      <p:grpSpPr>
        <a:xfrm>
          <a:off x="0" y="0"/>
          <a:ext cx="0" cy="0"/>
          <a:chOff x="0" y="0"/>
          <a:chExt cx="0" cy="0"/>
        </a:xfrm>
      </p:grpSpPr>
      <p:sp>
        <p:nvSpPr>
          <p:cNvPr id="170" name="Google Shape;170;p44"/>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71" name="Google Shape;171;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72" name="Shape 172"/>
        <p:cNvGrpSpPr/>
        <p:nvPr/>
      </p:nvGrpSpPr>
      <p:grpSpPr>
        <a:xfrm>
          <a:off x="0" y="0"/>
          <a:ext cx="0" cy="0"/>
          <a:chOff x="0" y="0"/>
          <a:chExt cx="0" cy="0"/>
        </a:xfrm>
      </p:grpSpPr>
      <p:sp>
        <p:nvSpPr>
          <p:cNvPr id="173" name="Google Shape;173;p45"/>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45"/>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75" name="Google Shape;175;p45"/>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76" name="Google Shape;176;p45"/>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77" name="Google Shape;177;p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78" name="Shape 178"/>
        <p:cNvGrpSpPr/>
        <p:nvPr/>
      </p:nvGrpSpPr>
      <p:grpSpPr>
        <a:xfrm>
          <a:off x="0" y="0"/>
          <a:ext cx="0" cy="0"/>
          <a:chOff x="0" y="0"/>
          <a:chExt cx="0" cy="0"/>
        </a:xfrm>
      </p:grpSpPr>
      <p:sp>
        <p:nvSpPr>
          <p:cNvPr id="179" name="Google Shape;179;p46"/>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80" name="Google Shape;180;p4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81" name="Shape 181"/>
        <p:cNvGrpSpPr/>
        <p:nvPr/>
      </p:nvGrpSpPr>
      <p:grpSpPr>
        <a:xfrm>
          <a:off x="0" y="0"/>
          <a:ext cx="0" cy="0"/>
          <a:chOff x="0" y="0"/>
          <a:chExt cx="0" cy="0"/>
        </a:xfrm>
      </p:grpSpPr>
      <p:sp>
        <p:nvSpPr>
          <p:cNvPr id="182" name="Google Shape;182;p47"/>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83" name="Google Shape;183;p47"/>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84" name="Google Shape;184;p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5" name="Shape 185"/>
        <p:cNvGrpSpPr/>
        <p:nvPr/>
      </p:nvGrpSpPr>
      <p:grpSpPr>
        <a:xfrm>
          <a:off x="0" y="0"/>
          <a:ext cx="0" cy="0"/>
          <a:chOff x="0" y="0"/>
          <a:chExt cx="0" cy="0"/>
        </a:xfrm>
      </p:grpSpPr>
      <p:sp>
        <p:nvSpPr>
          <p:cNvPr id="186" name="Google Shape;186;p4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5.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4.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0" Type="http://schemas.openxmlformats.org/officeDocument/2006/relationships/slideLayout" Target="../slideLayouts/slideLayout43.xml"/><Relationship Id="rId12" Type="http://schemas.openxmlformats.org/officeDocument/2006/relationships/theme" Target="../theme/theme1.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9" Type="http://schemas.openxmlformats.org/officeDocument/2006/relationships/slideLayout" Target="../slideLayouts/slideLayout4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4D3CA"/>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id="54" name="Google Shape;54;p13"/>
          <p:cNvPicPr preferRelativeResize="0"/>
          <p:nvPr/>
        </p:nvPicPr>
        <p:blipFill>
          <a:blip r:embed="rId1">
            <a:alphaModFix/>
          </a:blip>
          <a:stretch>
            <a:fillRect/>
          </a:stretch>
        </p:blipFill>
        <p:spPr>
          <a:xfrm>
            <a:off x="4380926" y="4630026"/>
            <a:ext cx="382150" cy="382125"/>
          </a:xfrm>
          <a:prstGeom prst="rect">
            <a:avLst/>
          </a:prstGeom>
          <a:noFill/>
          <a:ln>
            <a:noFill/>
          </a:ln>
        </p:spPr>
      </p:pic>
      <p:sp>
        <p:nvSpPr>
          <p:cNvPr id="55" name="Google Shape;55;p13"/>
          <p:cNvSpPr/>
          <p:nvPr/>
        </p:nvSpPr>
        <p:spPr>
          <a:xfrm>
            <a:off x="133875" y="93725"/>
            <a:ext cx="8876400" cy="49626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CF4EC"/>
        </a:solidFill>
      </p:bgPr>
    </p:bg>
    <p:spTree>
      <p:nvGrpSpPr>
        <p:cNvPr id="97" name="Shape 97"/>
        <p:cNvGrpSpPr/>
        <p:nvPr/>
      </p:nvGrpSpPr>
      <p:grpSpPr>
        <a:xfrm>
          <a:off x="0" y="0"/>
          <a:ext cx="0" cy="0"/>
          <a:chOff x="0" y="0"/>
          <a:chExt cx="0" cy="0"/>
        </a:xfrm>
      </p:grpSpPr>
      <p:sp>
        <p:nvSpPr>
          <p:cNvPr id="98" name="Google Shape;98;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99" name="Google Shape;99;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100" name="Google Shape;100;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42" name="Shape 142"/>
        <p:cNvGrpSpPr/>
        <p:nvPr/>
      </p:nvGrpSpPr>
      <p:grpSpPr>
        <a:xfrm>
          <a:off x="0" y="0"/>
          <a:ext cx="0" cy="0"/>
          <a:chOff x="0" y="0"/>
          <a:chExt cx="0" cy="0"/>
        </a:xfrm>
      </p:grpSpPr>
      <p:sp>
        <p:nvSpPr>
          <p:cNvPr id="143" name="Google Shape;143;p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44" name="Google Shape;144;p3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145" name="Google Shape;145;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0.xml"/><Relationship Id="rId3" Type="http://schemas.openxmlformats.org/officeDocument/2006/relationships/image" Target="../media/image24.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23.png"/><Relationship Id="rId5" Type="http://schemas.openxmlformats.org/officeDocument/2006/relationships/image" Target="../media/image18.png"/><Relationship Id="rId6" Type="http://schemas.openxmlformats.org/officeDocument/2006/relationships/image" Target="../media/image14.png"/><Relationship Id="rId7" Type="http://schemas.openxmlformats.org/officeDocument/2006/relationships/image" Target="../media/image12.png"/><Relationship Id="rId8"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 Id="rId3"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 Id="rId3"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xml"/><Relationship Id="rId3"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7.xml"/><Relationship Id="rId3" Type="http://schemas.openxmlformats.org/officeDocument/2006/relationships/image" Target="../media/image32.png"/><Relationship Id="rId4" Type="http://schemas.openxmlformats.org/officeDocument/2006/relationships/image" Target="../media/image26.png"/><Relationship Id="rId5"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8.xml"/><Relationship Id="rId3"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1.gif"/><Relationship Id="rId6"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 Id="rId3" Type="http://schemas.openxmlformats.org/officeDocument/2006/relationships/image" Target="../media/image3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6F1"/>
        </a:solidFill>
      </p:bgPr>
    </p:bg>
    <p:spTree>
      <p:nvGrpSpPr>
        <p:cNvPr id="190" name="Shape 190"/>
        <p:cNvGrpSpPr/>
        <p:nvPr/>
      </p:nvGrpSpPr>
      <p:grpSpPr>
        <a:xfrm>
          <a:off x="0" y="0"/>
          <a:ext cx="0" cy="0"/>
          <a:chOff x="0" y="0"/>
          <a:chExt cx="0" cy="0"/>
        </a:xfrm>
      </p:grpSpPr>
      <p:sp>
        <p:nvSpPr>
          <p:cNvPr id="191" name="Google Shape;191;p49"/>
          <p:cNvSpPr/>
          <p:nvPr/>
        </p:nvSpPr>
        <p:spPr>
          <a:xfrm rot="-8959056">
            <a:off x="5595481" y="2749619"/>
            <a:ext cx="760288" cy="605078"/>
          </a:xfrm>
          <a:custGeom>
            <a:rect b="b" l="l" r="r" t="t"/>
            <a:pathLst>
              <a:path extrusionOk="0" h="36415" w="44427">
                <a:moveTo>
                  <a:pt x="19258" y="36415"/>
                </a:moveTo>
                <a:cubicBezTo>
                  <a:pt x="19258" y="32735"/>
                  <a:pt x="19642" y="27746"/>
                  <a:pt x="16580" y="25705"/>
                </a:cubicBezTo>
                <a:cubicBezTo>
                  <a:pt x="13112" y="23394"/>
                  <a:pt x="8306" y="24575"/>
                  <a:pt x="4263" y="23563"/>
                </a:cubicBezTo>
                <a:cubicBezTo>
                  <a:pt x="1079" y="22766"/>
                  <a:pt x="-953" y="17394"/>
                  <a:pt x="515" y="14459"/>
                </a:cubicBezTo>
                <a:cubicBezTo>
                  <a:pt x="2994" y="9502"/>
                  <a:pt x="11146" y="11263"/>
                  <a:pt x="16580" y="10175"/>
                </a:cubicBezTo>
                <a:cubicBezTo>
                  <a:pt x="21063" y="9277"/>
                  <a:pt x="23046" y="3305"/>
                  <a:pt x="27291" y="1607"/>
                </a:cubicBezTo>
                <a:cubicBezTo>
                  <a:pt x="32618" y="-524"/>
                  <a:pt x="41863" y="5132"/>
                  <a:pt x="44427" y="0"/>
                </a:cubicBezTo>
              </a:path>
            </a:pathLst>
          </a:custGeom>
          <a:noFill/>
          <a:ln cap="flat" cmpd="sng" w="228600">
            <a:solidFill>
              <a:srgbClr val="FFAB9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49"/>
          <p:cNvSpPr/>
          <p:nvPr/>
        </p:nvSpPr>
        <p:spPr>
          <a:xfrm rot="-5800864">
            <a:off x="3579153" y="2982100"/>
            <a:ext cx="317797" cy="283044"/>
          </a:xfrm>
          <a:custGeom>
            <a:rect b="b" l="l" r="r" t="t"/>
            <a:pathLst>
              <a:path extrusionOk="0" h="16246" w="19511">
                <a:moveTo>
                  <a:pt x="232" y="0"/>
                </a:moveTo>
                <a:cubicBezTo>
                  <a:pt x="232" y="4343"/>
                  <a:pt x="-696" y="9780"/>
                  <a:pt x="2374" y="12852"/>
                </a:cubicBezTo>
                <a:cubicBezTo>
                  <a:pt x="6430" y="16910"/>
                  <a:pt x="14378" y="17023"/>
                  <a:pt x="19511" y="14459"/>
                </a:cubicBezTo>
              </a:path>
            </a:pathLst>
          </a:custGeom>
          <a:noFill/>
          <a:ln cap="flat" cmpd="sng" w="228600">
            <a:solidFill>
              <a:srgbClr val="0292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49"/>
          <p:cNvSpPr/>
          <p:nvPr/>
        </p:nvSpPr>
        <p:spPr>
          <a:xfrm rot="-2235669">
            <a:off x="1565142" y="3525267"/>
            <a:ext cx="946096" cy="460921"/>
          </a:xfrm>
          <a:custGeom>
            <a:rect b="b" l="l" r="r" t="t"/>
            <a:pathLst>
              <a:path extrusionOk="0" h="27520" w="55694">
                <a:moveTo>
                  <a:pt x="0" y="0"/>
                </a:moveTo>
                <a:cubicBezTo>
                  <a:pt x="0" y="5049"/>
                  <a:pt x="5760" y="9721"/>
                  <a:pt x="10711" y="10710"/>
                </a:cubicBezTo>
                <a:cubicBezTo>
                  <a:pt x="14916" y="11550"/>
                  <a:pt x="19728" y="8257"/>
                  <a:pt x="23563" y="10175"/>
                </a:cubicBezTo>
                <a:cubicBezTo>
                  <a:pt x="30248" y="13517"/>
                  <a:pt x="30771" y="25500"/>
                  <a:pt x="38022" y="27311"/>
                </a:cubicBezTo>
                <a:cubicBezTo>
                  <a:pt x="44451" y="28917"/>
                  <a:pt x="49068" y="18207"/>
                  <a:pt x="55694" y="18207"/>
                </a:cubicBezTo>
              </a:path>
            </a:pathLst>
          </a:custGeom>
          <a:noFill/>
          <a:ln cap="flat" cmpd="sng" w="228600">
            <a:solidFill>
              <a:srgbClr val="FDCB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49"/>
          <p:cNvSpPr txBox="1"/>
          <p:nvPr/>
        </p:nvSpPr>
        <p:spPr>
          <a:xfrm>
            <a:off x="1594675" y="4084625"/>
            <a:ext cx="1051800" cy="205200"/>
          </a:xfrm>
          <a:prstGeom prst="rect">
            <a:avLst/>
          </a:prstGeom>
          <a:solidFill>
            <a:srgbClr val="F8E7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1" lang="en" sz="2000" u="none" cap="none" strike="noStrike">
                <a:solidFill>
                  <a:srgbClr val="000000"/>
                </a:solidFill>
                <a:latin typeface="Nunito SemiBold"/>
                <a:ea typeface="Nunito SemiBold"/>
                <a:cs typeface="Nunito SemiBold"/>
                <a:sym typeface="Nunito SemiBold"/>
              </a:rPr>
              <a:t>Guides</a:t>
            </a:r>
            <a:endParaRPr b="0" i="1" sz="2000" u="none" cap="none" strike="noStrike">
              <a:solidFill>
                <a:srgbClr val="000000"/>
              </a:solidFill>
              <a:latin typeface="Nunito SemiBold"/>
              <a:ea typeface="Nunito SemiBold"/>
              <a:cs typeface="Nunito SemiBold"/>
              <a:sym typeface="Nunito SemiBold"/>
            </a:endParaRPr>
          </a:p>
        </p:txBody>
      </p:sp>
      <p:sp>
        <p:nvSpPr>
          <p:cNvPr id="195" name="Google Shape;195;p49"/>
          <p:cNvSpPr txBox="1"/>
          <p:nvPr/>
        </p:nvSpPr>
        <p:spPr>
          <a:xfrm>
            <a:off x="3362774" y="4084625"/>
            <a:ext cx="1371900" cy="205200"/>
          </a:xfrm>
          <a:prstGeom prst="rect">
            <a:avLst/>
          </a:prstGeom>
          <a:solidFill>
            <a:srgbClr val="F8E7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1" lang="en" sz="2000" u="none" cap="none" strike="noStrike">
                <a:solidFill>
                  <a:srgbClr val="000000"/>
                </a:solidFill>
                <a:latin typeface="Nunito SemiBold"/>
                <a:ea typeface="Nunito SemiBold"/>
                <a:cs typeface="Nunito SemiBold"/>
                <a:sym typeface="Nunito SemiBold"/>
              </a:rPr>
              <a:t>Platforms</a:t>
            </a:r>
            <a:endParaRPr b="0" i="1" sz="2000" u="none" cap="none" strike="noStrike">
              <a:solidFill>
                <a:srgbClr val="000000"/>
              </a:solidFill>
              <a:latin typeface="Nunito SemiBold"/>
              <a:ea typeface="Nunito SemiBold"/>
              <a:cs typeface="Nunito SemiBold"/>
              <a:sym typeface="Nunito SemiBold"/>
            </a:endParaRPr>
          </a:p>
        </p:txBody>
      </p:sp>
      <p:sp>
        <p:nvSpPr>
          <p:cNvPr id="196" name="Google Shape;196;p49"/>
          <p:cNvSpPr txBox="1"/>
          <p:nvPr/>
        </p:nvSpPr>
        <p:spPr>
          <a:xfrm>
            <a:off x="5196257" y="4084625"/>
            <a:ext cx="1938600" cy="205200"/>
          </a:xfrm>
          <a:prstGeom prst="rect">
            <a:avLst/>
          </a:prstGeom>
          <a:solidFill>
            <a:srgbClr val="F8E7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1" lang="en" sz="2000" u="none" cap="none" strike="noStrike">
                <a:solidFill>
                  <a:srgbClr val="000000"/>
                </a:solidFill>
                <a:latin typeface="Nunito SemiBold"/>
                <a:ea typeface="Nunito SemiBold"/>
                <a:cs typeface="Nunito SemiBold"/>
                <a:sym typeface="Nunito SemiBold"/>
              </a:rPr>
              <a:t>Digital services</a:t>
            </a:r>
            <a:endParaRPr b="0" i="1" sz="2000" u="none" cap="none" strike="noStrike">
              <a:solidFill>
                <a:srgbClr val="000000"/>
              </a:solidFill>
              <a:latin typeface="Nunito SemiBold"/>
              <a:ea typeface="Nunito SemiBold"/>
              <a:cs typeface="Nunito SemiBold"/>
              <a:sym typeface="Nunito SemiBold"/>
            </a:endParaRPr>
          </a:p>
        </p:txBody>
      </p:sp>
      <p:pic>
        <p:nvPicPr>
          <p:cNvPr id="197" name="Google Shape;197;p49"/>
          <p:cNvPicPr preferRelativeResize="0"/>
          <p:nvPr/>
        </p:nvPicPr>
        <p:blipFill rotWithShape="1">
          <a:blip r:embed="rId3">
            <a:alphaModFix/>
          </a:blip>
          <a:srcRect b="12775" l="18160" r="19452" t="13249"/>
          <a:stretch/>
        </p:blipFill>
        <p:spPr>
          <a:xfrm>
            <a:off x="1501185" y="2723192"/>
            <a:ext cx="1496112" cy="1169830"/>
          </a:xfrm>
          <a:prstGeom prst="rect">
            <a:avLst/>
          </a:prstGeom>
          <a:noFill/>
          <a:ln>
            <a:noFill/>
          </a:ln>
        </p:spPr>
      </p:pic>
      <p:pic>
        <p:nvPicPr>
          <p:cNvPr id="198" name="Google Shape;198;p49"/>
          <p:cNvPicPr preferRelativeResize="0"/>
          <p:nvPr/>
        </p:nvPicPr>
        <p:blipFill rotWithShape="1">
          <a:blip r:embed="rId4">
            <a:alphaModFix/>
          </a:blip>
          <a:srcRect b="32645" l="22186" r="20748" t="17734"/>
          <a:stretch/>
        </p:blipFill>
        <p:spPr>
          <a:xfrm>
            <a:off x="3106983" y="2822195"/>
            <a:ext cx="1693177" cy="971840"/>
          </a:xfrm>
          <a:prstGeom prst="rect">
            <a:avLst/>
          </a:prstGeom>
          <a:noFill/>
          <a:ln>
            <a:noFill/>
          </a:ln>
        </p:spPr>
      </p:pic>
      <p:pic>
        <p:nvPicPr>
          <p:cNvPr id="199" name="Google Shape;199;p49"/>
          <p:cNvPicPr preferRelativeResize="0"/>
          <p:nvPr/>
        </p:nvPicPr>
        <p:blipFill rotWithShape="1">
          <a:blip r:embed="rId5">
            <a:alphaModFix/>
          </a:blip>
          <a:srcRect b="0" l="0" r="0" t="0"/>
          <a:stretch/>
        </p:blipFill>
        <p:spPr>
          <a:xfrm>
            <a:off x="5114749" y="2571750"/>
            <a:ext cx="2158154" cy="1424560"/>
          </a:xfrm>
          <a:prstGeom prst="rect">
            <a:avLst/>
          </a:prstGeom>
          <a:noFill/>
          <a:ln>
            <a:noFill/>
          </a:ln>
        </p:spPr>
      </p:pic>
      <p:sp>
        <p:nvSpPr>
          <p:cNvPr id="200" name="Google Shape;200;p49"/>
          <p:cNvSpPr txBox="1"/>
          <p:nvPr/>
        </p:nvSpPr>
        <p:spPr>
          <a:xfrm>
            <a:off x="858800" y="715425"/>
            <a:ext cx="3851100" cy="1393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0"/>
              <a:buFont typeface="Arial"/>
              <a:buNone/>
            </a:pPr>
            <a:r>
              <a:rPr b="1" i="0" lang="en" sz="10500" u="none" cap="none" strike="noStrike">
                <a:solidFill>
                  <a:srgbClr val="000000"/>
                </a:solidFill>
                <a:latin typeface="Oswald"/>
                <a:ea typeface="Oswald"/>
                <a:cs typeface="Oswald"/>
                <a:sym typeface="Oswald"/>
              </a:rPr>
              <a:t>CHAYN</a:t>
            </a:r>
            <a:endParaRPr b="1" i="0" sz="10500" u="none" cap="none" strike="noStrike">
              <a:solidFill>
                <a:srgbClr val="000000"/>
              </a:solidFill>
              <a:latin typeface="Oswald"/>
              <a:ea typeface="Oswald"/>
              <a:cs typeface="Oswald"/>
              <a:sym typeface="Oswald"/>
            </a:endParaRPr>
          </a:p>
        </p:txBody>
      </p:sp>
      <p:sp>
        <p:nvSpPr>
          <p:cNvPr id="201" name="Google Shape;201;p49"/>
          <p:cNvSpPr txBox="1"/>
          <p:nvPr/>
        </p:nvSpPr>
        <p:spPr>
          <a:xfrm>
            <a:off x="4709900" y="468025"/>
            <a:ext cx="3942300" cy="2015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rPr b="0" i="1" lang="en" sz="2300" u="none" cap="none" strike="noStrike">
                <a:solidFill>
                  <a:srgbClr val="000000"/>
                </a:solidFill>
                <a:latin typeface="Nunito Light"/>
                <a:ea typeface="Nunito Light"/>
                <a:cs typeface="Nunito Light"/>
                <a:sym typeface="Nunito Light"/>
              </a:rPr>
              <a:t>Tackling gender based violence globally by creating</a:t>
            </a:r>
            <a:endParaRPr b="0" i="1" sz="2300" u="none" cap="none" strike="noStrike">
              <a:solidFill>
                <a:srgbClr val="000000"/>
              </a:solidFill>
              <a:latin typeface="Nunito Light"/>
              <a:ea typeface="Nunito Light"/>
              <a:cs typeface="Nunito Light"/>
              <a:sym typeface="Nunito Light"/>
            </a:endParaRPr>
          </a:p>
          <a:p>
            <a:pPr indent="0" lvl="0" marL="0" marR="0" rtl="0" algn="l">
              <a:lnSpc>
                <a:spcPct val="100000"/>
              </a:lnSpc>
              <a:spcBef>
                <a:spcPts val="0"/>
              </a:spcBef>
              <a:spcAft>
                <a:spcPts val="0"/>
              </a:spcAft>
              <a:buClr>
                <a:srgbClr val="000000"/>
              </a:buClr>
              <a:buSzPts val="2300"/>
              <a:buFont typeface="Arial"/>
              <a:buNone/>
            </a:pPr>
            <a:r>
              <a:rPr b="0" i="1" lang="en" sz="2300" u="none" cap="none" strike="noStrike">
                <a:solidFill>
                  <a:srgbClr val="000000"/>
                </a:solidFill>
                <a:latin typeface="Nunito Light"/>
                <a:ea typeface="Nunito Light"/>
                <a:cs typeface="Nunito Light"/>
                <a:sym typeface="Nunito Light"/>
              </a:rPr>
              <a:t>intersectional &amp; open survivor-led resources </a:t>
            </a:r>
            <a:endParaRPr b="0" i="1" sz="2300" u="none" cap="none" strike="noStrike">
              <a:solidFill>
                <a:srgbClr val="000000"/>
              </a:solidFill>
              <a:latin typeface="Nunito Light"/>
              <a:ea typeface="Nunito Light"/>
              <a:cs typeface="Nunito Light"/>
              <a:sym typeface="Nunito Light"/>
            </a:endParaRPr>
          </a:p>
          <a:p>
            <a:pPr indent="0" lvl="0" marL="0" marR="0" rtl="0" algn="l">
              <a:lnSpc>
                <a:spcPct val="100000"/>
              </a:lnSpc>
              <a:spcBef>
                <a:spcPts val="0"/>
              </a:spcBef>
              <a:spcAft>
                <a:spcPts val="0"/>
              </a:spcAft>
              <a:buClr>
                <a:srgbClr val="000000"/>
              </a:buClr>
              <a:buSzPts val="2300"/>
              <a:buFont typeface="Arial"/>
              <a:buNone/>
            </a:pPr>
            <a:r>
              <a:rPr b="0" i="1" lang="en" sz="2300" u="none" cap="none" strike="noStrike">
                <a:solidFill>
                  <a:srgbClr val="000000"/>
                </a:solidFill>
                <a:latin typeface="Nunito Light"/>
                <a:ea typeface="Nunito Light"/>
                <a:cs typeface="Nunito Light"/>
                <a:sym typeface="Nunito Light"/>
              </a:rPr>
              <a:t>on the web.</a:t>
            </a:r>
            <a:endParaRPr b="0" i="1" sz="2300" u="none" cap="none" strike="noStrike">
              <a:solidFill>
                <a:srgbClr val="000000"/>
              </a:solidFill>
              <a:latin typeface="Nunito Light"/>
              <a:ea typeface="Nunito Light"/>
              <a:cs typeface="Nunito Light"/>
              <a:sym typeface="Nunito Light"/>
            </a:endParaRPr>
          </a:p>
        </p:txBody>
      </p:sp>
      <p:sp>
        <p:nvSpPr>
          <p:cNvPr id="202" name="Google Shape;202;p49"/>
          <p:cNvSpPr/>
          <p:nvPr/>
        </p:nvSpPr>
        <p:spPr>
          <a:xfrm>
            <a:off x="7028600" y="2108625"/>
            <a:ext cx="1191600" cy="448500"/>
          </a:xfrm>
          <a:prstGeom prst="roundRect">
            <a:avLst>
              <a:gd fmla="val 16667" name="adj"/>
            </a:avLst>
          </a:prstGeom>
          <a:solidFill>
            <a:srgbClr val="F024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rgbClr val="FEF6F1"/>
                </a:solidFill>
                <a:latin typeface="Nunito Black"/>
                <a:ea typeface="Nunito Black"/>
                <a:cs typeface="Nunito Black"/>
                <a:sym typeface="Nunito Black"/>
              </a:rPr>
              <a:t>chayn.co</a:t>
            </a:r>
            <a:endParaRPr b="0" i="0" sz="1800" u="none" cap="none" strike="noStrike">
              <a:solidFill>
                <a:srgbClr val="FEF6F1"/>
              </a:solidFill>
              <a:latin typeface="Nunito Black"/>
              <a:ea typeface="Nunito Black"/>
              <a:cs typeface="Nunito Black"/>
              <a:sym typeface="Nunito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id="304" name="Google Shape;304;p58"/>
          <p:cNvPicPr preferRelativeResize="0"/>
          <p:nvPr/>
        </p:nvPicPr>
        <p:blipFill>
          <a:blip r:embed="rId3">
            <a:alphaModFix/>
          </a:blip>
          <a:stretch>
            <a:fillRect/>
          </a:stretch>
        </p:blipFill>
        <p:spPr>
          <a:xfrm>
            <a:off x="0" y="0"/>
            <a:ext cx="9143992" cy="5143500"/>
          </a:xfrm>
          <a:prstGeom prst="rect">
            <a:avLst/>
          </a:prstGeom>
          <a:noFill/>
          <a:ln>
            <a:noFill/>
          </a:ln>
        </p:spPr>
      </p:pic>
      <p:pic>
        <p:nvPicPr>
          <p:cNvPr id="305" name="Google Shape;305;p58"/>
          <p:cNvPicPr preferRelativeResize="0"/>
          <p:nvPr/>
        </p:nvPicPr>
        <p:blipFill>
          <a:blip r:embed="rId4">
            <a:alphaModFix/>
          </a:blip>
          <a:stretch>
            <a:fillRect/>
          </a:stretch>
        </p:blipFill>
        <p:spPr>
          <a:xfrm>
            <a:off x="8042929" y="4365075"/>
            <a:ext cx="1101074" cy="778425"/>
          </a:xfrm>
          <a:prstGeom prst="rect">
            <a:avLst/>
          </a:prstGeom>
          <a:noFill/>
          <a:ln>
            <a:noFill/>
          </a:ln>
        </p:spPr>
      </p:pic>
      <p:sp>
        <p:nvSpPr>
          <p:cNvPr id="306" name="Google Shape;306;p58"/>
          <p:cNvSpPr txBox="1"/>
          <p:nvPr/>
        </p:nvSpPr>
        <p:spPr>
          <a:xfrm>
            <a:off x="3718825" y="0"/>
            <a:ext cx="1101000" cy="61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b="1" lang="en" sz="2800">
                <a:solidFill>
                  <a:srgbClr val="113062"/>
                </a:solidFill>
                <a:latin typeface="Nunito"/>
                <a:ea typeface="Nunito"/>
                <a:cs typeface="Nunito"/>
                <a:sym typeface="Nunito"/>
              </a:rPr>
              <a:t>YSM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59"/>
          <p:cNvSpPr txBox="1"/>
          <p:nvPr>
            <p:ph type="ctrTitle"/>
          </p:nvPr>
        </p:nvSpPr>
        <p:spPr>
          <a:xfrm>
            <a:off x="556275" y="188600"/>
            <a:ext cx="8275800" cy="11313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1600"/>
              </a:spcAft>
              <a:buNone/>
            </a:pPr>
            <a:r>
              <a:rPr b="1" lang="en" sz="2800">
                <a:solidFill>
                  <a:srgbClr val="113062"/>
                </a:solidFill>
                <a:latin typeface="Nunito"/>
                <a:ea typeface="Nunito"/>
                <a:cs typeface="Nunito"/>
                <a:sym typeface="Nunito"/>
              </a:rPr>
              <a:t>How can YSM help on our journey to recovery?</a:t>
            </a:r>
            <a:endParaRPr b="1" sz="2800">
              <a:solidFill>
                <a:srgbClr val="113062"/>
              </a:solidFill>
              <a:latin typeface="Nunito"/>
              <a:ea typeface="Nunito"/>
              <a:cs typeface="Nunito"/>
              <a:sym typeface="Nunito"/>
            </a:endParaRPr>
          </a:p>
        </p:txBody>
      </p:sp>
      <p:pic>
        <p:nvPicPr>
          <p:cNvPr id="312" name="Google Shape;312;p59"/>
          <p:cNvPicPr preferRelativeResize="0"/>
          <p:nvPr/>
        </p:nvPicPr>
        <p:blipFill>
          <a:blip r:embed="rId3">
            <a:alphaModFix/>
          </a:blip>
          <a:stretch>
            <a:fillRect/>
          </a:stretch>
        </p:blipFill>
        <p:spPr>
          <a:xfrm>
            <a:off x="8042929" y="4365075"/>
            <a:ext cx="1101074" cy="778425"/>
          </a:xfrm>
          <a:prstGeom prst="rect">
            <a:avLst/>
          </a:prstGeom>
          <a:noFill/>
          <a:ln>
            <a:noFill/>
          </a:ln>
        </p:spPr>
      </p:pic>
      <p:sp>
        <p:nvSpPr>
          <p:cNvPr id="313" name="Google Shape;313;p59"/>
          <p:cNvSpPr txBox="1"/>
          <p:nvPr/>
        </p:nvSpPr>
        <p:spPr>
          <a:xfrm>
            <a:off x="2199700" y="1548900"/>
            <a:ext cx="1176600" cy="77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rgbClr val="113062"/>
                </a:solidFill>
                <a:latin typeface="Nunito"/>
                <a:ea typeface="Nunito"/>
                <a:cs typeface="Nunito"/>
                <a:sym typeface="Nunito"/>
              </a:rPr>
              <a:t>Telling someone about what happened</a:t>
            </a:r>
            <a:endParaRPr sz="1300"/>
          </a:p>
        </p:txBody>
      </p:sp>
      <p:sp>
        <p:nvSpPr>
          <p:cNvPr id="314" name="Google Shape;314;p59"/>
          <p:cNvSpPr txBox="1"/>
          <p:nvPr/>
        </p:nvSpPr>
        <p:spPr>
          <a:xfrm>
            <a:off x="4526275" y="1578125"/>
            <a:ext cx="1869000" cy="59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rgbClr val="113062"/>
                </a:solidFill>
                <a:latin typeface="Nunito"/>
                <a:ea typeface="Nunito"/>
                <a:cs typeface="Nunito"/>
                <a:sym typeface="Nunito"/>
              </a:rPr>
              <a:t>Taking care of your body after assault</a:t>
            </a:r>
            <a:endParaRPr sz="1300">
              <a:solidFill>
                <a:schemeClr val="dk1"/>
              </a:solidFill>
            </a:endParaRPr>
          </a:p>
        </p:txBody>
      </p:sp>
      <p:sp>
        <p:nvSpPr>
          <p:cNvPr id="315" name="Google Shape;315;p59"/>
          <p:cNvSpPr txBox="1"/>
          <p:nvPr/>
        </p:nvSpPr>
        <p:spPr>
          <a:xfrm>
            <a:off x="2143450" y="3516625"/>
            <a:ext cx="1289100" cy="1131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rgbClr val="113062"/>
                </a:solidFill>
                <a:latin typeface="Nunito"/>
                <a:ea typeface="Nunito"/>
                <a:cs typeface="Nunito"/>
                <a:sym typeface="Nunito"/>
              </a:rPr>
              <a:t>Deciding to report or not</a:t>
            </a:r>
            <a:endParaRPr sz="1300">
              <a:solidFill>
                <a:schemeClr val="dk1"/>
              </a:solidFill>
            </a:endParaRPr>
          </a:p>
        </p:txBody>
      </p:sp>
      <p:sp>
        <p:nvSpPr>
          <p:cNvPr id="316" name="Google Shape;316;p59"/>
          <p:cNvSpPr txBox="1"/>
          <p:nvPr/>
        </p:nvSpPr>
        <p:spPr>
          <a:xfrm>
            <a:off x="4872075" y="3516625"/>
            <a:ext cx="1475700" cy="77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rgbClr val="113062"/>
                </a:solidFill>
                <a:latin typeface="Nunito"/>
                <a:ea typeface="Nunito"/>
                <a:cs typeface="Nunito"/>
                <a:sym typeface="Nunito"/>
              </a:rPr>
              <a:t>Rape culture &amp; consent</a:t>
            </a:r>
            <a:endParaRPr sz="1300">
              <a:solidFill>
                <a:schemeClr val="dk1"/>
              </a:solidFill>
            </a:endParaRPr>
          </a:p>
        </p:txBody>
      </p:sp>
      <p:sp>
        <p:nvSpPr>
          <p:cNvPr id="317" name="Google Shape;317;p59"/>
          <p:cNvSpPr txBox="1"/>
          <p:nvPr/>
        </p:nvSpPr>
        <p:spPr>
          <a:xfrm>
            <a:off x="6577675" y="1564925"/>
            <a:ext cx="1645500" cy="77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rgbClr val="113062"/>
                </a:solidFill>
                <a:latin typeface="Nunito"/>
                <a:ea typeface="Nunito"/>
                <a:cs typeface="Nunito"/>
                <a:sym typeface="Nunito"/>
              </a:rPr>
              <a:t>Building your own timeline</a:t>
            </a:r>
            <a:endParaRPr sz="1300"/>
          </a:p>
        </p:txBody>
      </p:sp>
      <p:sp>
        <p:nvSpPr>
          <p:cNvPr id="318" name="Google Shape;318;p59"/>
          <p:cNvSpPr txBox="1"/>
          <p:nvPr/>
        </p:nvSpPr>
        <p:spPr>
          <a:xfrm>
            <a:off x="6577675" y="3516600"/>
            <a:ext cx="1101000" cy="77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rgbClr val="113062"/>
                </a:solidFill>
                <a:latin typeface="Nunito"/>
                <a:ea typeface="Nunito"/>
                <a:cs typeface="Nunito"/>
                <a:sym typeface="Nunito"/>
              </a:rPr>
              <a:t>Bloom</a:t>
            </a:r>
            <a:endParaRPr sz="1300"/>
          </a:p>
        </p:txBody>
      </p:sp>
      <p:pic>
        <p:nvPicPr>
          <p:cNvPr id="319" name="Google Shape;319;p59"/>
          <p:cNvPicPr preferRelativeResize="0"/>
          <p:nvPr/>
        </p:nvPicPr>
        <p:blipFill>
          <a:blip r:embed="rId4">
            <a:alphaModFix/>
          </a:blip>
          <a:stretch>
            <a:fillRect/>
          </a:stretch>
        </p:blipFill>
        <p:spPr>
          <a:xfrm>
            <a:off x="3584939" y="1548900"/>
            <a:ext cx="911332" cy="1131300"/>
          </a:xfrm>
          <a:prstGeom prst="rect">
            <a:avLst/>
          </a:prstGeom>
          <a:noFill/>
          <a:ln>
            <a:noFill/>
          </a:ln>
        </p:spPr>
      </p:pic>
      <p:pic>
        <p:nvPicPr>
          <p:cNvPr id="320" name="Google Shape;320;p59"/>
          <p:cNvPicPr preferRelativeResize="0"/>
          <p:nvPr/>
        </p:nvPicPr>
        <p:blipFill>
          <a:blip r:embed="rId5">
            <a:alphaModFix/>
          </a:blip>
          <a:stretch>
            <a:fillRect/>
          </a:stretch>
        </p:blipFill>
        <p:spPr>
          <a:xfrm>
            <a:off x="687000" y="1640938"/>
            <a:ext cx="1377873" cy="947214"/>
          </a:xfrm>
          <a:prstGeom prst="rect">
            <a:avLst/>
          </a:prstGeom>
          <a:noFill/>
          <a:ln>
            <a:noFill/>
          </a:ln>
        </p:spPr>
      </p:pic>
      <p:pic>
        <p:nvPicPr>
          <p:cNvPr id="321" name="Google Shape;321;p59"/>
          <p:cNvPicPr preferRelativeResize="0"/>
          <p:nvPr/>
        </p:nvPicPr>
        <p:blipFill rotWithShape="1">
          <a:blip r:embed="rId6">
            <a:alphaModFix/>
          </a:blip>
          <a:srcRect b="0" l="-5910" r="5910" t="0"/>
          <a:stretch/>
        </p:blipFill>
        <p:spPr>
          <a:xfrm>
            <a:off x="556275" y="3431725"/>
            <a:ext cx="1377868" cy="1013699"/>
          </a:xfrm>
          <a:prstGeom prst="rect">
            <a:avLst/>
          </a:prstGeom>
          <a:noFill/>
          <a:ln>
            <a:noFill/>
          </a:ln>
        </p:spPr>
      </p:pic>
      <p:pic>
        <p:nvPicPr>
          <p:cNvPr id="322" name="Google Shape;322;p59"/>
          <p:cNvPicPr preferRelativeResize="0"/>
          <p:nvPr/>
        </p:nvPicPr>
        <p:blipFill>
          <a:blip r:embed="rId7">
            <a:alphaModFix/>
          </a:blip>
          <a:stretch>
            <a:fillRect/>
          </a:stretch>
        </p:blipFill>
        <p:spPr>
          <a:xfrm>
            <a:off x="7161438" y="1987612"/>
            <a:ext cx="963016" cy="1013699"/>
          </a:xfrm>
          <a:prstGeom prst="rect">
            <a:avLst/>
          </a:prstGeom>
          <a:noFill/>
          <a:ln>
            <a:noFill/>
          </a:ln>
        </p:spPr>
      </p:pic>
      <p:pic>
        <p:nvPicPr>
          <p:cNvPr id="323" name="Google Shape;323;p59"/>
          <p:cNvPicPr preferRelativeResize="0"/>
          <p:nvPr/>
        </p:nvPicPr>
        <p:blipFill>
          <a:blip r:embed="rId8">
            <a:alphaModFix/>
          </a:blip>
          <a:stretch>
            <a:fillRect/>
          </a:stretch>
        </p:blipFill>
        <p:spPr>
          <a:xfrm>
            <a:off x="3396375" y="3453950"/>
            <a:ext cx="1475698" cy="1043754"/>
          </a:xfrm>
          <a:prstGeom prst="rect">
            <a:avLst/>
          </a:prstGeom>
          <a:noFill/>
          <a:ln>
            <a:noFill/>
          </a:ln>
        </p:spPr>
      </p:pic>
      <p:pic>
        <p:nvPicPr>
          <p:cNvPr id="324" name="Google Shape;324;p59"/>
          <p:cNvPicPr preferRelativeResize="0"/>
          <p:nvPr/>
        </p:nvPicPr>
        <p:blipFill>
          <a:blip r:embed="rId9">
            <a:alphaModFix/>
          </a:blip>
          <a:stretch>
            <a:fillRect/>
          </a:stretch>
        </p:blipFill>
        <p:spPr>
          <a:xfrm>
            <a:off x="6752712" y="3718262"/>
            <a:ext cx="1475698" cy="8844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D6D8"/>
        </a:solidFill>
      </p:bgPr>
    </p:bg>
    <p:spTree>
      <p:nvGrpSpPr>
        <p:cNvPr id="328" name="Shape 328"/>
        <p:cNvGrpSpPr/>
        <p:nvPr/>
      </p:nvGrpSpPr>
      <p:grpSpPr>
        <a:xfrm>
          <a:off x="0" y="0"/>
          <a:ext cx="0" cy="0"/>
          <a:chOff x="0" y="0"/>
          <a:chExt cx="0" cy="0"/>
        </a:xfrm>
      </p:grpSpPr>
      <p:pic>
        <p:nvPicPr>
          <p:cNvPr id="329" name="Google Shape;329;p60"/>
          <p:cNvPicPr preferRelativeResize="0"/>
          <p:nvPr/>
        </p:nvPicPr>
        <p:blipFill rotWithShape="1">
          <a:blip r:embed="rId3">
            <a:alphaModFix/>
          </a:blip>
          <a:srcRect b="0" l="0" r="0" t="16373"/>
          <a:stretch/>
        </p:blipFill>
        <p:spPr>
          <a:xfrm>
            <a:off x="1231950" y="2098900"/>
            <a:ext cx="6680100" cy="3142224"/>
          </a:xfrm>
          <a:prstGeom prst="rect">
            <a:avLst/>
          </a:prstGeom>
          <a:noFill/>
          <a:ln>
            <a:noFill/>
          </a:ln>
        </p:spPr>
      </p:pic>
      <p:sp>
        <p:nvSpPr>
          <p:cNvPr id="330" name="Google Shape;330;p60"/>
          <p:cNvSpPr txBox="1"/>
          <p:nvPr/>
        </p:nvSpPr>
        <p:spPr>
          <a:xfrm>
            <a:off x="254500" y="541500"/>
            <a:ext cx="3147900" cy="406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lang="en" sz="1700">
                <a:latin typeface="Nunito"/>
                <a:ea typeface="Nunito"/>
                <a:cs typeface="Nunito"/>
                <a:sym typeface="Nunito"/>
              </a:rPr>
              <a:t>In 2020</a:t>
            </a:r>
            <a:endParaRPr b="1" i="0" sz="1700" u="none" cap="none" strike="noStrike">
              <a:solidFill>
                <a:srgbClr val="000000"/>
              </a:solidFill>
              <a:latin typeface="Nunito"/>
              <a:ea typeface="Nunito"/>
              <a:cs typeface="Nunito"/>
              <a:sym typeface="Nunito"/>
            </a:endParaRPr>
          </a:p>
          <a:p>
            <a:pPr indent="0" lvl="0" marL="0" marR="0" rtl="0" algn="l">
              <a:lnSpc>
                <a:spcPct val="100000"/>
              </a:lnSpc>
              <a:spcBef>
                <a:spcPts val="0"/>
              </a:spcBef>
              <a:spcAft>
                <a:spcPts val="0"/>
              </a:spcAft>
              <a:buNone/>
            </a:pPr>
            <a:r>
              <a:rPr b="0" i="1" lang="en" sz="1800" u="none" cap="none" strike="noStrike">
                <a:solidFill>
                  <a:srgbClr val="000000"/>
                </a:solidFill>
                <a:latin typeface="Nunito Light"/>
                <a:ea typeface="Nunito Light"/>
                <a:cs typeface="Nunito Light"/>
                <a:sym typeface="Nunito Light"/>
              </a:rPr>
              <a:t>Course delivered via Telegram and Whats</a:t>
            </a:r>
            <a:r>
              <a:rPr i="1" lang="en" sz="1800">
                <a:latin typeface="Nunito Light"/>
                <a:ea typeface="Nunito Light"/>
                <a:cs typeface="Nunito Light"/>
                <a:sym typeface="Nunito Light"/>
              </a:rPr>
              <a:t>A</a:t>
            </a:r>
            <a:r>
              <a:rPr b="0" i="1" lang="en" sz="1800" u="none" cap="none" strike="noStrike">
                <a:solidFill>
                  <a:srgbClr val="000000"/>
                </a:solidFill>
                <a:latin typeface="Nunito Light"/>
                <a:ea typeface="Nunito Light"/>
                <a:cs typeface="Nunito Light"/>
                <a:sym typeface="Nunito Light"/>
              </a:rPr>
              <a:t>pp</a:t>
            </a:r>
            <a:endParaRPr b="0" i="1" sz="1800" u="none" cap="none" strike="noStrike">
              <a:solidFill>
                <a:srgbClr val="000000"/>
              </a:solidFill>
              <a:latin typeface="Nunito Light"/>
              <a:ea typeface="Nunito Light"/>
              <a:cs typeface="Nunito Light"/>
              <a:sym typeface="Nunito Light"/>
            </a:endParaRPr>
          </a:p>
          <a:p>
            <a:pPr indent="0" lvl="0" marL="0" marR="0" rtl="0" algn="l">
              <a:lnSpc>
                <a:spcPct val="100000"/>
              </a:lnSpc>
              <a:spcBef>
                <a:spcPts val="0"/>
              </a:spcBef>
              <a:spcAft>
                <a:spcPts val="0"/>
              </a:spcAft>
              <a:buNone/>
            </a:pPr>
            <a:r>
              <a:t/>
            </a:r>
            <a:endParaRPr sz="1800">
              <a:latin typeface="Nunito Light"/>
              <a:ea typeface="Nunito Light"/>
              <a:cs typeface="Nunito Light"/>
              <a:sym typeface="Nunito Light"/>
            </a:endParaRPr>
          </a:p>
          <a:p>
            <a:pPr indent="0" lvl="0" marL="0" marR="0" rtl="0" algn="l">
              <a:lnSpc>
                <a:spcPct val="100000"/>
              </a:lnSpc>
              <a:spcBef>
                <a:spcPts val="0"/>
              </a:spcBef>
              <a:spcAft>
                <a:spcPts val="0"/>
              </a:spcAft>
              <a:buNone/>
            </a:pPr>
            <a:r>
              <a:rPr i="1" lang="en" sz="1800">
                <a:latin typeface="Nunito Light"/>
                <a:ea typeface="Nunito Light"/>
                <a:cs typeface="Nunito Light"/>
                <a:sym typeface="Nunito Light"/>
              </a:rPr>
              <a:t>T</a:t>
            </a:r>
            <a:r>
              <a:rPr b="0" i="1" lang="en" sz="1800" u="none" cap="none" strike="noStrike">
                <a:solidFill>
                  <a:srgbClr val="000000"/>
                </a:solidFill>
                <a:latin typeface="Nunito Light"/>
                <a:ea typeface="Nunito Light"/>
                <a:cs typeface="Nunito Light"/>
                <a:sym typeface="Nunito Light"/>
              </a:rPr>
              <a:t>arget audience: 300 survivors</a:t>
            </a:r>
            <a:endParaRPr b="0" i="1" sz="1800" u="none" cap="none" strike="noStrike">
              <a:solidFill>
                <a:srgbClr val="000000"/>
              </a:solidFill>
              <a:latin typeface="Nunito Light"/>
              <a:ea typeface="Nunito Light"/>
              <a:cs typeface="Nunito Light"/>
              <a:sym typeface="Nunito Light"/>
            </a:endParaRPr>
          </a:p>
          <a:p>
            <a:pPr indent="0" lvl="0" marL="0" marR="0" rtl="0" algn="l">
              <a:lnSpc>
                <a:spcPct val="100000"/>
              </a:lnSpc>
              <a:spcBef>
                <a:spcPts val="0"/>
              </a:spcBef>
              <a:spcAft>
                <a:spcPts val="0"/>
              </a:spcAft>
              <a:buNone/>
            </a:pPr>
            <a:r>
              <a:t/>
            </a:r>
            <a:endParaRPr sz="1800">
              <a:latin typeface="Nunito Light"/>
              <a:ea typeface="Nunito Light"/>
              <a:cs typeface="Nunito Light"/>
              <a:sym typeface="Nunito Light"/>
            </a:endParaRPr>
          </a:p>
          <a:p>
            <a:pPr indent="0" lvl="0" marL="0" marR="0" rtl="0" algn="l">
              <a:lnSpc>
                <a:spcPct val="100000"/>
              </a:lnSpc>
              <a:spcBef>
                <a:spcPts val="0"/>
              </a:spcBef>
              <a:spcAft>
                <a:spcPts val="0"/>
              </a:spcAft>
              <a:buNone/>
            </a:pPr>
            <a:r>
              <a:rPr lang="en" sz="2800">
                <a:latin typeface="Nunito Light"/>
                <a:ea typeface="Nunito Light"/>
                <a:cs typeface="Nunito Light"/>
                <a:sym typeface="Nunito Light"/>
              </a:rPr>
              <a:t>600 participants</a:t>
            </a:r>
            <a:endParaRPr sz="2800">
              <a:latin typeface="Nunito Light"/>
              <a:ea typeface="Nunito Light"/>
              <a:cs typeface="Nunito Light"/>
              <a:sym typeface="Nunito Light"/>
            </a:endParaRPr>
          </a:p>
          <a:p>
            <a:pPr indent="0" lvl="0" marL="0" marR="0" rtl="0" algn="l">
              <a:lnSpc>
                <a:spcPct val="100000"/>
              </a:lnSpc>
              <a:spcBef>
                <a:spcPts val="0"/>
              </a:spcBef>
              <a:spcAft>
                <a:spcPts val="0"/>
              </a:spcAft>
              <a:buNone/>
            </a:pPr>
            <a:r>
              <a:rPr lang="en" sz="2600">
                <a:latin typeface="Nunito Light"/>
                <a:ea typeface="Nunito Light"/>
                <a:cs typeface="Nunito Light"/>
                <a:sym typeface="Nunito Light"/>
              </a:rPr>
              <a:t>1400 bookings</a:t>
            </a:r>
            <a:endParaRPr sz="2600">
              <a:latin typeface="Nunito Light"/>
              <a:ea typeface="Nunito Light"/>
              <a:cs typeface="Nunito Light"/>
              <a:sym typeface="Nunito Light"/>
            </a:endParaRPr>
          </a:p>
        </p:txBody>
      </p:sp>
      <p:sp>
        <p:nvSpPr>
          <p:cNvPr id="331" name="Google Shape;331;p60"/>
          <p:cNvSpPr/>
          <p:nvPr/>
        </p:nvSpPr>
        <p:spPr>
          <a:xfrm>
            <a:off x="340175" y="3555675"/>
            <a:ext cx="1980300" cy="448500"/>
          </a:xfrm>
          <a:prstGeom prst="roundRect">
            <a:avLst>
              <a:gd fmla="val 16667" name="adj"/>
            </a:avLst>
          </a:prstGeom>
          <a:solidFill>
            <a:srgbClr val="F024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rgbClr val="FEF6F1"/>
                </a:solidFill>
                <a:latin typeface="Nunito Black"/>
                <a:ea typeface="Nunito Black"/>
                <a:cs typeface="Nunito Black"/>
                <a:sym typeface="Nunito Black"/>
              </a:rPr>
              <a:t>bloom.chayn.co</a:t>
            </a:r>
            <a:endParaRPr b="0" i="0" sz="1800" u="none" cap="none" strike="noStrike">
              <a:solidFill>
                <a:srgbClr val="FEF6F1"/>
              </a:solidFill>
              <a:latin typeface="Nunito Black"/>
              <a:ea typeface="Nunito Black"/>
              <a:cs typeface="Nunito Black"/>
              <a:sym typeface="Nunito Black"/>
            </a:endParaRPr>
          </a:p>
        </p:txBody>
      </p:sp>
      <p:sp>
        <p:nvSpPr>
          <p:cNvPr id="332" name="Google Shape;332;p60"/>
          <p:cNvSpPr txBox="1"/>
          <p:nvPr/>
        </p:nvSpPr>
        <p:spPr>
          <a:xfrm>
            <a:off x="4791250" y="770100"/>
            <a:ext cx="4076400" cy="3234000"/>
          </a:xfrm>
          <a:prstGeom prst="rect">
            <a:avLst/>
          </a:prstGeom>
          <a:noFill/>
          <a:ln>
            <a:noFill/>
          </a:ln>
        </p:spPr>
        <p:txBody>
          <a:bodyPr anchorCtr="0" anchor="t" bIns="91425" lIns="91425" spcFirstLastPara="1" rIns="91425" wrap="square" tIns="91425">
            <a:noAutofit/>
          </a:bodyPr>
          <a:lstStyle/>
          <a:p>
            <a:pPr indent="0" lvl="0" marL="457200" marR="0" rtl="0" algn="r">
              <a:lnSpc>
                <a:spcPct val="100000"/>
              </a:lnSpc>
              <a:spcBef>
                <a:spcPts val="0"/>
              </a:spcBef>
              <a:spcAft>
                <a:spcPts val="0"/>
              </a:spcAft>
              <a:buNone/>
            </a:pPr>
            <a:r>
              <a:rPr b="1" lang="en" sz="1800">
                <a:latin typeface="Nunito"/>
                <a:ea typeface="Nunito"/>
                <a:cs typeface="Nunito"/>
                <a:sym typeface="Nunito"/>
              </a:rPr>
              <a:t>Courses</a:t>
            </a:r>
            <a:endParaRPr b="1" sz="1800">
              <a:latin typeface="Nunito"/>
              <a:ea typeface="Nunito"/>
              <a:cs typeface="Nunito"/>
              <a:sym typeface="Nunito"/>
            </a:endParaRPr>
          </a:p>
          <a:p>
            <a:pPr indent="0" lvl="0" marL="457200" marR="0" rtl="0" algn="r">
              <a:lnSpc>
                <a:spcPct val="100000"/>
              </a:lnSpc>
              <a:spcBef>
                <a:spcPts val="0"/>
              </a:spcBef>
              <a:spcAft>
                <a:spcPts val="0"/>
              </a:spcAft>
              <a:buNone/>
            </a:pPr>
            <a:r>
              <a:t/>
            </a:r>
            <a:endParaRPr b="1" sz="1800">
              <a:latin typeface="Nunito"/>
              <a:ea typeface="Nunito"/>
              <a:cs typeface="Nunito"/>
              <a:sym typeface="Nunito"/>
            </a:endParaRPr>
          </a:p>
          <a:p>
            <a:pPr indent="0" lvl="0" marL="457200" marR="0" rtl="0" algn="r">
              <a:lnSpc>
                <a:spcPct val="100000"/>
              </a:lnSpc>
              <a:spcBef>
                <a:spcPts val="0"/>
              </a:spcBef>
              <a:spcAft>
                <a:spcPts val="0"/>
              </a:spcAft>
              <a:buNone/>
            </a:pPr>
            <a:r>
              <a:rPr lang="en" sz="1800">
                <a:latin typeface="Nunito"/>
                <a:ea typeface="Nunito"/>
                <a:cs typeface="Nunito"/>
                <a:sym typeface="Nunito"/>
              </a:rPr>
              <a:t>Creating Boundaries</a:t>
            </a:r>
            <a:endParaRPr sz="1800">
              <a:latin typeface="Nunito"/>
              <a:ea typeface="Nunito"/>
              <a:cs typeface="Nunito"/>
              <a:sym typeface="Nunito"/>
            </a:endParaRPr>
          </a:p>
          <a:p>
            <a:pPr indent="0" lvl="0" marL="457200" marR="0" rtl="0" algn="r">
              <a:lnSpc>
                <a:spcPct val="100000"/>
              </a:lnSpc>
              <a:spcBef>
                <a:spcPts val="0"/>
              </a:spcBef>
              <a:spcAft>
                <a:spcPts val="0"/>
              </a:spcAft>
              <a:buNone/>
            </a:pPr>
            <a:r>
              <a:t/>
            </a:r>
            <a:endParaRPr sz="1800">
              <a:latin typeface="Nunito"/>
              <a:ea typeface="Nunito"/>
              <a:cs typeface="Nunito"/>
              <a:sym typeface="Nunito"/>
            </a:endParaRPr>
          </a:p>
          <a:p>
            <a:pPr indent="0" lvl="0" marL="457200" marR="0" rtl="0" algn="r">
              <a:lnSpc>
                <a:spcPct val="100000"/>
              </a:lnSpc>
              <a:spcBef>
                <a:spcPts val="0"/>
              </a:spcBef>
              <a:spcAft>
                <a:spcPts val="0"/>
              </a:spcAft>
              <a:buNone/>
            </a:pPr>
            <a:r>
              <a:rPr lang="en" sz="1800">
                <a:latin typeface="Nunito"/>
                <a:ea typeface="Nunito"/>
                <a:cs typeface="Nunito"/>
                <a:sym typeface="Nunito"/>
              </a:rPr>
              <a:t>Healing from Sexual Trauma</a:t>
            </a:r>
            <a:endParaRPr sz="1800">
              <a:latin typeface="Nunito"/>
              <a:ea typeface="Nunito"/>
              <a:cs typeface="Nunito"/>
              <a:sym typeface="Nunito"/>
            </a:endParaRPr>
          </a:p>
          <a:p>
            <a:pPr indent="0" lvl="0" marL="457200" marR="0" rtl="0" algn="r">
              <a:lnSpc>
                <a:spcPct val="100000"/>
              </a:lnSpc>
              <a:spcBef>
                <a:spcPts val="0"/>
              </a:spcBef>
              <a:spcAft>
                <a:spcPts val="0"/>
              </a:spcAft>
              <a:buNone/>
            </a:pPr>
            <a:r>
              <a:rPr lang="en" sz="1800">
                <a:latin typeface="Nunito"/>
                <a:ea typeface="Nunito"/>
                <a:cs typeface="Nunito"/>
                <a:sym typeface="Nunito"/>
              </a:rPr>
              <a:t>Managing Anxiety</a:t>
            </a:r>
            <a:endParaRPr sz="1800">
              <a:latin typeface="Nunito"/>
              <a:ea typeface="Nunito"/>
              <a:cs typeface="Nunito"/>
              <a:sym typeface="Nunito"/>
            </a:endParaRPr>
          </a:p>
          <a:p>
            <a:pPr indent="0" lvl="0" marL="457200" marR="0" rtl="0" algn="r">
              <a:lnSpc>
                <a:spcPct val="100000"/>
              </a:lnSpc>
              <a:spcBef>
                <a:spcPts val="0"/>
              </a:spcBef>
              <a:spcAft>
                <a:spcPts val="0"/>
              </a:spcAft>
              <a:buNone/>
            </a:pPr>
            <a:r>
              <a:t/>
            </a:r>
            <a:endParaRPr sz="1800">
              <a:latin typeface="Nunito"/>
              <a:ea typeface="Nunito"/>
              <a:cs typeface="Nunito"/>
              <a:sym typeface="Nunito"/>
            </a:endParaRPr>
          </a:p>
          <a:p>
            <a:pPr indent="0" lvl="0" marL="457200" marR="0" rtl="0" algn="r">
              <a:lnSpc>
                <a:spcPct val="100000"/>
              </a:lnSpc>
              <a:spcBef>
                <a:spcPts val="0"/>
              </a:spcBef>
              <a:spcAft>
                <a:spcPts val="0"/>
              </a:spcAft>
              <a:buNone/>
            </a:pPr>
            <a:r>
              <a:rPr lang="en" sz="1800">
                <a:latin typeface="Nunito"/>
                <a:ea typeface="Nunito"/>
                <a:cs typeface="Nunito"/>
                <a:sym typeface="Nunito"/>
              </a:rPr>
              <a:t>Recovering from Toxic and Abusive Relationships</a:t>
            </a:r>
            <a:endParaRPr sz="1800">
              <a:latin typeface="Nunito"/>
              <a:ea typeface="Nunito"/>
              <a:cs typeface="Nunito"/>
              <a:sym typeface="Nunito"/>
            </a:endParaRPr>
          </a:p>
          <a:p>
            <a:pPr indent="0" lvl="0" marL="457200" marR="0" rtl="0" algn="r">
              <a:lnSpc>
                <a:spcPct val="100000"/>
              </a:lnSpc>
              <a:spcBef>
                <a:spcPts val="0"/>
              </a:spcBef>
              <a:spcAft>
                <a:spcPts val="0"/>
              </a:spcAft>
              <a:buNone/>
            </a:pPr>
            <a:r>
              <a:t/>
            </a:r>
            <a:endParaRPr sz="1800">
              <a:latin typeface="Nunito"/>
              <a:ea typeface="Nunito"/>
              <a:cs typeface="Nunito"/>
              <a:sym typeface="Nunito"/>
            </a:endParaRPr>
          </a:p>
          <a:p>
            <a:pPr indent="0" lvl="0" marL="457200" marR="0" rtl="0" algn="r">
              <a:lnSpc>
                <a:spcPct val="100000"/>
              </a:lnSpc>
              <a:spcBef>
                <a:spcPts val="0"/>
              </a:spcBef>
              <a:spcAft>
                <a:spcPts val="0"/>
              </a:spcAft>
              <a:buNone/>
            </a:pPr>
            <a:r>
              <a:rPr lang="en" sz="1800">
                <a:latin typeface="Nunito"/>
                <a:ea typeface="Nunito"/>
                <a:cs typeface="Nunito"/>
                <a:sym typeface="Nunito"/>
              </a:rPr>
              <a:t>Reclaiming Resilience in Your</a:t>
            </a:r>
            <a:endParaRPr sz="1800">
              <a:latin typeface="Nunito"/>
              <a:ea typeface="Nunito"/>
              <a:cs typeface="Nunito"/>
              <a:sym typeface="Nunito"/>
            </a:endParaRPr>
          </a:p>
          <a:p>
            <a:pPr indent="0" lvl="0" marL="457200" marR="0" rtl="0" algn="r">
              <a:lnSpc>
                <a:spcPct val="100000"/>
              </a:lnSpc>
              <a:spcBef>
                <a:spcPts val="0"/>
              </a:spcBef>
              <a:spcAft>
                <a:spcPts val="0"/>
              </a:spcAft>
              <a:buNone/>
            </a:pPr>
            <a:r>
              <a:rPr lang="en" sz="1800">
                <a:latin typeface="Nunito"/>
                <a:ea typeface="Nunito"/>
                <a:cs typeface="Nunito"/>
                <a:sym typeface="Nunito"/>
              </a:rPr>
              <a:t> Trauma Story</a:t>
            </a:r>
            <a:endParaRPr sz="1800">
              <a:latin typeface="Nunito"/>
              <a:ea typeface="Nunito"/>
              <a:cs typeface="Nunito"/>
              <a:sym typeface="Nunito"/>
            </a:endParaRPr>
          </a:p>
          <a:p>
            <a:pPr indent="0" lvl="0" marL="457200" marR="0" rtl="0" algn="r">
              <a:lnSpc>
                <a:spcPct val="100000"/>
              </a:lnSpc>
              <a:spcBef>
                <a:spcPts val="0"/>
              </a:spcBef>
              <a:spcAft>
                <a:spcPts val="0"/>
              </a:spcAft>
              <a:buNone/>
            </a:pPr>
            <a:r>
              <a:t/>
            </a:r>
            <a:endParaRPr sz="1800">
              <a:latin typeface="Nunito"/>
              <a:ea typeface="Nunito"/>
              <a:cs typeface="Nunito"/>
              <a:sym typeface="Nunito"/>
            </a:endParaRPr>
          </a:p>
          <a:p>
            <a:pPr indent="0" lvl="0" marL="0" marR="0" rtl="0" algn="ctr">
              <a:lnSpc>
                <a:spcPct val="100000"/>
              </a:lnSpc>
              <a:spcBef>
                <a:spcPts val="0"/>
              </a:spcBef>
              <a:spcAft>
                <a:spcPts val="0"/>
              </a:spcAft>
              <a:buNone/>
            </a:pPr>
            <a:r>
              <a:t/>
            </a:r>
            <a:endParaRPr b="1" sz="1600">
              <a:latin typeface="Nunito"/>
              <a:ea typeface="Nunito"/>
              <a:cs typeface="Nunito"/>
              <a:sym typeface="Nunito"/>
            </a:endParaRPr>
          </a:p>
        </p:txBody>
      </p:sp>
      <p:pic>
        <p:nvPicPr>
          <p:cNvPr id="333" name="Google Shape;333;p60"/>
          <p:cNvPicPr preferRelativeResize="0"/>
          <p:nvPr/>
        </p:nvPicPr>
        <p:blipFill>
          <a:blip r:embed="rId4">
            <a:alphaModFix/>
          </a:blip>
          <a:stretch>
            <a:fillRect/>
          </a:stretch>
        </p:blipFill>
        <p:spPr>
          <a:xfrm>
            <a:off x="7163200" y="212597"/>
            <a:ext cx="1687875" cy="843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61"/>
          <p:cNvSpPr txBox="1"/>
          <p:nvPr>
            <p:ph idx="4294967295" type="ctrTitle"/>
          </p:nvPr>
        </p:nvSpPr>
        <p:spPr>
          <a:xfrm>
            <a:off x="942800" y="401650"/>
            <a:ext cx="7521300" cy="76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latin typeface="Nunito Black"/>
                <a:ea typeface="Nunito Black"/>
                <a:cs typeface="Nunito Black"/>
                <a:sym typeface="Nunito Black"/>
              </a:rPr>
              <a:t>Fighting GBV together</a:t>
            </a:r>
            <a:endParaRPr sz="4800">
              <a:latin typeface="Nunito Black"/>
              <a:ea typeface="Nunito Black"/>
              <a:cs typeface="Nunito Black"/>
              <a:sym typeface="Nunito Black"/>
            </a:endParaRPr>
          </a:p>
        </p:txBody>
      </p:sp>
      <p:sp>
        <p:nvSpPr>
          <p:cNvPr id="339" name="Google Shape;339;p61"/>
          <p:cNvSpPr txBox="1"/>
          <p:nvPr/>
        </p:nvSpPr>
        <p:spPr>
          <a:xfrm>
            <a:off x="942825" y="1410225"/>
            <a:ext cx="4357800" cy="315000"/>
          </a:xfrm>
          <a:prstGeom prst="rect">
            <a:avLst/>
          </a:prstGeom>
          <a:solidFill>
            <a:srgbClr val="F8E7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n" sz="2200">
                <a:latin typeface="Nunito SemiBold"/>
                <a:ea typeface="Nunito SemiBold"/>
                <a:cs typeface="Nunito SemiBold"/>
                <a:sym typeface="Nunito SemiBold"/>
              </a:rPr>
              <a:t>Creating better ecosystems</a:t>
            </a:r>
            <a:endParaRPr i="1" sz="2200">
              <a:latin typeface="Nunito SemiBold"/>
              <a:ea typeface="Nunito SemiBold"/>
              <a:cs typeface="Nunito SemiBold"/>
              <a:sym typeface="Nunito SemiBold"/>
            </a:endParaRPr>
          </a:p>
        </p:txBody>
      </p:sp>
      <p:pic>
        <p:nvPicPr>
          <p:cNvPr id="340" name="Google Shape;340;p61"/>
          <p:cNvPicPr preferRelativeResize="0"/>
          <p:nvPr/>
        </p:nvPicPr>
        <p:blipFill rotWithShape="1">
          <a:blip r:embed="rId3">
            <a:alphaModFix/>
          </a:blip>
          <a:srcRect b="44988" l="0" r="0" t="0"/>
          <a:stretch/>
        </p:blipFill>
        <p:spPr>
          <a:xfrm>
            <a:off x="942800" y="1868300"/>
            <a:ext cx="6998998" cy="219370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62"/>
          <p:cNvSpPr txBox="1"/>
          <p:nvPr/>
        </p:nvSpPr>
        <p:spPr>
          <a:xfrm>
            <a:off x="1332775" y="436000"/>
            <a:ext cx="6272400" cy="315000"/>
          </a:xfrm>
          <a:prstGeom prst="rect">
            <a:avLst/>
          </a:prstGeom>
          <a:solidFill>
            <a:srgbClr val="F8E7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n" sz="2200">
                <a:latin typeface="Nunito SemiBold"/>
                <a:ea typeface="Nunito SemiBold"/>
                <a:cs typeface="Nunito SemiBold"/>
                <a:sym typeface="Nunito SemiBold"/>
              </a:rPr>
              <a:t>Working in the open creates accountability and innovation</a:t>
            </a:r>
            <a:endParaRPr i="1" sz="2200">
              <a:latin typeface="Nunito SemiBold"/>
              <a:ea typeface="Nunito SemiBold"/>
              <a:cs typeface="Nunito SemiBold"/>
              <a:sym typeface="Nunito SemiBold"/>
            </a:endParaRPr>
          </a:p>
        </p:txBody>
      </p:sp>
      <p:pic>
        <p:nvPicPr>
          <p:cNvPr id="346" name="Google Shape;346;p62"/>
          <p:cNvPicPr preferRelativeResize="0"/>
          <p:nvPr/>
        </p:nvPicPr>
        <p:blipFill>
          <a:blip r:embed="rId3">
            <a:alphaModFix/>
          </a:blip>
          <a:stretch>
            <a:fillRect/>
          </a:stretch>
        </p:blipFill>
        <p:spPr>
          <a:xfrm>
            <a:off x="1332738" y="1044725"/>
            <a:ext cx="6272475" cy="3717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63"/>
          <p:cNvSpPr txBox="1"/>
          <p:nvPr/>
        </p:nvSpPr>
        <p:spPr>
          <a:xfrm>
            <a:off x="1332775" y="436000"/>
            <a:ext cx="6272400" cy="315000"/>
          </a:xfrm>
          <a:prstGeom prst="rect">
            <a:avLst/>
          </a:prstGeom>
          <a:solidFill>
            <a:srgbClr val="F8E7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n" sz="2200">
                <a:latin typeface="Nunito SemiBold"/>
                <a:ea typeface="Nunito SemiBold"/>
                <a:cs typeface="Nunito SemiBold"/>
                <a:sym typeface="Nunito SemiBold"/>
              </a:rPr>
              <a:t>Working in the open creates accountability and innovation</a:t>
            </a:r>
            <a:endParaRPr i="1" sz="2200">
              <a:latin typeface="Nunito SemiBold"/>
              <a:ea typeface="Nunito SemiBold"/>
              <a:cs typeface="Nunito SemiBold"/>
              <a:sym typeface="Nunito SemiBold"/>
            </a:endParaRPr>
          </a:p>
        </p:txBody>
      </p:sp>
      <p:pic>
        <p:nvPicPr>
          <p:cNvPr id="352" name="Google Shape;352;p63"/>
          <p:cNvPicPr preferRelativeResize="0"/>
          <p:nvPr/>
        </p:nvPicPr>
        <p:blipFill>
          <a:blip r:embed="rId3">
            <a:alphaModFix/>
          </a:blip>
          <a:stretch>
            <a:fillRect/>
          </a:stretch>
        </p:blipFill>
        <p:spPr>
          <a:xfrm>
            <a:off x="907775" y="998850"/>
            <a:ext cx="7328444" cy="38398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pic>
        <p:nvPicPr>
          <p:cNvPr id="357" name="Google Shape;357;p64"/>
          <p:cNvPicPr preferRelativeResize="0"/>
          <p:nvPr/>
        </p:nvPicPr>
        <p:blipFill>
          <a:blip r:embed="rId3">
            <a:alphaModFix/>
          </a:blip>
          <a:stretch>
            <a:fillRect/>
          </a:stretch>
        </p:blipFill>
        <p:spPr>
          <a:xfrm>
            <a:off x="152400" y="152400"/>
            <a:ext cx="8839204" cy="467856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pic>
        <p:nvPicPr>
          <p:cNvPr id="362" name="Google Shape;362;p65"/>
          <p:cNvPicPr preferRelativeResize="0"/>
          <p:nvPr/>
        </p:nvPicPr>
        <p:blipFill>
          <a:blip r:embed="rId3">
            <a:alphaModFix/>
          </a:blip>
          <a:stretch>
            <a:fillRect/>
          </a:stretch>
        </p:blipFill>
        <p:spPr>
          <a:xfrm>
            <a:off x="152400" y="152400"/>
            <a:ext cx="6395253" cy="4838699"/>
          </a:xfrm>
          <a:prstGeom prst="rect">
            <a:avLst/>
          </a:prstGeom>
          <a:noFill/>
          <a:ln>
            <a:noFill/>
          </a:ln>
        </p:spPr>
      </p:pic>
      <p:pic>
        <p:nvPicPr>
          <p:cNvPr id="363" name="Google Shape;363;p65"/>
          <p:cNvPicPr preferRelativeResize="0"/>
          <p:nvPr/>
        </p:nvPicPr>
        <p:blipFill>
          <a:blip r:embed="rId4">
            <a:alphaModFix/>
          </a:blip>
          <a:stretch>
            <a:fillRect/>
          </a:stretch>
        </p:blipFill>
        <p:spPr>
          <a:xfrm>
            <a:off x="4572000" y="386125"/>
            <a:ext cx="4347350" cy="1584756"/>
          </a:xfrm>
          <a:prstGeom prst="rect">
            <a:avLst/>
          </a:prstGeom>
          <a:noFill/>
          <a:ln>
            <a:noFill/>
          </a:ln>
        </p:spPr>
      </p:pic>
      <p:pic>
        <p:nvPicPr>
          <p:cNvPr id="364" name="Google Shape;364;p65"/>
          <p:cNvPicPr preferRelativeResize="0"/>
          <p:nvPr/>
        </p:nvPicPr>
        <p:blipFill>
          <a:blip r:embed="rId5">
            <a:alphaModFix/>
          </a:blip>
          <a:stretch>
            <a:fillRect/>
          </a:stretch>
        </p:blipFill>
        <p:spPr>
          <a:xfrm>
            <a:off x="4696500" y="2126550"/>
            <a:ext cx="4222850" cy="20741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pic>
        <p:nvPicPr>
          <p:cNvPr id="369" name="Google Shape;369;p66"/>
          <p:cNvPicPr preferRelativeResize="0"/>
          <p:nvPr/>
        </p:nvPicPr>
        <p:blipFill>
          <a:blip r:embed="rId3">
            <a:alphaModFix/>
          </a:blip>
          <a:stretch>
            <a:fillRect/>
          </a:stretch>
        </p:blipFill>
        <p:spPr>
          <a:xfrm>
            <a:off x="500225" y="754250"/>
            <a:ext cx="8279649" cy="4236849"/>
          </a:xfrm>
          <a:prstGeom prst="rect">
            <a:avLst/>
          </a:prstGeom>
          <a:noFill/>
          <a:ln>
            <a:noFill/>
          </a:ln>
        </p:spPr>
      </p:pic>
      <p:pic>
        <p:nvPicPr>
          <p:cNvPr id="370" name="Google Shape;370;p66"/>
          <p:cNvPicPr preferRelativeResize="0"/>
          <p:nvPr/>
        </p:nvPicPr>
        <p:blipFill>
          <a:blip r:embed="rId4">
            <a:alphaModFix/>
          </a:blip>
          <a:stretch>
            <a:fillRect/>
          </a:stretch>
        </p:blipFill>
        <p:spPr>
          <a:xfrm>
            <a:off x="3431250" y="225725"/>
            <a:ext cx="2456025" cy="8962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pic>
        <p:nvPicPr>
          <p:cNvPr id="375" name="Google Shape;375;p67"/>
          <p:cNvPicPr preferRelativeResize="0"/>
          <p:nvPr/>
        </p:nvPicPr>
        <p:blipFill>
          <a:blip r:embed="rId3">
            <a:alphaModFix/>
          </a:blip>
          <a:stretch>
            <a:fillRect/>
          </a:stretch>
        </p:blipFill>
        <p:spPr>
          <a:xfrm>
            <a:off x="372375" y="152400"/>
            <a:ext cx="8491566" cy="483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50"/>
          <p:cNvSpPr txBox="1"/>
          <p:nvPr/>
        </p:nvSpPr>
        <p:spPr>
          <a:xfrm>
            <a:off x="1139075" y="527100"/>
            <a:ext cx="7134600" cy="4089300"/>
          </a:xfrm>
          <a:prstGeom prst="rect">
            <a:avLst/>
          </a:prstGeom>
          <a:noFill/>
          <a:ln>
            <a:noFill/>
          </a:ln>
        </p:spPr>
        <p:txBody>
          <a:bodyPr anchorCtr="0" anchor="ctr" bIns="68575" lIns="68575" spcFirstLastPara="1" rIns="68575" wrap="square" tIns="68575">
            <a:noAutofit/>
          </a:bodyPr>
          <a:lstStyle/>
          <a:p>
            <a:pPr indent="0" lvl="0" marL="0" rtl="0" algn="l">
              <a:lnSpc>
                <a:spcPct val="100000"/>
              </a:lnSpc>
              <a:spcBef>
                <a:spcPts val="0"/>
              </a:spcBef>
              <a:spcAft>
                <a:spcPts val="0"/>
              </a:spcAft>
              <a:buNone/>
            </a:pPr>
            <a:r>
              <a:rPr lang="en" sz="2000">
                <a:solidFill>
                  <a:schemeClr val="dk1"/>
                </a:solidFill>
                <a:latin typeface="Nunito SemiBold"/>
                <a:ea typeface="Nunito SemiBold"/>
                <a:cs typeface="Nunito SemiBold"/>
                <a:sym typeface="Nunito SemiBold"/>
              </a:rPr>
              <a:t>“I wish I had read it ten years ago. It has better advice in it than I have been ever given by any solicitor or the police about collecting evidence.”</a:t>
            </a:r>
            <a:endParaRPr sz="2000">
              <a:solidFill>
                <a:schemeClr val="dk1"/>
              </a:solidFill>
              <a:latin typeface="Nunito SemiBold"/>
              <a:ea typeface="Nunito SemiBold"/>
              <a:cs typeface="Nunito SemiBold"/>
              <a:sym typeface="Nunito SemiBold"/>
            </a:endParaRPr>
          </a:p>
          <a:p>
            <a:pPr indent="0" lvl="0" marL="0" rtl="0" algn="l">
              <a:lnSpc>
                <a:spcPct val="100000"/>
              </a:lnSpc>
              <a:spcBef>
                <a:spcPts val="0"/>
              </a:spcBef>
              <a:spcAft>
                <a:spcPts val="0"/>
              </a:spcAft>
              <a:buNone/>
            </a:pPr>
            <a:r>
              <a:t/>
            </a:r>
            <a:endParaRPr sz="2000">
              <a:solidFill>
                <a:schemeClr val="dk1"/>
              </a:solidFill>
              <a:latin typeface="Nunito Light"/>
              <a:ea typeface="Nunito Light"/>
              <a:cs typeface="Nunito Light"/>
              <a:sym typeface="Nunito Light"/>
            </a:endParaRPr>
          </a:p>
          <a:p>
            <a:pPr indent="0" lvl="0" marL="0" rtl="0" algn="l">
              <a:spcBef>
                <a:spcPts val="0"/>
              </a:spcBef>
              <a:spcAft>
                <a:spcPts val="0"/>
              </a:spcAft>
              <a:buNone/>
            </a:pPr>
            <a:r>
              <a:rPr lang="en" sz="2000">
                <a:solidFill>
                  <a:schemeClr val="dk1"/>
                </a:solidFill>
                <a:latin typeface="Nunito Light"/>
                <a:ea typeface="Nunito Light"/>
                <a:cs typeface="Nunito Light"/>
                <a:sym typeface="Nunito Light"/>
              </a:rPr>
              <a:t>“I feel like someone is really speaking to me… every single line is making me feel better.”</a:t>
            </a:r>
            <a:endParaRPr sz="2000">
              <a:solidFill>
                <a:schemeClr val="dk1"/>
              </a:solidFill>
              <a:latin typeface="Nunito Light"/>
              <a:ea typeface="Nunito Light"/>
              <a:cs typeface="Nunito Light"/>
              <a:sym typeface="Nunito Light"/>
            </a:endParaRPr>
          </a:p>
          <a:p>
            <a:pPr indent="0" lvl="0" marL="0" rtl="0" algn="l">
              <a:spcBef>
                <a:spcPts val="0"/>
              </a:spcBef>
              <a:spcAft>
                <a:spcPts val="0"/>
              </a:spcAft>
              <a:buNone/>
            </a:pPr>
            <a:r>
              <a:t/>
            </a:r>
            <a:endParaRPr sz="2000">
              <a:solidFill>
                <a:schemeClr val="dk1"/>
              </a:solidFill>
              <a:latin typeface="Nunito Light"/>
              <a:ea typeface="Nunito Light"/>
              <a:cs typeface="Nunito Light"/>
              <a:sym typeface="Nunito Light"/>
            </a:endParaRPr>
          </a:p>
          <a:p>
            <a:pPr indent="0" lvl="0" marL="0" rtl="0" algn="l">
              <a:spcBef>
                <a:spcPts val="0"/>
              </a:spcBef>
              <a:spcAft>
                <a:spcPts val="0"/>
              </a:spcAft>
              <a:buNone/>
            </a:pPr>
            <a:r>
              <a:rPr lang="en" sz="2000">
                <a:solidFill>
                  <a:schemeClr val="dk1"/>
                </a:solidFill>
                <a:latin typeface="Nunito SemiBold"/>
                <a:ea typeface="Nunito SemiBold"/>
                <a:cs typeface="Nunito SemiBold"/>
                <a:sym typeface="Nunito SemiBold"/>
              </a:rPr>
              <a:t>“This is the first time anyone's been able to shed any light at all on this (online safety) - usual authorities seem to be clueless…”</a:t>
            </a:r>
            <a:endParaRPr sz="2000">
              <a:solidFill>
                <a:schemeClr val="dk1"/>
              </a:solidFill>
              <a:latin typeface="Nunito SemiBold"/>
              <a:ea typeface="Nunito SemiBold"/>
              <a:cs typeface="Nunito SemiBold"/>
              <a:sym typeface="Nunito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51"/>
          <p:cNvSpPr txBox="1"/>
          <p:nvPr>
            <p:ph idx="4294967295" type="ctrTitle"/>
          </p:nvPr>
        </p:nvSpPr>
        <p:spPr>
          <a:xfrm>
            <a:off x="431950" y="435500"/>
            <a:ext cx="3188700" cy="90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SemiBold"/>
                <a:ea typeface="Nunito SemiBold"/>
                <a:cs typeface="Nunito SemiBold"/>
                <a:sym typeface="Nunito SemiBold"/>
              </a:rPr>
              <a:t>survivors of abuse</a:t>
            </a:r>
            <a:endParaRPr>
              <a:latin typeface="Nunito SemiBold"/>
              <a:ea typeface="Nunito SemiBold"/>
              <a:cs typeface="Nunito SemiBold"/>
              <a:sym typeface="Nunito SemiBold"/>
            </a:endParaRPr>
          </a:p>
        </p:txBody>
      </p:sp>
      <p:sp>
        <p:nvSpPr>
          <p:cNvPr id="214" name="Google Shape;214;p51"/>
          <p:cNvSpPr txBox="1"/>
          <p:nvPr/>
        </p:nvSpPr>
        <p:spPr>
          <a:xfrm>
            <a:off x="279550" y="929050"/>
            <a:ext cx="3006000" cy="2846400"/>
          </a:xfrm>
          <a:prstGeom prst="rect">
            <a:avLst/>
          </a:prstGeom>
          <a:noFill/>
          <a:ln>
            <a:noFill/>
          </a:ln>
          <a:effectLst>
            <a:outerShdw blurRad="57150" rotWithShape="0" algn="bl" dir="5400000" dist="19050">
              <a:srgbClr val="000000">
                <a:alpha val="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2100">
                <a:solidFill>
                  <a:schemeClr val="dk1"/>
                </a:solidFill>
                <a:latin typeface="Nunito Light"/>
                <a:ea typeface="Nunito Light"/>
                <a:cs typeface="Nunito Light"/>
                <a:sym typeface="Nunito Light"/>
              </a:rPr>
              <a:t>Empowering women and non-binary people with actionable guides and digital services that allow women, in abusive relationships, to take back control of their lives.</a:t>
            </a:r>
            <a:endParaRPr sz="2100">
              <a:solidFill>
                <a:schemeClr val="dk1"/>
              </a:solidFill>
              <a:latin typeface="Nunito Light"/>
              <a:ea typeface="Nunito Light"/>
              <a:cs typeface="Nunito Light"/>
              <a:sym typeface="Nunito Light"/>
            </a:endParaRPr>
          </a:p>
          <a:p>
            <a:pPr indent="0" lvl="0" marL="0" rtl="0" algn="ctr">
              <a:lnSpc>
                <a:spcPct val="115000"/>
              </a:lnSpc>
              <a:spcBef>
                <a:spcPts val="0"/>
              </a:spcBef>
              <a:spcAft>
                <a:spcPts val="0"/>
              </a:spcAft>
              <a:buNone/>
            </a:pPr>
            <a:r>
              <a:t/>
            </a:r>
            <a:endParaRPr sz="2100">
              <a:solidFill>
                <a:schemeClr val="dk1"/>
              </a:solidFill>
              <a:latin typeface="Nunito Light"/>
              <a:ea typeface="Nunito Light"/>
              <a:cs typeface="Nunito Light"/>
              <a:sym typeface="Nunito Light"/>
            </a:endParaRPr>
          </a:p>
        </p:txBody>
      </p:sp>
      <p:sp>
        <p:nvSpPr>
          <p:cNvPr id="215" name="Google Shape;215;p51"/>
          <p:cNvSpPr txBox="1"/>
          <p:nvPr/>
        </p:nvSpPr>
        <p:spPr>
          <a:xfrm>
            <a:off x="5706000" y="2377775"/>
            <a:ext cx="2802300" cy="2195700"/>
          </a:xfrm>
          <a:prstGeom prst="rect">
            <a:avLst/>
          </a:prstGeom>
          <a:noFill/>
          <a:ln>
            <a:noFill/>
          </a:ln>
          <a:effectLst>
            <a:outerShdw blurRad="57150" rotWithShape="0" algn="bl" dir="5400000" dist="19050">
              <a:srgbClr val="000000">
                <a:alpha val="0"/>
              </a:srgbClr>
            </a:outerShdw>
          </a:effectLst>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100">
                <a:solidFill>
                  <a:schemeClr val="dk1"/>
                </a:solidFill>
                <a:latin typeface="Nunito Light"/>
                <a:ea typeface="Nunito Light"/>
                <a:cs typeface="Nunito Light"/>
                <a:sym typeface="Nunito Light"/>
              </a:rPr>
              <a:t>Produce information &amp; tech tools that help front-line services to work more effectively and support more people facing abuse. </a:t>
            </a:r>
            <a:endParaRPr sz="2100">
              <a:solidFill>
                <a:schemeClr val="dk1"/>
              </a:solidFill>
              <a:latin typeface="Nunito Light"/>
              <a:ea typeface="Nunito Light"/>
              <a:cs typeface="Nunito Light"/>
              <a:sym typeface="Nunito Light"/>
            </a:endParaRPr>
          </a:p>
        </p:txBody>
      </p:sp>
      <p:sp>
        <p:nvSpPr>
          <p:cNvPr id="216" name="Google Shape;216;p51"/>
          <p:cNvSpPr txBox="1"/>
          <p:nvPr/>
        </p:nvSpPr>
        <p:spPr>
          <a:xfrm>
            <a:off x="5673850" y="1484850"/>
            <a:ext cx="3265800" cy="108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dk1"/>
                </a:solidFill>
                <a:latin typeface="Nunito SemiBold"/>
                <a:ea typeface="Nunito SemiBold"/>
                <a:cs typeface="Nunito SemiBold"/>
                <a:sym typeface="Nunito SemiBold"/>
              </a:rPr>
              <a:t>cash-stripped front-line services</a:t>
            </a:r>
            <a:endParaRPr sz="2800">
              <a:solidFill>
                <a:schemeClr val="dk1"/>
              </a:solidFill>
              <a:latin typeface="Nunito SemiBold"/>
              <a:ea typeface="Nunito SemiBold"/>
              <a:cs typeface="Nunito SemiBold"/>
              <a:sym typeface="Nunito SemiBold"/>
            </a:endParaRPr>
          </a:p>
        </p:txBody>
      </p:sp>
      <p:grpSp>
        <p:nvGrpSpPr>
          <p:cNvPr id="217" name="Google Shape;217;p51"/>
          <p:cNvGrpSpPr/>
          <p:nvPr/>
        </p:nvGrpSpPr>
        <p:grpSpPr>
          <a:xfrm>
            <a:off x="3285600" y="1059913"/>
            <a:ext cx="2420400" cy="3645554"/>
            <a:chOff x="3361800" y="1059913"/>
            <a:chExt cx="2420400" cy="3645554"/>
          </a:xfrm>
        </p:grpSpPr>
        <p:sp>
          <p:nvSpPr>
            <p:cNvPr id="218" name="Google Shape;218;p51"/>
            <p:cNvSpPr/>
            <p:nvPr/>
          </p:nvSpPr>
          <p:spPr>
            <a:xfrm>
              <a:off x="3361800" y="1353450"/>
              <a:ext cx="2420400" cy="2436600"/>
            </a:xfrm>
            <a:prstGeom prst="ellipse">
              <a:avLst/>
            </a:prstGeom>
            <a:solidFill>
              <a:srgbClr val="F0244D"/>
            </a:solidFill>
            <a:ln>
              <a:noFill/>
            </a:ln>
          </p:spPr>
          <p:txBody>
            <a:bodyPr anchorCtr="0" anchor="ctr" bIns="91425" lIns="0" spcFirstLastPara="1" rIns="0" wrap="square" tIns="91425">
              <a:noAutofit/>
            </a:bodyPr>
            <a:lstStyle/>
            <a:p>
              <a:pPr indent="0" lvl="0" marL="0" rtl="0" algn="l">
                <a:spcBef>
                  <a:spcPts val="0"/>
                </a:spcBef>
                <a:spcAft>
                  <a:spcPts val="0"/>
                </a:spcAft>
                <a:buNone/>
              </a:pPr>
              <a:r>
                <a:rPr lang="en" sz="2500">
                  <a:solidFill>
                    <a:srgbClr val="F4D3CA"/>
                  </a:solidFill>
                  <a:latin typeface="Nunito Black"/>
                  <a:ea typeface="Nunito Black"/>
                  <a:cs typeface="Nunito Black"/>
                  <a:sym typeface="Nunito Black"/>
                </a:rPr>
                <a:t>community</a:t>
              </a:r>
              <a:endParaRPr sz="2500">
                <a:solidFill>
                  <a:srgbClr val="F4D3CA"/>
                </a:solidFill>
                <a:latin typeface="Nunito Black"/>
                <a:ea typeface="Nunito Black"/>
                <a:cs typeface="Nunito Black"/>
                <a:sym typeface="Nunito Black"/>
              </a:endParaRPr>
            </a:p>
          </p:txBody>
        </p:sp>
        <p:sp>
          <p:nvSpPr>
            <p:cNvPr id="219" name="Google Shape;219;p51"/>
            <p:cNvSpPr/>
            <p:nvPr/>
          </p:nvSpPr>
          <p:spPr>
            <a:xfrm rot="-2351318">
              <a:off x="4158028" y="3654906"/>
              <a:ext cx="1392404" cy="688027"/>
            </a:xfrm>
            <a:custGeom>
              <a:rect b="b" l="l" r="r" t="t"/>
              <a:pathLst>
                <a:path extrusionOk="0" h="27520" w="55694">
                  <a:moveTo>
                    <a:pt x="0" y="0"/>
                  </a:moveTo>
                  <a:cubicBezTo>
                    <a:pt x="0" y="5049"/>
                    <a:pt x="5760" y="9721"/>
                    <a:pt x="10711" y="10710"/>
                  </a:cubicBezTo>
                  <a:cubicBezTo>
                    <a:pt x="14916" y="11550"/>
                    <a:pt x="19728" y="8257"/>
                    <a:pt x="23563" y="10175"/>
                  </a:cubicBezTo>
                  <a:cubicBezTo>
                    <a:pt x="30248" y="13517"/>
                    <a:pt x="30771" y="25500"/>
                    <a:pt x="38022" y="27311"/>
                  </a:cubicBezTo>
                  <a:cubicBezTo>
                    <a:pt x="44451" y="28917"/>
                    <a:pt x="49068" y="18207"/>
                    <a:pt x="55694" y="18207"/>
                  </a:cubicBezTo>
                </a:path>
              </a:pathLst>
            </a:custGeom>
            <a:noFill/>
            <a:ln cap="flat" cmpd="sng" w="114300">
              <a:solidFill>
                <a:srgbClr val="FDCB38"/>
              </a:solidFill>
              <a:prstDash val="solid"/>
              <a:round/>
              <a:headEnd len="med" w="med" type="none"/>
              <a:tailEnd len="med" w="med" type="none"/>
            </a:ln>
          </p:spPr>
        </p:sp>
        <p:sp>
          <p:nvSpPr>
            <p:cNvPr id="220" name="Google Shape;220;p51"/>
            <p:cNvSpPr/>
            <p:nvPr/>
          </p:nvSpPr>
          <p:spPr>
            <a:xfrm rot="-7523348">
              <a:off x="3607361" y="3405724"/>
              <a:ext cx="487753" cy="406131"/>
            </a:xfrm>
            <a:custGeom>
              <a:rect b="b" l="l" r="r" t="t"/>
              <a:pathLst>
                <a:path extrusionOk="0" h="16246" w="19511">
                  <a:moveTo>
                    <a:pt x="232" y="0"/>
                  </a:moveTo>
                  <a:cubicBezTo>
                    <a:pt x="232" y="4343"/>
                    <a:pt x="-696" y="9780"/>
                    <a:pt x="2374" y="12852"/>
                  </a:cubicBezTo>
                  <a:cubicBezTo>
                    <a:pt x="6430" y="16910"/>
                    <a:pt x="14378" y="17023"/>
                    <a:pt x="19511" y="14459"/>
                  </a:cubicBezTo>
                </a:path>
              </a:pathLst>
            </a:custGeom>
            <a:noFill/>
            <a:ln cap="flat" cmpd="sng" w="228600">
              <a:solidFill>
                <a:srgbClr val="0292D5"/>
              </a:solidFill>
              <a:prstDash val="solid"/>
              <a:round/>
              <a:headEnd len="med" w="med" type="none"/>
              <a:tailEnd len="med" w="med" type="none"/>
            </a:ln>
          </p:spPr>
        </p:sp>
        <p:sp>
          <p:nvSpPr>
            <p:cNvPr id="221" name="Google Shape;221;p51"/>
            <p:cNvSpPr/>
            <p:nvPr/>
          </p:nvSpPr>
          <p:spPr>
            <a:xfrm>
              <a:off x="3620648" y="1059913"/>
              <a:ext cx="1110675" cy="910375"/>
            </a:xfrm>
            <a:custGeom>
              <a:rect b="b" l="l" r="r" t="t"/>
              <a:pathLst>
                <a:path extrusionOk="0" h="36415" w="44427">
                  <a:moveTo>
                    <a:pt x="19258" y="36415"/>
                  </a:moveTo>
                  <a:cubicBezTo>
                    <a:pt x="19258" y="32735"/>
                    <a:pt x="19642" y="27746"/>
                    <a:pt x="16580" y="25705"/>
                  </a:cubicBezTo>
                  <a:cubicBezTo>
                    <a:pt x="13112" y="23394"/>
                    <a:pt x="8306" y="24575"/>
                    <a:pt x="4263" y="23563"/>
                  </a:cubicBezTo>
                  <a:cubicBezTo>
                    <a:pt x="1079" y="22766"/>
                    <a:pt x="-953" y="17394"/>
                    <a:pt x="515" y="14459"/>
                  </a:cubicBezTo>
                  <a:cubicBezTo>
                    <a:pt x="2994" y="9502"/>
                    <a:pt x="11146" y="11263"/>
                    <a:pt x="16580" y="10175"/>
                  </a:cubicBezTo>
                  <a:cubicBezTo>
                    <a:pt x="21063" y="9277"/>
                    <a:pt x="23046" y="3305"/>
                    <a:pt x="27291" y="1607"/>
                  </a:cubicBezTo>
                  <a:cubicBezTo>
                    <a:pt x="32618" y="-524"/>
                    <a:pt x="41863" y="5132"/>
                    <a:pt x="44427" y="0"/>
                  </a:cubicBezTo>
                </a:path>
              </a:pathLst>
            </a:custGeom>
            <a:noFill/>
            <a:ln cap="flat" cmpd="sng" w="114300">
              <a:solidFill>
                <a:srgbClr val="FFAB9C"/>
              </a:solidFill>
              <a:prstDash val="solid"/>
              <a:round/>
              <a:headEnd len="med" w="med" type="none"/>
              <a:tailEnd len="med" w="med" type="none"/>
            </a:ln>
          </p:spPr>
        </p:sp>
        <p:sp>
          <p:nvSpPr>
            <p:cNvPr id="222" name="Google Shape;222;p51"/>
            <p:cNvSpPr/>
            <p:nvPr/>
          </p:nvSpPr>
          <p:spPr>
            <a:xfrm>
              <a:off x="5220650" y="1464425"/>
              <a:ext cx="487775" cy="406150"/>
            </a:xfrm>
            <a:custGeom>
              <a:rect b="b" l="l" r="r" t="t"/>
              <a:pathLst>
                <a:path extrusionOk="0" h="16246" w="19511">
                  <a:moveTo>
                    <a:pt x="232" y="0"/>
                  </a:moveTo>
                  <a:cubicBezTo>
                    <a:pt x="232" y="4343"/>
                    <a:pt x="-696" y="9780"/>
                    <a:pt x="2374" y="12852"/>
                  </a:cubicBezTo>
                  <a:cubicBezTo>
                    <a:pt x="6430" y="16910"/>
                    <a:pt x="14378" y="17023"/>
                    <a:pt x="19511" y="14459"/>
                  </a:cubicBezTo>
                </a:path>
              </a:pathLst>
            </a:custGeom>
            <a:noFill/>
            <a:ln cap="flat" cmpd="sng" w="228600">
              <a:solidFill>
                <a:srgbClr val="F8E7E2"/>
              </a:solidFill>
              <a:prstDash val="solid"/>
              <a:round/>
              <a:headEnd len="med" w="med" type="none"/>
              <a:tailEnd len="med" w="med" type="none"/>
            </a:ln>
          </p:spPr>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6F1"/>
        </a:solidFill>
      </p:bgPr>
    </p:bg>
    <p:spTree>
      <p:nvGrpSpPr>
        <p:cNvPr id="226" name="Shape 226"/>
        <p:cNvGrpSpPr/>
        <p:nvPr/>
      </p:nvGrpSpPr>
      <p:grpSpPr>
        <a:xfrm>
          <a:off x="0" y="0"/>
          <a:ext cx="0" cy="0"/>
          <a:chOff x="0" y="0"/>
          <a:chExt cx="0" cy="0"/>
        </a:xfrm>
      </p:grpSpPr>
      <p:grpSp>
        <p:nvGrpSpPr>
          <p:cNvPr id="227" name="Google Shape;227;p52"/>
          <p:cNvGrpSpPr/>
          <p:nvPr/>
        </p:nvGrpSpPr>
        <p:grpSpPr>
          <a:xfrm>
            <a:off x="553385" y="466467"/>
            <a:ext cx="1496112" cy="1566633"/>
            <a:chOff x="1501185" y="2723192"/>
            <a:chExt cx="1496112" cy="1566633"/>
          </a:xfrm>
        </p:grpSpPr>
        <p:sp>
          <p:nvSpPr>
            <p:cNvPr id="228" name="Google Shape;228;p52"/>
            <p:cNvSpPr/>
            <p:nvPr/>
          </p:nvSpPr>
          <p:spPr>
            <a:xfrm rot="-2235669">
              <a:off x="1565142" y="3525267"/>
              <a:ext cx="946096" cy="460921"/>
            </a:xfrm>
            <a:custGeom>
              <a:rect b="b" l="l" r="r" t="t"/>
              <a:pathLst>
                <a:path extrusionOk="0" h="27520" w="55694">
                  <a:moveTo>
                    <a:pt x="0" y="0"/>
                  </a:moveTo>
                  <a:cubicBezTo>
                    <a:pt x="0" y="5049"/>
                    <a:pt x="5760" y="9721"/>
                    <a:pt x="10711" y="10710"/>
                  </a:cubicBezTo>
                  <a:cubicBezTo>
                    <a:pt x="14916" y="11550"/>
                    <a:pt x="19728" y="8257"/>
                    <a:pt x="23563" y="10175"/>
                  </a:cubicBezTo>
                  <a:cubicBezTo>
                    <a:pt x="30248" y="13517"/>
                    <a:pt x="30771" y="25500"/>
                    <a:pt x="38022" y="27311"/>
                  </a:cubicBezTo>
                  <a:cubicBezTo>
                    <a:pt x="44451" y="28917"/>
                    <a:pt x="49068" y="18207"/>
                    <a:pt x="55694" y="18207"/>
                  </a:cubicBezTo>
                </a:path>
              </a:pathLst>
            </a:custGeom>
            <a:noFill/>
            <a:ln cap="flat" cmpd="sng" w="228600">
              <a:solidFill>
                <a:srgbClr val="FDCB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52"/>
            <p:cNvSpPr txBox="1"/>
            <p:nvPr/>
          </p:nvSpPr>
          <p:spPr>
            <a:xfrm>
              <a:off x="1594675" y="4084625"/>
              <a:ext cx="1051800" cy="205200"/>
            </a:xfrm>
            <a:prstGeom prst="rect">
              <a:avLst/>
            </a:prstGeom>
            <a:solidFill>
              <a:srgbClr val="F8E7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1" lang="en" sz="2000" u="none" cap="none" strike="noStrike">
                  <a:solidFill>
                    <a:srgbClr val="000000"/>
                  </a:solidFill>
                  <a:latin typeface="Nunito SemiBold"/>
                  <a:ea typeface="Nunito SemiBold"/>
                  <a:cs typeface="Nunito SemiBold"/>
                  <a:sym typeface="Nunito SemiBold"/>
                </a:rPr>
                <a:t>Guides</a:t>
              </a:r>
              <a:endParaRPr b="0" i="1" sz="2000" u="none" cap="none" strike="noStrike">
                <a:solidFill>
                  <a:srgbClr val="000000"/>
                </a:solidFill>
                <a:latin typeface="Nunito SemiBold"/>
                <a:ea typeface="Nunito SemiBold"/>
                <a:cs typeface="Nunito SemiBold"/>
                <a:sym typeface="Nunito SemiBold"/>
              </a:endParaRPr>
            </a:p>
          </p:txBody>
        </p:sp>
        <p:pic>
          <p:nvPicPr>
            <p:cNvPr id="230" name="Google Shape;230;p52"/>
            <p:cNvPicPr preferRelativeResize="0"/>
            <p:nvPr/>
          </p:nvPicPr>
          <p:blipFill rotWithShape="1">
            <a:blip r:embed="rId3">
              <a:alphaModFix/>
            </a:blip>
            <a:srcRect b="12775" l="18160" r="19452" t="13249"/>
            <a:stretch/>
          </p:blipFill>
          <p:spPr>
            <a:xfrm>
              <a:off x="1501185" y="2723192"/>
              <a:ext cx="1496112" cy="1169830"/>
            </a:xfrm>
            <a:prstGeom prst="rect">
              <a:avLst/>
            </a:prstGeom>
            <a:noFill/>
            <a:ln>
              <a:noFill/>
            </a:ln>
          </p:spPr>
        </p:pic>
      </p:grpSp>
      <p:grpSp>
        <p:nvGrpSpPr>
          <p:cNvPr id="231" name="Google Shape;231;p52"/>
          <p:cNvGrpSpPr/>
          <p:nvPr/>
        </p:nvGrpSpPr>
        <p:grpSpPr>
          <a:xfrm>
            <a:off x="6552799" y="314063"/>
            <a:ext cx="2158154" cy="1718075"/>
            <a:chOff x="5114749" y="2571750"/>
            <a:chExt cx="2158154" cy="1718075"/>
          </a:xfrm>
        </p:grpSpPr>
        <p:sp>
          <p:nvSpPr>
            <p:cNvPr id="232" name="Google Shape;232;p52"/>
            <p:cNvSpPr/>
            <p:nvPr/>
          </p:nvSpPr>
          <p:spPr>
            <a:xfrm rot="-8959056">
              <a:off x="5595481" y="2749619"/>
              <a:ext cx="760288" cy="605078"/>
            </a:xfrm>
            <a:custGeom>
              <a:rect b="b" l="l" r="r" t="t"/>
              <a:pathLst>
                <a:path extrusionOk="0" h="36415" w="44427">
                  <a:moveTo>
                    <a:pt x="19258" y="36415"/>
                  </a:moveTo>
                  <a:cubicBezTo>
                    <a:pt x="19258" y="32735"/>
                    <a:pt x="19642" y="27746"/>
                    <a:pt x="16580" y="25705"/>
                  </a:cubicBezTo>
                  <a:cubicBezTo>
                    <a:pt x="13112" y="23394"/>
                    <a:pt x="8306" y="24575"/>
                    <a:pt x="4263" y="23563"/>
                  </a:cubicBezTo>
                  <a:cubicBezTo>
                    <a:pt x="1079" y="22766"/>
                    <a:pt x="-953" y="17394"/>
                    <a:pt x="515" y="14459"/>
                  </a:cubicBezTo>
                  <a:cubicBezTo>
                    <a:pt x="2994" y="9502"/>
                    <a:pt x="11146" y="11263"/>
                    <a:pt x="16580" y="10175"/>
                  </a:cubicBezTo>
                  <a:cubicBezTo>
                    <a:pt x="21063" y="9277"/>
                    <a:pt x="23046" y="3305"/>
                    <a:pt x="27291" y="1607"/>
                  </a:cubicBezTo>
                  <a:cubicBezTo>
                    <a:pt x="32618" y="-524"/>
                    <a:pt x="41863" y="5132"/>
                    <a:pt x="44427" y="0"/>
                  </a:cubicBezTo>
                </a:path>
              </a:pathLst>
            </a:custGeom>
            <a:noFill/>
            <a:ln cap="flat" cmpd="sng" w="228600">
              <a:solidFill>
                <a:srgbClr val="FFAB9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52"/>
            <p:cNvSpPr txBox="1"/>
            <p:nvPr/>
          </p:nvSpPr>
          <p:spPr>
            <a:xfrm>
              <a:off x="5196257" y="4084625"/>
              <a:ext cx="1938600" cy="205200"/>
            </a:xfrm>
            <a:prstGeom prst="rect">
              <a:avLst/>
            </a:prstGeom>
            <a:solidFill>
              <a:srgbClr val="F8E7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1" lang="en" sz="2000" u="none" cap="none" strike="noStrike">
                  <a:solidFill>
                    <a:srgbClr val="000000"/>
                  </a:solidFill>
                  <a:latin typeface="Nunito SemiBold"/>
                  <a:ea typeface="Nunito SemiBold"/>
                  <a:cs typeface="Nunito SemiBold"/>
                  <a:sym typeface="Nunito SemiBold"/>
                </a:rPr>
                <a:t>Digital services</a:t>
              </a:r>
              <a:endParaRPr b="0" i="1" sz="2000" u="none" cap="none" strike="noStrike">
                <a:solidFill>
                  <a:srgbClr val="000000"/>
                </a:solidFill>
                <a:latin typeface="Nunito SemiBold"/>
                <a:ea typeface="Nunito SemiBold"/>
                <a:cs typeface="Nunito SemiBold"/>
                <a:sym typeface="Nunito SemiBold"/>
              </a:endParaRPr>
            </a:p>
          </p:txBody>
        </p:sp>
        <p:pic>
          <p:nvPicPr>
            <p:cNvPr id="234" name="Google Shape;234;p52"/>
            <p:cNvPicPr preferRelativeResize="0"/>
            <p:nvPr/>
          </p:nvPicPr>
          <p:blipFill rotWithShape="1">
            <a:blip r:embed="rId4">
              <a:alphaModFix/>
            </a:blip>
            <a:srcRect b="0" l="0" r="0" t="0"/>
            <a:stretch/>
          </p:blipFill>
          <p:spPr>
            <a:xfrm>
              <a:off x="5114749" y="2571750"/>
              <a:ext cx="2158154" cy="1424560"/>
            </a:xfrm>
            <a:prstGeom prst="rect">
              <a:avLst/>
            </a:prstGeom>
            <a:noFill/>
            <a:ln>
              <a:noFill/>
            </a:ln>
          </p:spPr>
        </p:pic>
      </p:grpSp>
      <p:sp>
        <p:nvSpPr>
          <p:cNvPr id="235" name="Google Shape;235;p52"/>
          <p:cNvSpPr txBox="1"/>
          <p:nvPr/>
        </p:nvSpPr>
        <p:spPr>
          <a:xfrm>
            <a:off x="2646450" y="24475"/>
            <a:ext cx="3851100" cy="717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0"/>
              <a:buFont typeface="Arial"/>
              <a:buNone/>
            </a:pPr>
            <a:r>
              <a:rPr b="1" i="0" lang="en" sz="4000" u="none" cap="none" strike="noStrike">
                <a:solidFill>
                  <a:srgbClr val="000000"/>
                </a:solidFill>
                <a:latin typeface="Oswald"/>
                <a:ea typeface="Oswald"/>
                <a:cs typeface="Oswald"/>
                <a:sym typeface="Oswald"/>
              </a:rPr>
              <a:t>CHAYN</a:t>
            </a:r>
            <a:endParaRPr b="1" i="0" sz="4000" u="none" cap="none" strike="noStrike">
              <a:solidFill>
                <a:srgbClr val="000000"/>
              </a:solidFill>
              <a:latin typeface="Oswald"/>
              <a:ea typeface="Oswald"/>
              <a:cs typeface="Oswald"/>
              <a:sym typeface="Oswald"/>
            </a:endParaRPr>
          </a:p>
        </p:txBody>
      </p:sp>
      <p:sp>
        <p:nvSpPr>
          <p:cNvPr id="236" name="Google Shape;236;p52"/>
          <p:cNvSpPr txBox="1"/>
          <p:nvPr/>
        </p:nvSpPr>
        <p:spPr>
          <a:xfrm>
            <a:off x="172375" y="2400850"/>
            <a:ext cx="2614800" cy="2015400"/>
          </a:xfrm>
          <a:prstGeom prst="rect">
            <a:avLst/>
          </a:prstGeom>
          <a:noFill/>
          <a:ln>
            <a:noFill/>
          </a:ln>
        </p:spPr>
        <p:txBody>
          <a:bodyPr anchorCtr="0" anchor="ctr" bIns="91425" lIns="91425" spcFirstLastPara="1" rIns="91425" wrap="square" tIns="91425">
            <a:noAutofit/>
          </a:bodyPr>
          <a:lstStyle/>
          <a:p>
            <a:pPr indent="-342900" lvl="0" marL="457200" marR="0" rtl="0" algn="l">
              <a:lnSpc>
                <a:spcPct val="100000"/>
              </a:lnSpc>
              <a:spcBef>
                <a:spcPts val="0"/>
              </a:spcBef>
              <a:spcAft>
                <a:spcPts val="0"/>
              </a:spcAft>
              <a:buSzPts val="1800"/>
              <a:buFont typeface="Avenir"/>
              <a:buChar char="-"/>
            </a:pPr>
            <a:r>
              <a:rPr lang="en" sz="1800">
                <a:latin typeface="Avenir"/>
                <a:ea typeface="Avenir"/>
                <a:cs typeface="Avenir"/>
                <a:sym typeface="Avenir"/>
              </a:rPr>
              <a:t>How to build your own domestic violence case without a lawyer</a:t>
            </a:r>
            <a:br>
              <a:rPr lang="en" sz="1800">
                <a:latin typeface="Avenir"/>
                <a:ea typeface="Avenir"/>
                <a:cs typeface="Avenir"/>
                <a:sym typeface="Avenir"/>
              </a:rPr>
            </a:br>
            <a:r>
              <a:rPr lang="en" sz="1800">
                <a:latin typeface="Avenir"/>
                <a:ea typeface="Avenir"/>
                <a:cs typeface="Avenir"/>
                <a:sym typeface="Avenir"/>
              </a:rPr>
              <a:t> </a:t>
            </a:r>
            <a:endParaRPr sz="1800">
              <a:latin typeface="Avenir"/>
              <a:ea typeface="Avenir"/>
              <a:cs typeface="Avenir"/>
              <a:sym typeface="Avenir"/>
            </a:endParaRPr>
          </a:p>
          <a:p>
            <a:pPr indent="-342900" lvl="0" marL="457200" marR="0" rtl="0" algn="l">
              <a:lnSpc>
                <a:spcPct val="100000"/>
              </a:lnSpc>
              <a:spcBef>
                <a:spcPts val="0"/>
              </a:spcBef>
              <a:spcAft>
                <a:spcPts val="0"/>
              </a:spcAft>
              <a:buSzPts val="1800"/>
              <a:buFont typeface="Avenir"/>
              <a:buChar char="-"/>
            </a:pPr>
            <a:r>
              <a:rPr lang="en" sz="1800">
                <a:latin typeface="Avenir"/>
                <a:ea typeface="Avenir"/>
                <a:cs typeface="Avenir"/>
                <a:sym typeface="Avenir"/>
              </a:rPr>
              <a:t>Do It Yourself Online Safety </a:t>
            </a:r>
            <a:br>
              <a:rPr lang="en" sz="1800">
                <a:latin typeface="Avenir"/>
                <a:ea typeface="Avenir"/>
                <a:cs typeface="Avenir"/>
                <a:sym typeface="Avenir"/>
              </a:rPr>
            </a:br>
            <a:br>
              <a:rPr lang="en" sz="1200">
                <a:latin typeface="Avenir"/>
                <a:ea typeface="Avenir"/>
                <a:cs typeface="Avenir"/>
                <a:sym typeface="Avenir"/>
              </a:rPr>
            </a:br>
            <a:r>
              <a:rPr lang="en" sz="1200">
                <a:latin typeface="Avenir"/>
                <a:ea typeface="Avenir"/>
                <a:cs typeface="Avenir"/>
                <a:sym typeface="Avenir"/>
              </a:rPr>
              <a:t>And more!</a:t>
            </a:r>
            <a:endParaRPr sz="1200" u="none" cap="none" strike="noStrike">
              <a:solidFill>
                <a:srgbClr val="000000"/>
              </a:solidFill>
              <a:latin typeface="Avenir"/>
              <a:ea typeface="Avenir"/>
              <a:cs typeface="Avenir"/>
              <a:sym typeface="Avenir"/>
            </a:endParaRPr>
          </a:p>
        </p:txBody>
      </p:sp>
      <p:cxnSp>
        <p:nvCxnSpPr>
          <p:cNvPr id="237" name="Google Shape;237;p52"/>
          <p:cNvCxnSpPr>
            <a:stCxn id="230" idx="3"/>
            <a:endCxn id="234" idx="1"/>
          </p:cNvCxnSpPr>
          <p:nvPr/>
        </p:nvCxnSpPr>
        <p:spPr>
          <a:xfrm flipH="1" rot="10800000">
            <a:off x="2049498" y="1026482"/>
            <a:ext cx="4503300" cy="24900"/>
          </a:xfrm>
          <a:prstGeom prst="straightConnector1">
            <a:avLst/>
          </a:prstGeom>
          <a:noFill/>
          <a:ln cap="flat" cmpd="sng" w="28575">
            <a:solidFill>
              <a:schemeClr val="dk2"/>
            </a:solidFill>
            <a:prstDash val="dot"/>
            <a:round/>
            <a:headEnd len="med" w="med" type="none"/>
            <a:tailEnd len="med" w="med" type="none"/>
          </a:ln>
        </p:spPr>
      </p:cxnSp>
      <p:sp>
        <p:nvSpPr>
          <p:cNvPr id="238" name="Google Shape;238;p52"/>
          <p:cNvSpPr txBox="1"/>
          <p:nvPr/>
        </p:nvSpPr>
        <p:spPr>
          <a:xfrm>
            <a:off x="3316625" y="1769625"/>
            <a:ext cx="1664400" cy="535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sz="1800">
                <a:latin typeface="Avenir"/>
                <a:ea typeface="Avenir"/>
                <a:cs typeface="Avenir"/>
                <a:sym typeface="Avenir"/>
              </a:rPr>
              <a:t>Bloom: </a:t>
            </a:r>
            <a:r>
              <a:rPr lang="en" sz="1600">
                <a:latin typeface="Avenir"/>
                <a:ea typeface="Avenir"/>
                <a:cs typeface="Avenir"/>
                <a:sym typeface="Avenir"/>
              </a:rPr>
              <a:t>remote trauma support</a:t>
            </a:r>
            <a:endParaRPr sz="1600" u="none" cap="none" strike="noStrike">
              <a:solidFill>
                <a:srgbClr val="000000"/>
              </a:solidFill>
              <a:latin typeface="Avenir"/>
              <a:ea typeface="Avenir"/>
              <a:cs typeface="Avenir"/>
              <a:sym typeface="Avenir"/>
            </a:endParaRPr>
          </a:p>
        </p:txBody>
      </p:sp>
      <p:sp>
        <p:nvSpPr>
          <p:cNvPr id="239" name="Google Shape;239;p52"/>
          <p:cNvSpPr txBox="1"/>
          <p:nvPr/>
        </p:nvSpPr>
        <p:spPr>
          <a:xfrm>
            <a:off x="3451225" y="3179975"/>
            <a:ext cx="1278900" cy="15666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None/>
            </a:pPr>
            <a:r>
              <a:rPr lang="en" sz="1800">
                <a:latin typeface="Avenir"/>
                <a:ea typeface="Avenir"/>
                <a:cs typeface="Avenir"/>
                <a:sym typeface="Avenir"/>
              </a:rPr>
              <a:t>Little Window:</a:t>
            </a:r>
            <a:endParaRPr sz="1800">
              <a:latin typeface="Avenir"/>
              <a:ea typeface="Avenir"/>
              <a:cs typeface="Avenir"/>
              <a:sym typeface="Avenir"/>
            </a:endParaRPr>
          </a:p>
          <a:p>
            <a:pPr indent="0" lvl="0" marL="0" marR="0" rtl="0" algn="r">
              <a:lnSpc>
                <a:spcPct val="100000"/>
              </a:lnSpc>
              <a:spcBef>
                <a:spcPts val="0"/>
              </a:spcBef>
              <a:spcAft>
                <a:spcPts val="0"/>
              </a:spcAft>
              <a:buNone/>
            </a:pPr>
            <a:r>
              <a:rPr lang="en" sz="1800">
                <a:latin typeface="Avenir"/>
                <a:ea typeface="Avenir"/>
                <a:cs typeface="Avenir"/>
                <a:sym typeface="Avenir"/>
              </a:rPr>
              <a:t> </a:t>
            </a:r>
            <a:r>
              <a:rPr lang="en" sz="1600">
                <a:latin typeface="Avenir"/>
                <a:ea typeface="Avenir"/>
                <a:cs typeface="Avenir"/>
                <a:sym typeface="Avenir"/>
              </a:rPr>
              <a:t>A resource search</a:t>
            </a:r>
            <a:endParaRPr sz="1600">
              <a:latin typeface="Avenir"/>
              <a:ea typeface="Avenir"/>
              <a:cs typeface="Avenir"/>
              <a:sym typeface="Avenir"/>
            </a:endParaRPr>
          </a:p>
          <a:p>
            <a:pPr indent="0" lvl="0" marL="0" marR="0" rtl="0" algn="r">
              <a:lnSpc>
                <a:spcPct val="100000"/>
              </a:lnSpc>
              <a:spcBef>
                <a:spcPts val="0"/>
              </a:spcBef>
              <a:spcAft>
                <a:spcPts val="0"/>
              </a:spcAft>
              <a:buNone/>
            </a:pPr>
            <a:r>
              <a:rPr lang="en" sz="1600">
                <a:latin typeface="Avenir"/>
                <a:ea typeface="Avenir"/>
                <a:cs typeface="Avenir"/>
                <a:sym typeface="Avenir"/>
              </a:rPr>
              <a:t>chatbot</a:t>
            </a:r>
            <a:endParaRPr sz="1600">
              <a:latin typeface="Avenir"/>
              <a:ea typeface="Avenir"/>
              <a:cs typeface="Avenir"/>
              <a:sym typeface="Avenir"/>
            </a:endParaRPr>
          </a:p>
        </p:txBody>
      </p:sp>
      <p:sp>
        <p:nvSpPr>
          <p:cNvPr id="240" name="Google Shape;240;p52"/>
          <p:cNvSpPr txBox="1"/>
          <p:nvPr/>
        </p:nvSpPr>
        <p:spPr>
          <a:xfrm>
            <a:off x="7059525" y="2692650"/>
            <a:ext cx="1746300" cy="828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sz="1800">
                <a:latin typeface="Avenir"/>
                <a:ea typeface="Avenir"/>
                <a:cs typeface="Avenir"/>
                <a:sym typeface="Avenir"/>
              </a:rPr>
              <a:t>Soul Medicine: </a:t>
            </a:r>
            <a:r>
              <a:rPr lang="en" sz="1600">
                <a:latin typeface="Avenir"/>
                <a:ea typeface="Avenir"/>
                <a:cs typeface="Avenir"/>
                <a:sym typeface="Avenir"/>
              </a:rPr>
              <a:t>micro-course delivered safely</a:t>
            </a:r>
            <a:endParaRPr sz="1600" u="none" cap="none" strike="noStrike">
              <a:solidFill>
                <a:srgbClr val="000000"/>
              </a:solidFill>
              <a:latin typeface="Avenir"/>
              <a:ea typeface="Avenir"/>
              <a:cs typeface="Avenir"/>
              <a:sym typeface="Avenir"/>
            </a:endParaRPr>
          </a:p>
        </p:txBody>
      </p:sp>
      <p:sp>
        <p:nvSpPr>
          <p:cNvPr id="241" name="Google Shape;241;p52"/>
          <p:cNvSpPr txBox="1"/>
          <p:nvPr/>
        </p:nvSpPr>
        <p:spPr>
          <a:xfrm>
            <a:off x="6295950" y="3837575"/>
            <a:ext cx="1746300" cy="909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sz="1800">
                <a:latin typeface="Avenir"/>
                <a:ea typeface="Avenir"/>
                <a:cs typeface="Avenir"/>
                <a:sym typeface="Avenir"/>
              </a:rPr>
              <a:t>YSM: </a:t>
            </a:r>
            <a:r>
              <a:rPr lang="en" sz="1600">
                <a:latin typeface="Avenir"/>
                <a:ea typeface="Avenir"/>
                <a:cs typeface="Avenir"/>
                <a:sym typeface="Avenir"/>
              </a:rPr>
              <a:t>curated resources for survivors of sexual assault</a:t>
            </a:r>
            <a:endParaRPr sz="1600" u="none" cap="none" strike="noStrike">
              <a:solidFill>
                <a:srgbClr val="000000"/>
              </a:solidFill>
              <a:latin typeface="Avenir"/>
              <a:ea typeface="Avenir"/>
              <a:cs typeface="Avenir"/>
              <a:sym typeface="Avenir"/>
            </a:endParaRPr>
          </a:p>
        </p:txBody>
      </p:sp>
      <p:pic>
        <p:nvPicPr>
          <p:cNvPr id="242" name="Google Shape;242;p52"/>
          <p:cNvPicPr preferRelativeResize="0"/>
          <p:nvPr/>
        </p:nvPicPr>
        <p:blipFill rotWithShape="1">
          <a:blip r:embed="rId5">
            <a:alphaModFix/>
          </a:blip>
          <a:srcRect b="0" l="0" r="15796" t="16846"/>
          <a:stretch/>
        </p:blipFill>
        <p:spPr>
          <a:xfrm>
            <a:off x="4806100" y="3177875"/>
            <a:ext cx="1120441" cy="1566625"/>
          </a:xfrm>
          <a:prstGeom prst="rect">
            <a:avLst/>
          </a:prstGeom>
          <a:noFill/>
          <a:ln>
            <a:noFill/>
          </a:ln>
        </p:spPr>
      </p:pic>
      <p:pic>
        <p:nvPicPr>
          <p:cNvPr id="243" name="Google Shape;243;p52"/>
          <p:cNvPicPr preferRelativeResize="0"/>
          <p:nvPr/>
        </p:nvPicPr>
        <p:blipFill rotWithShape="1">
          <a:blip r:embed="rId6">
            <a:alphaModFix/>
          </a:blip>
          <a:srcRect b="0" l="17559" r="18819" t="16373"/>
          <a:stretch/>
        </p:blipFill>
        <p:spPr>
          <a:xfrm>
            <a:off x="4981019" y="1769625"/>
            <a:ext cx="1119957" cy="828000"/>
          </a:xfrm>
          <a:prstGeom prst="rect">
            <a:avLst/>
          </a:prstGeom>
          <a:noFill/>
          <a:ln>
            <a:noFill/>
          </a:ln>
        </p:spPr>
      </p:pic>
      <p:sp>
        <p:nvSpPr>
          <p:cNvPr id="244" name="Google Shape;244;p52"/>
          <p:cNvSpPr/>
          <p:nvPr/>
        </p:nvSpPr>
        <p:spPr>
          <a:xfrm>
            <a:off x="6155300" y="2182501"/>
            <a:ext cx="498125" cy="298575"/>
          </a:xfrm>
          <a:custGeom>
            <a:rect b="b" l="l" r="r" t="t"/>
            <a:pathLst>
              <a:path extrusionOk="0" h="11943" w="19925">
                <a:moveTo>
                  <a:pt x="0" y="262"/>
                </a:moveTo>
                <a:cubicBezTo>
                  <a:pt x="1746" y="262"/>
                  <a:pt x="3983" y="-499"/>
                  <a:pt x="5218" y="736"/>
                </a:cubicBezTo>
                <a:cubicBezTo>
                  <a:pt x="7773" y="3291"/>
                  <a:pt x="6933" y="8144"/>
                  <a:pt x="9488" y="10699"/>
                </a:cubicBezTo>
                <a:cubicBezTo>
                  <a:pt x="11988" y="13199"/>
                  <a:pt x="17425" y="11301"/>
                  <a:pt x="19925" y="8801"/>
                </a:cubicBezTo>
              </a:path>
            </a:pathLst>
          </a:custGeom>
          <a:noFill/>
          <a:ln cap="flat" cmpd="sng" w="19050">
            <a:solidFill>
              <a:schemeClr val="dk2"/>
            </a:solidFill>
            <a:prstDash val="solid"/>
            <a:round/>
            <a:headEnd len="med" w="med" type="none"/>
            <a:tailEnd len="med" w="med" type="none"/>
          </a:ln>
        </p:spPr>
      </p:sp>
      <p:sp>
        <p:nvSpPr>
          <p:cNvPr id="245" name="Google Shape;245;p52"/>
          <p:cNvSpPr/>
          <p:nvPr/>
        </p:nvSpPr>
        <p:spPr>
          <a:xfrm>
            <a:off x="5941825" y="2509275"/>
            <a:ext cx="948800" cy="1271025"/>
          </a:xfrm>
          <a:custGeom>
            <a:rect b="b" l="l" r="r" t="t"/>
            <a:pathLst>
              <a:path extrusionOk="0" h="50841" w="37952">
                <a:moveTo>
                  <a:pt x="0" y="50760"/>
                </a:moveTo>
                <a:cubicBezTo>
                  <a:pt x="4605" y="50760"/>
                  <a:pt x="11224" y="51084"/>
                  <a:pt x="13283" y="46965"/>
                </a:cubicBezTo>
                <a:cubicBezTo>
                  <a:pt x="16327" y="40877"/>
                  <a:pt x="9979" y="31881"/>
                  <a:pt x="14232" y="26566"/>
                </a:cubicBezTo>
                <a:cubicBezTo>
                  <a:pt x="18620" y="21082"/>
                  <a:pt x="26639" y="19868"/>
                  <a:pt x="32259" y="15655"/>
                </a:cubicBezTo>
                <a:cubicBezTo>
                  <a:pt x="36702" y="12324"/>
                  <a:pt x="37952" y="5553"/>
                  <a:pt x="37952" y="0"/>
                </a:cubicBezTo>
              </a:path>
            </a:pathLst>
          </a:custGeom>
          <a:noFill/>
          <a:ln cap="flat" cmpd="sng" w="19050">
            <a:solidFill>
              <a:schemeClr val="dk2"/>
            </a:solidFill>
            <a:prstDash val="solid"/>
            <a:round/>
            <a:headEnd len="med" w="med" type="none"/>
            <a:tailEnd len="med" w="med" type="none"/>
          </a:ln>
        </p:spPr>
      </p:sp>
      <p:sp>
        <p:nvSpPr>
          <p:cNvPr id="246" name="Google Shape;246;p52"/>
          <p:cNvSpPr/>
          <p:nvPr/>
        </p:nvSpPr>
        <p:spPr>
          <a:xfrm>
            <a:off x="6821839" y="2509275"/>
            <a:ext cx="460150" cy="1292725"/>
          </a:xfrm>
          <a:custGeom>
            <a:rect b="b" l="l" r="r" t="t"/>
            <a:pathLst>
              <a:path extrusionOk="0" h="51709" w="18406">
                <a:moveTo>
                  <a:pt x="3699" y="51709"/>
                </a:moveTo>
                <a:cubicBezTo>
                  <a:pt x="3699" y="42471"/>
                  <a:pt x="-1139" y="33307"/>
                  <a:pt x="379" y="24194"/>
                </a:cubicBezTo>
                <a:cubicBezTo>
                  <a:pt x="798" y="21679"/>
                  <a:pt x="3227" y="19919"/>
                  <a:pt x="4174" y="17552"/>
                </a:cubicBezTo>
                <a:cubicBezTo>
                  <a:pt x="5735" y="13651"/>
                  <a:pt x="5472" y="8663"/>
                  <a:pt x="8443" y="5692"/>
                </a:cubicBezTo>
                <a:cubicBezTo>
                  <a:pt x="11148" y="2987"/>
                  <a:pt x="16693" y="3420"/>
                  <a:pt x="18406" y="0"/>
                </a:cubicBezTo>
              </a:path>
            </a:pathLst>
          </a:custGeom>
          <a:noFill/>
          <a:ln cap="flat" cmpd="sng" w="19050">
            <a:solidFill>
              <a:schemeClr val="dk2"/>
            </a:solidFill>
            <a:prstDash val="solid"/>
            <a:round/>
            <a:headEnd len="med" w="med" type="none"/>
            <a:tailEnd len="med" w="med" type="none"/>
          </a:ln>
        </p:spPr>
      </p:sp>
      <p:sp>
        <p:nvSpPr>
          <p:cNvPr id="247" name="Google Shape;247;p52"/>
          <p:cNvSpPr/>
          <p:nvPr/>
        </p:nvSpPr>
        <p:spPr>
          <a:xfrm>
            <a:off x="8503575" y="2402525"/>
            <a:ext cx="449725" cy="837975"/>
          </a:xfrm>
          <a:custGeom>
            <a:rect b="b" l="l" r="r" t="t"/>
            <a:pathLst>
              <a:path extrusionOk="0" h="33519" w="17989">
                <a:moveTo>
                  <a:pt x="5692" y="0"/>
                </a:moveTo>
                <a:cubicBezTo>
                  <a:pt x="10148" y="0"/>
                  <a:pt x="16472" y="1844"/>
                  <a:pt x="17552" y="6167"/>
                </a:cubicBezTo>
                <a:cubicBezTo>
                  <a:pt x="20124" y="16464"/>
                  <a:pt x="9489" y="37488"/>
                  <a:pt x="0" y="32733"/>
                </a:cubicBezTo>
              </a:path>
            </a:pathLst>
          </a:custGeom>
          <a:noFill/>
          <a:ln cap="flat" cmpd="sng" w="19050">
            <a:solidFill>
              <a:schemeClr val="dk2"/>
            </a:solidFill>
            <a:prstDash val="solid"/>
            <a:round/>
            <a:headEnd len="med" w="med" type="none"/>
            <a:tailEnd len="med" w="med" type="none"/>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53"/>
          <p:cNvSpPr txBox="1"/>
          <p:nvPr>
            <p:ph idx="4294967295" type="ctrTitle"/>
          </p:nvPr>
        </p:nvSpPr>
        <p:spPr>
          <a:xfrm>
            <a:off x="227600" y="216725"/>
            <a:ext cx="2789400" cy="1112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latin typeface="Oswald"/>
                <a:ea typeface="Oswald"/>
                <a:cs typeface="Oswald"/>
                <a:sym typeface="Oswald"/>
              </a:rPr>
              <a:t>  </a:t>
            </a:r>
            <a:r>
              <a:rPr lang="en" sz="4800">
                <a:latin typeface="Nunito Black"/>
                <a:ea typeface="Nunito Black"/>
                <a:cs typeface="Nunito Black"/>
                <a:sym typeface="Nunito Black"/>
              </a:rPr>
              <a:t>impact</a:t>
            </a:r>
            <a:endParaRPr sz="4800">
              <a:latin typeface="Nunito Black"/>
              <a:ea typeface="Nunito Black"/>
              <a:cs typeface="Nunito Black"/>
              <a:sym typeface="Nunito Black"/>
            </a:endParaRPr>
          </a:p>
        </p:txBody>
      </p:sp>
      <p:sp>
        <p:nvSpPr>
          <p:cNvPr id="253" name="Google Shape;253;p53"/>
          <p:cNvSpPr txBox="1"/>
          <p:nvPr/>
        </p:nvSpPr>
        <p:spPr>
          <a:xfrm>
            <a:off x="4277650" y="2952350"/>
            <a:ext cx="1597200" cy="156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n" sz="1000">
                <a:latin typeface="Helvetica Neue Light"/>
                <a:ea typeface="Helvetica Neue Light"/>
                <a:cs typeface="Helvetica Neue Light"/>
                <a:sym typeface="Helvetica Neue Light"/>
              </a:rPr>
              <a:t>United Kingdom</a:t>
            </a:r>
            <a:endParaRPr i="1" sz="1000">
              <a:latin typeface="Helvetica Neue Light"/>
              <a:ea typeface="Helvetica Neue Light"/>
              <a:cs typeface="Helvetica Neue Light"/>
              <a:sym typeface="Helvetica Neue Light"/>
            </a:endParaRPr>
          </a:p>
          <a:p>
            <a:pPr indent="0" lvl="0" marL="0" rtl="0" algn="l">
              <a:spcBef>
                <a:spcPts val="0"/>
              </a:spcBef>
              <a:spcAft>
                <a:spcPts val="0"/>
              </a:spcAft>
              <a:buNone/>
            </a:pPr>
            <a:r>
              <a:rPr i="1" lang="en" sz="1000">
                <a:latin typeface="Helvetica Neue Light"/>
                <a:ea typeface="Helvetica Neue Light"/>
                <a:cs typeface="Helvetica Neue Light"/>
                <a:sym typeface="Helvetica Neue Light"/>
              </a:rPr>
              <a:t>United States</a:t>
            </a:r>
            <a:endParaRPr i="1" sz="1000">
              <a:latin typeface="Helvetica Neue Light"/>
              <a:ea typeface="Helvetica Neue Light"/>
              <a:cs typeface="Helvetica Neue Light"/>
              <a:sym typeface="Helvetica Neue Light"/>
            </a:endParaRPr>
          </a:p>
          <a:p>
            <a:pPr indent="0" lvl="0" marL="0" rtl="0" algn="l">
              <a:spcBef>
                <a:spcPts val="0"/>
              </a:spcBef>
              <a:spcAft>
                <a:spcPts val="0"/>
              </a:spcAft>
              <a:buNone/>
            </a:pPr>
            <a:r>
              <a:rPr i="1" lang="en" sz="1000">
                <a:latin typeface="Helvetica Neue Light"/>
                <a:ea typeface="Helvetica Neue Light"/>
                <a:cs typeface="Helvetica Neue Light"/>
                <a:sym typeface="Helvetica Neue Light"/>
              </a:rPr>
              <a:t>India</a:t>
            </a:r>
            <a:endParaRPr i="1" sz="1000">
              <a:latin typeface="Helvetica Neue Light"/>
              <a:ea typeface="Helvetica Neue Light"/>
              <a:cs typeface="Helvetica Neue Light"/>
              <a:sym typeface="Helvetica Neue Light"/>
            </a:endParaRPr>
          </a:p>
          <a:p>
            <a:pPr indent="0" lvl="0" marL="0" rtl="0" algn="l">
              <a:spcBef>
                <a:spcPts val="0"/>
              </a:spcBef>
              <a:spcAft>
                <a:spcPts val="0"/>
              </a:spcAft>
              <a:buNone/>
            </a:pPr>
            <a:r>
              <a:rPr i="1" lang="en" sz="1000">
                <a:latin typeface="Helvetica Neue Light"/>
                <a:ea typeface="Helvetica Neue Light"/>
                <a:cs typeface="Helvetica Neue Light"/>
                <a:sym typeface="Helvetica Neue Light"/>
              </a:rPr>
              <a:t>Pakistan</a:t>
            </a:r>
            <a:endParaRPr i="1" sz="1000">
              <a:latin typeface="Helvetica Neue Light"/>
              <a:ea typeface="Helvetica Neue Light"/>
              <a:cs typeface="Helvetica Neue Light"/>
              <a:sym typeface="Helvetica Neue Light"/>
            </a:endParaRPr>
          </a:p>
          <a:p>
            <a:pPr indent="0" lvl="0" marL="0" rtl="0" algn="l">
              <a:spcBef>
                <a:spcPts val="0"/>
              </a:spcBef>
              <a:spcAft>
                <a:spcPts val="0"/>
              </a:spcAft>
              <a:buNone/>
            </a:pPr>
            <a:r>
              <a:rPr i="1" lang="en" sz="1000">
                <a:latin typeface="Helvetica Neue Light"/>
                <a:ea typeface="Helvetica Neue Light"/>
                <a:cs typeface="Helvetica Neue Light"/>
                <a:sym typeface="Helvetica Neue Light"/>
              </a:rPr>
              <a:t>Italy</a:t>
            </a:r>
            <a:endParaRPr i="1" sz="1000">
              <a:latin typeface="Helvetica Neue Light"/>
              <a:ea typeface="Helvetica Neue Light"/>
              <a:cs typeface="Helvetica Neue Light"/>
              <a:sym typeface="Helvetica Neue Light"/>
            </a:endParaRPr>
          </a:p>
          <a:p>
            <a:pPr indent="0" lvl="0" marL="0" rtl="0" algn="l">
              <a:spcBef>
                <a:spcPts val="0"/>
              </a:spcBef>
              <a:spcAft>
                <a:spcPts val="0"/>
              </a:spcAft>
              <a:buNone/>
            </a:pPr>
            <a:r>
              <a:rPr i="1" lang="en" sz="1000">
                <a:latin typeface="Helvetica Neue Light"/>
                <a:ea typeface="Helvetica Neue Light"/>
                <a:cs typeface="Helvetica Neue Light"/>
                <a:sym typeface="Helvetica Neue Light"/>
              </a:rPr>
              <a:t>Canada</a:t>
            </a:r>
            <a:endParaRPr i="1" sz="1000">
              <a:latin typeface="Helvetica Neue Light"/>
              <a:ea typeface="Helvetica Neue Light"/>
              <a:cs typeface="Helvetica Neue Light"/>
              <a:sym typeface="Helvetica Neue Light"/>
            </a:endParaRPr>
          </a:p>
        </p:txBody>
      </p:sp>
      <p:sp>
        <p:nvSpPr>
          <p:cNvPr id="254" name="Google Shape;254;p53"/>
          <p:cNvSpPr txBox="1"/>
          <p:nvPr/>
        </p:nvSpPr>
        <p:spPr>
          <a:xfrm>
            <a:off x="601825" y="901325"/>
            <a:ext cx="1440900" cy="42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Quicksand"/>
                <a:ea typeface="Quicksand"/>
                <a:cs typeface="Quicksand"/>
                <a:sym typeface="Quicksand"/>
              </a:rPr>
              <a:t>2013-2020</a:t>
            </a:r>
            <a:endParaRPr sz="1800"/>
          </a:p>
        </p:txBody>
      </p:sp>
      <p:sp>
        <p:nvSpPr>
          <p:cNvPr id="255" name="Google Shape;255;p53"/>
          <p:cNvSpPr txBox="1"/>
          <p:nvPr/>
        </p:nvSpPr>
        <p:spPr>
          <a:xfrm>
            <a:off x="4174604" y="600650"/>
            <a:ext cx="4318800" cy="77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7200">
                <a:solidFill>
                  <a:schemeClr val="dk1"/>
                </a:solidFill>
                <a:latin typeface="Quicksand"/>
                <a:ea typeface="Quicksand"/>
                <a:cs typeface="Quicksand"/>
                <a:sym typeface="Quicksand"/>
              </a:rPr>
              <a:t>400 000</a:t>
            </a:r>
            <a:endParaRPr b="1" sz="7200"/>
          </a:p>
        </p:txBody>
      </p:sp>
      <p:sp>
        <p:nvSpPr>
          <p:cNvPr id="256" name="Google Shape;256;p53"/>
          <p:cNvSpPr txBox="1"/>
          <p:nvPr/>
        </p:nvSpPr>
        <p:spPr>
          <a:xfrm>
            <a:off x="4174604" y="1896050"/>
            <a:ext cx="4549200" cy="77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7200">
                <a:solidFill>
                  <a:schemeClr val="dk1"/>
                </a:solidFill>
                <a:latin typeface="Quicksand"/>
                <a:ea typeface="Quicksand"/>
                <a:cs typeface="Quicksand"/>
                <a:sym typeface="Quicksand"/>
              </a:rPr>
              <a:t>1.2 million</a:t>
            </a:r>
            <a:endParaRPr b="1" sz="7200"/>
          </a:p>
        </p:txBody>
      </p:sp>
      <p:sp>
        <p:nvSpPr>
          <p:cNvPr id="257" name="Google Shape;257;p53"/>
          <p:cNvSpPr txBox="1"/>
          <p:nvPr/>
        </p:nvSpPr>
        <p:spPr>
          <a:xfrm>
            <a:off x="4230775" y="1422950"/>
            <a:ext cx="4549200" cy="42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chemeClr val="dk1"/>
                </a:solidFill>
                <a:latin typeface="Nunito Light"/>
                <a:ea typeface="Nunito Light"/>
                <a:cs typeface="Nunito Light"/>
                <a:sym typeface="Nunito Light"/>
              </a:rPr>
              <a:t>people reached across the globe</a:t>
            </a:r>
            <a:endParaRPr sz="2400">
              <a:latin typeface="Nunito Light"/>
              <a:ea typeface="Nunito Light"/>
              <a:cs typeface="Nunito Light"/>
              <a:sym typeface="Nunito Light"/>
            </a:endParaRPr>
          </a:p>
        </p:txBody>
      </p:sp>
      <p:sp>
        <p:nvSpPr>
          <p:cNvPr id="258" name="Google Shape;258;p53"/>
          <p:cNvSpPr txBox="1"/>
          <p:nvPr/>
        </p:nvSpPr>
        <p:spPr>
          <a:xfrm>
            <a:off x="4277654" y="2718350"/>
            <a:ext cx="4112700" cy="42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chemeClr val="dk1"/>
                </a:solidFill>
                <a:latin typeface="Nunito Light"/>
                <a:ea typeface="Nunito Light"/>
                <a:cs typeface="Nunito Light"/>
                <a:sym typeface="Nunito Light"/>
              </a:rPr>
              <a:t>page views of our content</a:t>
            </a:r>
            <a:endParaRPr sz="2400">
              <a:latin typeface="Nunito Light"/>
              <a:ea typeface="Nunito Light"/>
              <a:cs typeface="Nunito Light"/>
              <a:sym typeface="Nunito Light"/>
            </a:endParaRPr>
          </a:p>
        </p:txBody>
      </p:sp>
      <p:sp>
        <p:nvSpPr>
          <p:cNvPr id="259" name="Google Shape;259;p53"/>
          <p:cNvSpPr txBox="1"/>
          <p:nvPr/>
        </p:nvSpPr>
        <p:spPr>
          <a:xfrm>
            <a:off x="5835400" y="3191450"/>
            <a:ext cx="1227600" cy="156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000">
                <a:latin typeface="Helvetica Neue Light"/>
                <a:ea typeface="Helvetica Neue Light"/>
                <a:cs typeface="Helvetica Neue Light"/>
                <a:sym typeface="Helvetica Neue Light"/>
              </a:rPr>
              <a:t>Australia</a:t>
            </a:r>
            <a:endParaRPr i="1" sz="1000">
              <a:latin typeface="Helvetica Neue Light"/>
              <a:ea typeface="Helvetica Neue Light"/>
              <a:cs typeface="Helvetica Neue Light"/>
              <a:sym typeface="Helvetica Neue Light"/>
            </a:endParaRPr>
          </a:p>
          <a:p>
            <a:pPr indent="0" lvl="0" marL="0" rtl="0" algn="l">
              <a:spcBef>
                <a:spcPts val="0"/>
              </a:spcBef>
              <a:spcAft>
                <a:spcPts val="0"/>
              </a:spcAft>
              <a:buNone/>
            </a:pPr>
            <a:r>
              <a:rPr i="1" lang="en" sz="1000">
                <a:latin typeface="Helvetica Neue Light"/>
                <a:ea typeface="Helvetica Neue Light"/>
                <a:cs typeface="Helvetica Neue Light"/>
                <a:sym typeface="Helvetica Neue Light"/>
              </a:rPr>
              <a:t>Spain</a:t>
            </a:r>
            <a:endParaRPr i="1" sz="1000">
              <a:latin typeface="Helvetica Neue Light"/>
              <a:ea typeface="Helvetica Neue Light"/>
              <a:cs typeface="Helvetica Neue Light"/>
              <a:sym typeface="Helvetica Neue Light"/>
            </a:endParaRPr>
          </a:p>
          <a:p>
            <a:pPr indent="0" lvl="0" marL="0" rtl="0" algn="l">
              <a:spcBef>
                <a:spcPts val="0"/>
              </a:spcBef>
              <a:spcAft>
                <a:spcPts val="0"/>
              </a:spcAft>
              <a:buNone/>
            </a:pPr>
            <a:r>
              <a:rPr i="1" lang="en" sz="1000">
                <a:latin typeface="Helvetica Neue Light"/>
                <a:ea typeface="Helvetica Neue Light"/>
                <a:cs typeface="Helvetica Neue Light"/>
                <a:sym typeface="Helvetica Neue Light"/>
              </a:rPr>
              <a:t>UAE</a:t>
            </a:r>
            <a:endParaRPr i="1" sz="1000">
              <a:latin typeface="Helvetica Neue Light"/>
              <a:ea typeface="Helvetica Neue Light"/>
              <a:cs typeface="Helvetica Neue Light"/>
              <a:sym typeface="Helvetica Neue Light"/>
            </a:endParaRPr>
          </a:p>
          <a:p>
            <a:pPr indent="0" lvl="0" marL="0" rtl="0" algn="l">
              <a:spcBef>
                <a:spcPts val="0"/>
              </a:spcBef>
              <a:spcAft>
                <a:spcPts val="0"/>
              </a:spcAft>
              <a:buNone/>
            </a:pPr>
            <a:r>
              <a:rPr i="1" lang="en" sz="1000">
                <a:latin typeface="Helvetica Neue Light"/>
                <a:ea typeface="Helvetica Neue Light"/>
                <a:cs typeface="Helvetica Neue Light"/>
                <a:sym typeface="Helvetica Neue Light"/>
              </a:rPr>
              <a:t>Brazil</a:t>
            </a:r>
            <a:endParaRPr i="1" sz="1000">
              <a:latin typeface="Helvetica Neue Light"/>
              <a:ea typeface="Helvetica Neue Light"/>
              <a:cs typeface="Helvetica Neue Light"/>
              <a:sym typeface="Helvetica Neue Light"/>
            </a:endParaRPr>
          </a:p>
          <a:p>
            <a:pPr indent="0" lvl="0" marL="0" rtl="0" algn="l">
              <a:spcBef>
                <a:spcPts val="0"/>
              </a:spcBef>
              <a:spcAft>
                <a:spcPts val="0"/>
              </a:spcAft>
              <a:buNone/>
            </a:pPr>
            <a:r>
              <a:rPr i="1" lang="en" sz="1000">
                <a:latin typeface="Helvetica Neue Light"/>
                <a:ea typeface="Helvetica Neue Light"/>
                <a:cs typeface="Helvetica Neue Light"/>
                <a:sym typeface="Helvetica Neue Light"/>
              </a:rPr>
              <a:t>Portugal</a:t>
            </a:r>
            <a:endParaRPr i="1" sz="1000">
              <a:latin typeface="Helvetica Neue Light"/>
              <a:ea typeface="Helvetica Neue Light"/>
              <a:cs typeface="Helvetica Neue Light"/>
              <a:sym typeface="Helvetica Neue Light"/>
            </a:endParaRPr>
          </a:p>
          <a:p>
            <a:pPr indent="0" lvl="0" marL="0" rtl="0" algn="l">
              <a:spcBef>
                <a:spcPts val="0"/>
              </a:spcBef>
              <a:spcAft>
                <a:spcPts val="0"/>
              </a:spcAft>
              <a:buNone/>
            </a:pPr>
            <a:r>
              <a:rPr i="1" lang="en" sz="1000">
                <a:latin typeface="Helvetica Neue Light"/>
                <a:ea typeface="Helvetica Neue Light"/>
                <a:cs typeface="Helvetica Neue Light"/>
                <a:sym typeface="Helvetica Neue Light"/>
              </a:rPr>
              <a:t>Afghanistan</a:t>
            </a:r>
            <a:endParaRPr i="1" sz="1000">
              <a:latin typeface="Helvetica Neue Light"/>
              <a:ea typeface="Helvetica Neue Light"/>
              <a:cs typeface="Helvetica Neue Light"/>
              <a:sym typeface="Helvetica Neue Light"/>
            </a:endParaRPr>
          </a:p>
        </p:txBody>
      </p:sp>
      <p:sp>
        <p:nvSpPr>
          <p:cNvPr id="260" name="Google Shape;260;p53"/>
          <p:cNvSpPr txBox="1"/>
          <p:nvPr/>
        </p:nvSpPr>
        <p:spPr>
          <a:xfrm>
            <a:off x="7063000" y="3191450"/>
            <a:ext cx="940800" cy="140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000">
                <a:latin typeface="Helvetica Neue Light"/>
                <a:ea typeface="Helvetica Neue Light"/>
                <a:cs typeface="Helvetica Neue Light"/>
                <a:sym typeface="Helvetica Neue Light"/>
              </a:rPr>
              <a:t>Iran</a:t>
            </a:r>
            <a:endParaRPr i="1" sz="1000">
              <a:latin typeface="Helvetica Neue Light"/>
              <a:ea typeface="Helvetica Neue Light"/>
              <a:cs typeface="Helvetica Neue Light"/>
              <a:sym typeface="Helvetica Neue Light"/>
            </a:endParaRPr>
          </a:p>
          <a:p>
            <a:pPr indent="0" lvl="0" marL="0" rtl="0" algn="l">
              <a:spcBef>
                <a:spcPts val="0"/>
              </a:spcBef>
              <a:spcAft>
                <a:spcPts val="0"/>
              </a:spcAft>
              <a:buNone/>
            </a:pPr>
            <a:r>
              <a:rPr i="1" lang="en" sz="1000">
                <a:latin typeface="Helvetica Neue Light"/>
                <a:ea typeface="Helvetica Neue Light"/>
                <a:cs typeface="Helvetica Neue Light"/>
                <a:sym typeface="Helvetica Neue Light"/>
              </a:rPr>
              <a:t>Egypt</a:t>
            </a:r>
            <a:endParaRPr i="1" sz="1000">
              <a:latin typeface="Helvetica Neue Light"/>
              <a:ea typeface="Helvetica Neue Light"/>
              <a:cs typeface="Helvetica Neue Light"/>
              <a:sym typeface="Helvetica Neue Light"/>
            </a:endParaRPr>
          </a:p>
          <a:p>
            <a:pPr indent="0" lvl="0" marL="0" rtl="0" algn="l">
              <a:spcBef>
                <a:spcPts val="0"/>
              </a:spcBef>
              <a:spcAft>
                <a:spcPts val="0"/>
              </a:spcAft>
              <a:buNone/>
            </a:pPr>
            <a:r>
              <a:rPr i="1" lang="en" sz="1000">
                <a:latin typeface="Helvetica Neue Light"/>
                <a:ea typeface="Helvetica Neue Light"/>
                <a:cs typeface="Helvetica Neue Light"/>
                <a:sym typeface="Helvetica Neue Light"/>
              </a:rPr>
              <a:t>Iraq</a:t>
            </a:r>
            <a:endParaRPr i="1" sz="1000">
              <a:latin typeface="Helvetica Neue Light"/>
              <a:ea typeface="Helvetica Neue Light"/>
              <a:cs typeface="Helvetica Neue Light"/>
              <a:sym typeface="Helvetica Neue Light"/>
            </a:endParaRPr>
          </a:p>
          <a:p>
            <a:pPr indent="0" lvl="0" marL="0" rtl="0" algn="l">
              <a:spcBef>
                <a:spcPts val="0"/>
              </a:spcBef>
              <a:spcAft>
                <a:spcPts val="0"/>
              </a:spcAft>
              <a:buNone/>
            </a:pPr>
            <a:r>
              <a:rPr i="1" lang="en" sz="1000">
                <a:latin typeface="Helvetica Neue Light"/>
                <a:ea typeface="Helvetica Neue Light"/>
                <a:cs typeface="Helvetica Neue Light"/>
                <a:sym typeface="Helvetica Neue Light"/>
              </a:rPr>
              <a:t>Syria</a:t>
            </a:r>
            <a:endParaRPr i="1" sz="1000">
              <a:latin typeface="Helvetica Neue Light"/>
              <a:ea typeface="Helvetica Neue Light"/>
              <a:cs typeface="Helvetica Neue Light"/>
              <a:sym typeface="Helvetica Neue Light"/>
            </a:endParaRPr>
          </a:p>
          <a:p>
            <a:pPr indent="0" lvl="0" marL="0" rtl="0" algn="l">
              <a:spcBef>
                <a:spcPts val="0"/>
              </a:spcBef>
              <a:spcAft>
                <a:spcPts val="0"/>
              </a:spcAft>
              <a:buNone/>
            </a:pPr>
            <a:r>
              <a:rPr i="1" lang="en" sz="1000">
                <a:latin typeface="Helvetica Neue Light"/>
                <a:ea typeface="Helvetica Neue Light"/>
                <a:cs typeface="Helvetica Neue Light"/>
                <a:sym typeface="Helvetica Neue Light"/>
              </a:rPr>
              <a:t>France</a:t>
            </a:r>
            <a:endParaRPr i="1" sz="1000">
              <a:latin typeface="Helvetica Neue Light"/>
              <a:ea typeface="Helvetica Neue Light"/>
              <a:cs typeface="Helvetica Neue Light"/>
              <a:sym typeface="Helvetica Neue Light"/>
            </a:endParaRPr>
          </a:p>
          <a:p>
            <a:pPr indent="0" lvl="0" marL="0" rtl="0" algn="l">
              <a:spcBef>
                <a:spcPts val="0"/>
              </a:spcBef>
              <a:spcAft>
                <a:spcPts val="0"/>
              </a:spcAft>
              <a:buNone/>
            </a:pPr>
            <a:r>
              <a:rPr i="1" lang="en" sz="1000">
                <a:latin typeface="Helvetica Neue Light"/>
                <a:ea typeface="Helvetica Neue Light"/>
                <a:cs typeface="Helvetica Neue Light"/>
                <a:sym typeface="Helvetica Neue Light"/>
              </a:rPr>
              <a:t>Russia</a:t>
            </a:r>
            <a:endParaRPr i="1" sz="1000">
              <a:latin typeface="Helvetica Neue Light"/>
              <a:ea typeface="Helvetica Neue Light"/>
              <a:cs typeface="Helvetica Neue Light"/>
              <a:sym typeface="Helvetica Neue Light"/>
            </a:endParaRPr>
          </a:p>
        </p:txBody>
      </p:sp>
      <p:sp>
        <p:nvSpPr>
          <p:cNvPr id="261" name="Google Shape;261;p53"/>
          <p:cNvSpPr txBox="1"/>
          <p:nvPr/>
        </p:nvSpPr>
        <p:spPr>
          <a:xfrm>
            <a:off x="7732500" y="3191450"/>
            <a:ext cx="940800" cy="60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000">
                <a:latin typeface="Helvetica Neue Light"/>
                <a:ea typeface="Helvetica Neue Light"/>
                <a:cs typeface="Helvetica Neue Light"/>
                <a:sym typeface="Helvetica Neue Light"/>
              </a:rPr>
              <a:t>Germany</a:t>
            </a:r>
            <a:endParaRPr i="1" sz="1000">
              <a:latin typeface="Helvetica Neue Light"/>
              <a:ea typeface="Helvetica Neue Light"/>
              <a:cs typeface="Helvetica Neue Light"/>
              <a:sym typeface="Helvetica Neue Light"/>
            </a:endParaRPr>
          </a:p>
          <a:p>
            <a:pPr indent="0" lvl="0" marL="0" rtl="0" algn="l">
              <a:spcBef>
                <a:spcPts val="0"/>
              </a:spcBef>
              <a:spcAft>
                <a:spcPts val="0"/>
              </a:spcAft>
              <a:buNone/>
            </a:pPr>
            <a:r>
              <a:rPr i="1" lang="en" sz="1000">
                <a:latin typeface="Helvetica Neue Light"/>
                <a:ea typeface="Helvetica Neue Light"/>
                <a:cs typeface="Helvetica Neue Light"/>
                <a:sym typeface="Helvetica Neue Light"/>
              </a:rPr>
              <a:t>Netherlands</a:t>
            </a:r>
            <a:endParaRPr i="1" sz="1000">
              <a:latin typeface="Helvetica Neue Light"/>
              <a:ea typeface="Helvetica Neue Light"/>
              <a:cs typeface="Helvetica Neue Light"/>
              <a:sym typeface="Helvetica Neue Light"/>
            </a:endParaRPr>
          </a:p>
          <a:p>
            <a:pPr indent="0" lvl="0" marL="0" rtl="0" algn="l">
              <a:spcBef>
                <a:spcPts val="0"/>
              </a:spcBef>
              <a:spcAft>
                <a:spcPts val="0"/>
              </a:spcAft>
              <a:buNone/>
            </a:pPr>
            <a:r>
              <a:rPr i="1" lang="en" sz="1000">
                <a:latin typeface="Helvetica Neue Light"/>
                <a:ea typeface="Helvetica Neue Light"/>
                <a:cs typeface="Helvetica Neue Light"/>
                <a:sym typeface="Helvetica Neue Light"/>
              </a:rPr>
              <a:t>Chile</a:t>
            </a:r>
            <a:endParaRPr i="1" sz="1000">
              <a:latin typeface="Helvetica Neue Light"/>
              <a:ea typeface="Helvetica Neue Light"/>
              <a:cs typeface="Helvetica Neue Light"/>
              <a:sym typeface="Helvetica Neue Light"/>
            </a:endParaRPr>
          </a:p>
        </p:txBody>
      </p:sp>
      <p:pic>
        <p:nvPicPr>
          <p:cNvPr id="262" name="Google Shape;262;p53"/>
          <p:cNvPicPr preferRelativeResize="0"/>
          <p:nvPr/>
        </p:nvPicPr>
        <p:blipFill rotWithShape="1">
          <a:blip r:embed="rId3">
            <a:alphaModFix/>
          </a:blip>
          <a:srcRect b="19792" l="11678" r="20182" t="9265"/>
          <a:stretch/>
        </p:blipFill>
        <p:spPr>
          <a:xfrm>
            <a:off x="152400" y="1338049"/>
            <a:ext cx="4112697" cy="302745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54"/>
          <p:cNvSpPr txBox="1"/>
          <p:nvPr/>
        </p:nvSpPr>
        <p:spPr>
          <a:xfrm>
            <a:off x="520900" y="1873925"/>
            <a:ext cx="1673400" cy="227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i="1" lang="en" sz="2900">
                <a:solidFill>
                  <a:schemeClr val="dk1"/>
                </a:solidFill>
                <a:latin typeface="Nunito Light"/>
                <a:ea typeface="Nunito Light"/>
                <a:cs typeface="Nunito Light"/>
                <a:sym typeface="Nunito Light"/>
              </a:rPr>
              <a:t>Agency</a:t>
            </a:r>
            <a:endParaRPr i="1" sz="2900">
              <a:solidFill>
                <a:schemeClr val="dk1"/>
              </a:solidFill>
              <a:latin typeface="Nunito Light"/>
              <a:ea typeface="Nunito Light"/>
              <a:cs typeface="Nunito Light"/>
              <a:sym typeface="Nunito Light"/>
            </a:endParaRPr>
          </a:p>
          <a:p>
            <a:pPr indent="0" lvl="0" marL="0" rtl="0" algn="l">
              <a:lnSpc>
                <a:spcPct val="100000"/>
              </a:lnSpc>
              <a:spcBef>
                <a:spcPts val="0"/>
              </a:spcBef>
              <a:spcAft>
                <a:spcPts val="0"/>
              </a:spcAft>
              <a:buNone/>
            </a:pPr>
            <a:r>
              <a:t/>
            </a:r>
            <a:endParaRPr i="1" sz="2900">
              <a:solidFill>
                <a:schemeClr val="dk1"/>
              </a:solidFill>
              <a:latin typeface="Nunito Light"/>
              <a:ea typeface="Nunito Light"/>
              <a:cs typeface="Nunito Light"/>
              <a:sym typeface="Nunito Light"/>
            </a:endParaRPr>
          </a:p>
          <a:p>
            <a:pPr indent="0" lvl="0" marL="0" rtl="0" algn="l">
              <a:lnSpc>
                <a:spcPct val="100000"/>
              </a:lnSpc>
              <a:spcBef>
                <a:spcPts val="0"/>
              </a:spcBef>
              <a:spcAft>
                <a:spcPts val="0"/>
              </a:spcAft>
              <a:buNone/>
            </a:pPr>
            <a:r>
              <a:rPr i="1" lang="en" sz="2900">
                <a:solidFill>
                  <a:schemeClr val="dk1"/>
                </a:solidFill>
                <a:latin typeface="Nunito Light"/>
                <a:ea typeface="Nunito Light"/>
                <a:cs typeface="Nunito Light"/>
                <a:sym typeface="Nunito Light"/>
              </a:rPr>
              <a:t>Hope</a:t>
            </a:r>
            <a:endParaRPr i="1" sz="2900">
              <a:solidFill>
                <a:schemeClr val="dk1"/>
              </a:solidFill>
              <a:latin typeface="Nunito Light"/>
              <a:ea typeface="Nunito Light"/>
              <a:cs typeface="Nunito Light"/>
              <a:sym typeface="Nunito Light"/>
            </a:endParaRPr>
          </a:p>
        </p:txBody>
      </p:sp>
      <p:grpSp>
        <p:nvGrpSpPr>
          <p:cNvPr id="268" name="Google Shape;268;p54"/>
          <p:cNvGrpSpPr/>
          <p:nvPr/>
        </p:nvGrpSpPr>
        <p:grpSpPr>
          <a:xfrm>
            <a:off x="2194312" y="401625"/>
            <a:ext cx="5289588" cy="4673649"/>
            <a:chOff x="2194312" y="401625"/>
            <a:chExt cx="5289588" cy="4673649"/>
          </a:xfrm>
        </p:grpSpPr>
        <p:grpSp>
          <p:nvGrpSpPr>
            <p:cNvPr id="269" name="Google Shape;269;p54"/>
            <p:cNvGrpSpPr/>
            <p:nvPr/>
          </p:nvGrpSpPr>
          <p:grpSpPr>
            <a:xfrm>
              <a:off x="2194312" y="401625"/>
              <a:ext cx="4916027" cy="4673649"/>
              <a:chOff x="1886387" y="415025"/>
              <a:chExt cx="4916027" cy="4673649"/>
            </a:xfrm>
          </p:grpSpPr>
          <p:sp>
            <p:nvSpPr>
              <p:cNvPr id="270" name="Google Shape;270;p54"/>
              <p:cNvSpPr/>
              <p:nvPr/>
            </p:nvSpPr>
            <p:spPr>
              <a:xfrm>
                <a:off x="2637450" y="415025"/>
                <a:ext cx="3735300" cy="3735300"/>
              </a:xfrm>
              <a:prstGeom prst="ellipse">
                <a:avLst/>
              </a:prstGeom>
              <a:solidFill>
                <a:srgbClr val="F024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1" name="Google Shape;271;p54"/>
              <p:cNvPicPr preferRelativeResize="0"/>
              <p:nvPr/>
            </p:nvPicPr>
            <p:blipFill rotWithShape="1">
              <a:blip r:embed="rId3">
                <a:alphaModFix/>
              </a:blip>
              <a:srcRect b="10861" l="12519" r="18916" t="11774"/>
              <a:stretch/>
            </p:blipFill>
            <p:spPr>
              <a:xfrm>
                <a:off x="1886387" y="1164775"/>
                <a:ext cx="4916027" cy="3923899"/>
              </a:xfrm>
              <a:prstGeom prst="rect">
                <a:avLst/>
              </a:prstGeom>
              <a:noFill/>
              <a:ln>
                <a:noFill/>
              </a:ln>
            </p:spPr>
          </p:pic>
        </p:grpSp>
        <p:sp>
          <p:nvSpPr>
            <p:cNvPr id="272" name="Google Shape;272;p54"/>
            <p:cNvSpPr txBox="1"/>
            <p:nvPr/>
          </p:nvSpPr>
          <p:spPr>
            <a:xfrm>
              <a:off x="2401600" y="469900"/>
              <a:ext cx="5082300" cy="7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6100">
                  <a:solidFill>
                    <a:schemeClr val="dk1"/>
                  </a:solidFill>
                  <a:latin typeface="Nunito Black"/>
                  <a:ea typeface="Nunito Black"/>
                  <a:cs typeface="Nunito Black"/>
                  <a:sym typeface="Nunito Black"/>
                </a:rPr>
                <a:t>DE</a:t>
              </a:r>
              <a:r>
                <a:rPr i="1" lang="en" sz="6100">
                  <a:solidFill>
                    <a:srgbClr val="F4D3CA"/>
                  </a:solidFill>
                  <a:latin typeface="Nunito Black"/>
                  <a:ea typeface="Nunito Black"/>
                  <a:cs typeface="Nunito Black"/>
                  <a:sym typeface="Nunito Black"/>
                </a:rPr>
                <a:t>SIGN F</a:t>
              </a:r>
              <a:r>
                <a:rPr i="1" lang="en" sz="6100">
                  <a:solidFill>
                    <a:schemeClr val="dk1"/>
                  </a:solidFill>
                  <a:latin typeface="Nunito Black"/>
                  <a:ea typeface="Nunito Black"/>
                  <a:cs typeface="Nunito Black"/>
                  <a:sym typeface="Nunito Black"/>
                </a:rPr>
                <a:t>OR</a:t>
              </a:r>
              <a:endParaRPr i="1" sz="6100">
                <a:solidFill>
                  <a:schemeClr val="dk1"/>
                </a:solidFill>
                <a:latin typeface="Nunito Black"/>
                <a:ea typeface="Nunito Black"/>
                <a:cs typeface="Nunito Black"/>
                <a:sym typeface="Nunito Black"/>
              </a:endParaRPr>
            </a:p>
          </p:txBody>
        </p:sp>
      </p:grpSp>
      <p:sp>
        <p:nvSpPr>
          <p:cNvPr id="273" name="Google Shape;273;p54"/>
          <p:cNvSpPr txBox="1"/>
          <p:nvPr/>
        </p:nvSpPr>
        <p:spPr>
          <a:xfrm>
            <a:off x="5761975" y="1873925"/>
            <a:ext cx="3000000" cy="1568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i="1" lang="en" sz="2900">
                <a:solidFill>
                  <a:schemeClr val="dk1"/>
                </a:solidFill>
                <a:latin typeface="Nunito Light"/>
                <a:ea typeface="Nunito Light"/>
                <a:cs typeface="Nunito Light"/>
                <a:sym typeface="Nunito Light"/>
              </a:rPr>
              <a:t>Empathy</a:t>
            </a:r>
            <a:endParaRPr i="1" sz="2900">
              <a:solidFill>
                <a:schemeClr val="dk1"/>
              </a:solidFill>
              <a:latin typeface="Nunito Light"/>
              <a:ea typeface="Nunito Light"/>
              <a:cs typeface="Nunito Light"/>
              <a:sym typeface="Nunito Light"/>
            </a:endParaRPr>
          </a:p>
          <a:p>
            <a:pPr indent="0" lvl="0" marL="0" rtl="0" algn="r">
              <a:spcBef>
                <a:spcPts val="0"/>
              </a:spcBef>
              <a:spcAft>
                <a:spcPts val="0"/>
              </a:spcAft>
              <a:buNone/>
            </a:pPr>
            <a:r>
              <a:t/>
            </a:r>
            <a:endParaRPr i="1" sz="2900">
              <a:solidFill>
                <a:schemeClr val="dk1"/>
              </a:solidFill>
              <a:latin typeface="Nunito Light"/>
              <a:ea typeface="Nunito Light"/>
              <a:cs typeface="Nunito Light"/>
              <a:sym typeface="Nunito Light"/>
            </a:endParaRPr>
          </a:p>
          <a:p>
            <a:pPr indent="0" lvl="0" marL="0" rtl="0" algn="r">
              <a:spcBef>
                <a:spcPts val="0"/>
              </a:spcBef>
              <a:spcAft>
                <a:spcPts val="0"/>
              </a:spcAft>
              <a:buNone/>
            </a:pPr>
            <a:r>
              <a:rPr i="1" lang="en" sz="2900">
                <a:solidFill>
                  <a:schemeClr val="dk1"/>
                </a:solidFill>
                <a:latin typeface="Nunito Light"/>
                <a:ea typeface="Nunito Light"/>
                <a:cs typeface="Nunito Light"/>
                <a:sym typeface="Nunito Light"/>
              </a:rPr>
              <a:t>Solidarity</a:t>
            </a:r>
            <a:endParaRPr i="1" sz="2900">
              <a:solidFill>
                <a:schemeClr val="dk1"/>
              </a:solidFill>
              <a:latin typeface="Nunito Light"/>
              <a:ea typeface="Nunito Light"/>
              <a:cs typeface="Nunito Light"/>
              <a:sym typeface="Nunito Light"/>
            </a:endParaRPr>
          </a:p>
          <a:p>
            <a:pPr indent="0" lvl="0" marL="0" rtl="0" algn="r">
              <a:spcBef>
                <a:spcPts val="0"/>
              </a:spcBef>
              <a:spcAft>
                <a:spcPts val="0"/>
              </a:spcAft>
              <a:buNone/>
            </a:pPr>
            <a:r>
              <a:t/>
            </a:r>
            <a:endParaRPr i="1" sz="2900">
              <a:solidFill>
                <a:schemeClr val="dk1"/>
              </a:solidFill>
              <a:latin typeface="Nunito Light"/>
              <a:ea typeface="Nunito Light"/>
              <a:cs typeface="Nunito Light"/>
              <a:sym typeface="Nunito Light"/>
            </a:endParaRPr>
          </a:p>
          <a:p>
            <a:pPr indent="0" lvl="0" marL="0" rtl="0" algn="r">
              <a:spcBef>
                <a:spcPts val="0"/>
              </a:spcBef>
              <a:spcAft>
                <a:spcPts val="0"/>
              </a:spcAft>
              <a:buNone/>
            </a:pPr>
            <a:r>
              <a:rPr i="1" lang="en" sz="2900">
                <a:solidFill>
                  <a:schemeClr val="dk1"/>
                </a:solidFill>
                <a:latin typeface="Nunito Light"/>
                <a:ea typeface="Nunito Light"/>
                <a:cs typeface="Nunito Light"/>
                <a:sym typeface="Nunito Light"/>
              </a:rPr>
              <a:t>Trust</a:t>
            </a:r>
            <a:endParaRPr sz="2900">
              <a:solidFill>
                <a:schemeClr val="dk1"/>
              </a:solidFill>
              <a:latin typeface="Nunito Light"/>
              <a:ea typeface="Nunito Light"/>
              <a:cs typeface="Nunito Light"/>
              <a:sym typeface="Nunito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55"/>
          <p:cNvSpPr/>
          <p:nvPr/>
        </p:nvSpPr>
        <p:spPr>
          <a:xfrm>
            <a:off x="2704350" y="706950"/>
            <a:ext cx="3735300" cy="3735300"/>
          </a:xfrm>
          <a:prstGeom prst="ellipse">
            <a:avLst/>
          </a:prstGeom>
          <a:solidFill>
            <a:srgbClr val="F024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55"/>
          <p:cNvSpPr txBox="1"/>
          <p:nvPr/>
        </p:nvSpPr>
        <p:spPr>
          <a:xfrm>
            <a:off x="518325" y="1392000"/>
            <a:ext cx="2186100" cy="2359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i="1" lang="en" sz="1900">
                <a:solidFill>
                  <a:schemeClr val="dk1"/>
                </a:solidFill>
                <a:latin typeface="Nunito Light"/>
                <a:ea typeface="Nunito Light"/>
                <a:cs typeface="Nunito Light"/>
                <a:sym typeface="Nunito Light"/>
              </a:rPr>
              <a:t>Embeds diverse views, values and experiences at each stage of the project</a:t>
            </a:r>
            <a:endParaRPr sz="1900">
              <a:solidFill>
                <a:schemeClr val="dk1"/>
              </a:solidFill>
              <a:latin typeface="Nunito Light"/>
              <a:ea typeface="Nunito Light"/>
              <a:cs typeface="Nunito Light"/>
              <a:sym typeface="Nunito Light"/>
            </a:endParaRPr>
          </a:p>
        </p:txBody>
      </p:sp>
      <p:pic>
        <p:nvPicPr>
          <p:cNvPr id="280" name="Google Shape;280;p55"/>
          <p:cNvPicPr preferRelativeResize="0"/>
          <p:nvPr/>
        </p:nvPicPr>
        <p:blipFill rotWithShape="1">
          <a:blip r:embed="rId3">
            <a:alphaModFix/>
          </a:blip>
          <a:srcRect b="8368" l="16108" r="18514" t="13347"/>
          <a:stretch/>
        </p:blipFill>
        <p:spPr>
          <a:xfrm>
            <a:off x="2512734" y="1081200"/>
            <a:ext cx="4409891" cy="3735298"/>
          </a:xfrm>
          <a:prstGeom prst="rect">
            <a:avLst/>
          </a:prstGeom>
          <a:noFill/>
          <a:ln>
            <a:noFill/>
          </a:ln>
        </p:spPr>
      </p:pic>
      <p:sp>
        <p:nvSpPr>
          <p:cNvPr id="281" name="Google Shape;281;p55"/>
          <p:cNvSpPr txBox="1"/>
          <p:nvPr/>
        </p:nvSpPr>
        <p:spPr>
          <a:xfrm>
            <a:off x="848400" y="435175"/>
            <a:ext cx="8039700" cy="71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200"/>
              </a:spcAft>
              <a:buNone/>
            </a:pPr>
            <a:r>
              <a:rPr lang="en" sz="4900">
                <a:solidFill>
                  <a:schemeClr val="dk1"/>
                </a:solidFill>
                <a:latin typeface="Nunito ExtraBold"/>
                <a:ea typeface="Nunito ExtraBold"/>
                <a:cs typeface="Nunito ExtraBold"/>
                <a:sym typeface="Nunito ExtraBold"/>
              </a:rPr>
              <a:t>SURVIVO</a:t>
            </a:r>
            <a:r>
              <a:rPr lang="en" sz="4900">
                <a:solidFill>
                  <a:srgbClr val="F8E7E2"/>
                </a:solidFill>
                <a:latin typeface="Nunito ExtraBold"/>
                <a:ea typeface="Nunito ExtraBold"/>
                <a:cs typeface="Nunito ExtraBold"/>
                <a:sym typeface="Nunito ExtraBold"/>
              </a:rPr>
              <a:t>R-LED</a:t>
            </a:r>
            <a:r>
              <a:rPr lang="en" sz="4900">
                <a:solidFill>
                  <a:schemeClr val="dk1"/>
                </a:solidFill>
                <a:latin typeface="Nunito ExtraBold"/>
                <a:ea typeface="Nunito ExtraBold"/>
                <a:cs typeface="Nunito ExtraBold"/>
                <a:sym typeface="Nunito ExtraBold"/>
              </a:rPr>
              <a:t> DESIGN</a:t>
            </a:r>
            <a:endParaRPr sz="4900">
              <a:solidFill>
                <a:schemeClr val="dk1"/>
              </a:solidFill>
              <a:latin typeface="Nunito ExtraBold"/>
              <a:ea typeface="Nunito ExtraBold"/>
              <a:cs typeface="Nunito ExtraBold"/>
              <a:sym typeface="Nunito ExtraBold"/>
            </a:endParaRPr>
          </a:p>
        </p:txBody>
      </p:sp>
      <p:sp>
        <p:nvSpPr>
          <p:cNvPr id="282" name="Google Shape;282;p55"/>
          <p:cNvSpPr txBox="1"/>
          <p:nvPr/>
        </p:nvSpPr>
        <p:spPr>
          <a:xfrm>
            <a:off x="6361875" y="1606075"/>
            <a:ext cx="2186100" cy="2865600"/>
          </a:xfrm>
          <a:prstGeom prst="rect">
            <a:avLst/>
          </a:prstGeom>
          <a:noFill/>
          <a:ln>
            <a:noFill/>
          </a:ln>
        </p:spPr>
        <p:txBody>
          <a:bodyPr anchorCtr="0" anchor="t" bIns="91425" lIns="91425" spcFirstLastPara="1" rIns="91425" wrap="square" tIns="91425">
            <a:noAutofit/>
          </a:bodyPr>
          <a:lstStyle/>
          <a:p>
            <a:pPr indent="0" lvl="0" marL="457200" rtl="0" algn="r">
              <a:lnSpc>
                <a:spcPct val="115000"/>
              </a:lnSpc>
              <a:spcBef>
                <a:spcPts val="1200"/>
              </a:spcBef>
              <a:spcAft>
                <a:spcPts val="1200"/>
              </a:spcAft>
              <a:buNone/>
            </a:pPr>
            <a:r>
              <a:rPr i="1" lang="en" sz="1900">
                <a:solidFill>
                  <a:schemeClr val="dk1"/>
                </a:solidFill>
                <a:latin typeface="Nunito Light"/>
                <a:ea typeface="Nunito Light"/>
                <a:cs typeface="Nunito Light"/>
                <a:sym typeface="Nunito Light"/>
              </a:rPr>
              <a:t>Builds leadership skills that volunteers and survivors can use in the long-term </a:t>
            </a:r>
            <a:endParaRPr sz="1900">
              <a:solidFill>
                <a:schemeClr val="dk1"/>
              </a:solidFill>
              <a:latin typeface="Nunito Light"/>
              <a:ea typeface="Nunito Light"/>
              <a:cs typeface="Nunito Light"/>
              <a:sym typeface="Nunito Light"/>
            </a:endParaRPr>
          </a:p>
        </p:txBody>
      </p:sp>
      <p:sp>
        <p:nvSpPr>
          <p:cNvPr id="283" name="Google Shape;283;p55"/>
          <p:cNvSpPr txBox="1"/>
          <p:nvPr/>
        </p:nvSpPr>
        <p:spPr>
          <a:xfrm>
            <a:off x="518325" y="3370500"/>
            <a:ext cx="2186100" cy="105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i="1" lang="en" sz="1900">
                <a:solidFill>
                  <a:schemeClr val="dk1"/>
                </a:solidFill>
                <a:latin typeface="Nunito Light"/>
                <a:ea typeface="Nunito Light"/>
                <a:cs typeface="Nunito Light"/>
                <a:sym typeface="Nunito Light"/>
              </a:rPr>
              <a:t>Empowers survivors in the process of creation</a:t>
            </a:r>
            <a:endParaRPr sz="1900">
              <a:solidFill>
                <a:schemeClr val="dk1"/>
              </a:solidFill>
              <a:latin typeface="Nunito Light"/>
              <a:ea typeface="Nunito Light"/>
              <a:cs typeface="Nunito Light"/>
              <a:sym typeface="Nunito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56"/>
          <p:cNvSpPr txBox="1"/>
          <p:nvPr>
            <p:ph idx="4294967295" type="ctrTitle"/>
          </p:nvPr>
        </p:nvSpPr>
        <p:spPr>
          <a:xfrm>
            <a:off x="743950" y="492750"/>
            <a:ext cx="2455800" cy="111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latin typeface="Nunito Black"/>
                <a:ea typeface="Nunito Black"/>
                <a:cs typeface="Nunito Black"/>
                <a:sym typeface="Nunito Black"/>
              </a:rPr>
              <a:t>guides</a:t>
            </a:r>
            <a:endParaRPr sz="4000">
              <a:latin typeface="Nunito Black"/>
              <a:ea typeface="Nunito Black"/>
              <a:cs typeface="Nunito Black"/>
              <a:sym typeface="Nunito Black"/>
            </a:endParaRPr>
          </a:p>
        </p:txBody>
      </p:sp>
      <p:pic>
        <p:nvPicPr>
          <p:cNvPr id="289" name="Google Shape;289;p56"/>
          <p:cNvPicPr preferRelativeResize="0"/>
          <p:nvPr/>
        </p:nvPicPr>
        <p:blipFill rotWithShape="1">
          <a:blip r:embed="rId3">
            <a:alphaModFix/>
          </a:blip>
          <a:srcRect b="17871" l="30769" r="26195" t="0"/>
          <a:stretch/>
        </p:blipFill>
        <p:spPr>
          <a:xfrm>
            <a:off x="5315025" y="823225"/>
            <a:ext cx="2905199" cy="3797652"/>
          </a:xfrm>
          <a:prstGeom prst="rect">
            <a:avLst/>
          </a:prstGeom>
          <a:noFill/>
          <a:ln>
            <a:noFill/>
          </a:ln>
        </p:spPr>
      </p:pic>
      <p:sp>
        <p:nvSpPr>
          <p:cNvPr id="290" name="Google Shape;290;p56"/>
          <p:cNvSpPr txBox="1"/>
          <p:nvPr/>
        </p:nvSpPr>
        <p:spPr>
          <a:xfrm>
            <a:off x="654000" y="1302413"/>
            <a:ext cx="4128300" cy="30111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FFAB9C"/>
              </a:buClr>
              <a:buSzPts val="2000"/>
              <a:buFont typeface="Nunito Light"/>
              <a:buChar char="●"/>
            </a:pPr>
            <a:r>
              <a:rPr lang="en" sz="2000">
                <a:latin typeface="Nunito Light"/>
                <a:ea typeface="Nunito Light"/>
                <a:cs typeface="Nunito Light"/>
                <a:sym typeface="Nunito Light"/>
              </a:rPr>
              <a:t>How to build your own domestic violence case</a:t>
            </a:r>
            <a:endParaRPr sz="2000">
              <a:latin typeface="Nunito Light"/>
              <a:ea typeface="Nunito Light"/>
              <a:cs typeface="Nunito Light"/>
              <a:sym typeface="Nunito Light"/>
            </a:endParaRPr>
          </a:p>
          <a:p>
            <a:pPr indent="0" lvl="0" marL="457200" rtl="0" algn="l">
              <a:spcBef>
                <a:spcPts val="0"/>
              </a:spcBef>
              <a:spcAft>
                <a:spcPts val="0"/>
              </a:spcAft>
              <a:buNone/>
            </a:pPr>
            <a:r>
              <a:rPr lang="en" sz="2000">
                <a:latin typeface="Nunito Light"/>
                <a:ea typeface="Nunito Light"/>
                <a:cs typeface="Nunito Light"/>
                <a:sym typeface="Nunito Light"/>
              </a:rPr>
              <a:t>without a lawyer</a:t>
            </a:r>
            <a:endParaRPr sz="2000">
              <a:latin typeface="Nunito Light"/>
              <a:ea typeface="Nunito Light"/>
              <a:cs typeface="Nunito Light"/>
              <a:sym typeface="Nunito Light"/>
            </a:endParaRPr>
          </a:p>
          <a:p>
            <a:pPr indent="-355600" lvl="0" marL="457200" rtl="0" algn="l">
              <a:spcBef>
                <a:spcPts val="0"/>
              </a:spcBef>
              <a:spcAft>
                <a:spcPts val="0"/>
              </a:spcAft>
              <a:buClr>
                <a:srgbClr val="FFAB9C"/>
              </a:buClr>
              <a:buSzPts val="2000"/>
              <a:buFont typeface="Nunito SemiBold"/>
              <a:buChar char="●"/>
            </a:pPr>
            <a:r>
              <a:rPr lang="en" sz="2000">
                <a:latin typeface="Nunito SemiBold"/>
                <a:ea typeface="Nunito SemiBold"/>
                <a:cs typeface="Nunito SemiBold"/>
                <a:sym typeface="Nunito SemiBold"/>
              </a:rPr>
              <a:t>Do It Yourself Online Safety</a:t>
            </a:r>
            <a:endParaRPr sz="2000">
              <a:latin typeface="Nunito SemiBold"/>
              <a:ea typeface="Nunito SemiBold"/>
              <a:cs typeface="Nunito SemiBold"/>
              <a:sym typeface="Nunito SemiBold"/>
            </a:endParaRPr>
          </a:p>
          <a:p>
            <a:pPr indent="-355600" lvl="0" marL="457200" rtl="0" algn="l">
              <a:spcBef>
                <a:spcPts val="0"/>
              </a:spcBef>
              <a:spcAft>
                <a:spcPts val="0"/>
              </a:spcAft>
              <a:buClr>
                <a:srgbClr val="FFAB9C"/>
              </a:buClr>
              <a:buSzPts val="2000"/>
              <a:buFont typeface="Nunito Light"/>
              <a:buChar char="●"/>
            </a:pPr>
            <a:r>
              <a:rPr lang="en" sz="2000">
                <a:latin typeface="Nunito Light"/>
                <a:ea typeface="Nunito Light"/>
                <a:cs typeface="Nunito Light"/>
                <a:sym typeface="Nunito Light"/>
              </a:rPr>
              <a:t>Spotting abuse &amp; manipulation in relationships</a:t>
            </a:r>
            <a:endParaRPr sz="2000">
              <a:latin typeface="Nunito Light"/>
              <a:ea typeface="Nunito Light"/>
              <a:cs typeface="Nunito Light"/>
              <a:sym typeface="Nunito Light"/>
            </a:endParaRPr>
          </a:p>
          <a:p>
            <a:pPr indent="-355600" lvl="0" marL="457200" rtl="0" algn="l">
              <a:spcBef>
                <a:spcPts val="0"/>
              </a:spcBef>
              <a:spcAft>
                <a:spcPts val="0"/>
              </a:spcAft>
              <a:buClr>
                <a:srgbClr val="FFAB9C"/>
              </a:buClr>
              <a:buSzPts val="2000"/>
              <a:buFont typeface="Nunito SemiBold"/>
              <a:buChar char="●"/>
            </a:pPr>
            <a:r>
              <a:rPr lang="en" sz="2000">
                <a:latin typeface="Nunito SemiBold"/>
                <a:ea typeface="Nunito SemiBold"/>
                <a:cs typeface="Nunito SemiBold"/>
                <a:sym typeface="Nunito SemiBold"/>
              </a:rPr>
              <a:t>How to be a good friend</a:t>
            </a:r>
            <a:endParaRPr sz="2000">
              <a:latin typeface="Nunito SemiBold"/>
              <a:ea typeface="Nunito SemiBold"/>
              <a:cs typeface="Nunito SemiBold"/>
              <a:sym typeface="Nunito SemiBold"/>
            </a:endParaRPr>
          </a:p>
          <a:p>
            <a:pPr indent="-355600" lvl="0" marL="457200" rtl="0" algn="l">
              <a:spcBef>
                <a:spcPts val="0"/>
              </a:spcBef>
              <a:spcAft>
                <a:spcPts val="0"/>
              </a:spcAft>
              <a:buClr>
                <a:srgbClr val="FFAB9C"/>
              </a:buClr>
              <a:buSzPts val="2000"/>
              <a:buFont typeface="Nunito Light"/>
              <a:buChar char="●"/>
            </a:pPr>
            <a:r>
              <a:rPr lang="en" sz="2000">
                <a:latin typeface="Nunito Light"/>
                <a:ea typeface="Nunito Light"/>
                <a:cs typeface="Nunito Light"/>
                <a:sym typeface="Nunito Light"/>
              </a:rPr>
              <a:t>Getting better &amp; moving on - mental wellbeing</a:t>
            </a:r>
            <a:endParaRPr sz="2000">
              <a:latin typeface="Nunito Light"/>
              <a:ea typeface="Nunito Light"/>
              <a:cs typeface="Nunito Light"/>
              <a:sym typeface="Nunito Light"/>
            </a:endParaRPr>
          </a:p>
        </p:txBody>
      </p:sp>
      <p:sp>
        <p:nvSpPr>
          <p:cNvPr id="291" name="Google Shape;291;p56"/>
          <p:cNvSpPr txBox="1"/>
          <p:nvPr/>
        </p:nvSpPr>
        <p:spPr>
          <a:xfrm>
            <a:off x="6921600" y="278550"/>
            <a:ext cx="1908000" cy="2293200"/>
          </a:xfrm>
          <a:prstGeom prst="rect">
            <a:avLst/>
          </a:prstGeom>
          <a:solidFill>
            <a:srgbClr val="F8E7E2"/>
          </a:solid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500">
                <a:latin typeface="Nunito SemiBold"/>
                <a:ea typeface="Nunito SemiBold"/>
                <a:cs typeface="Nunito SemiBold"/>
                <a:sym typeface="Nunito SemiBold"/>
              </a:rPr>
              <a:t>“I wish I had read it ten years ago. It has better advice in it than I have been ever given by any solicitor or the police about collecting evidence.”</a:t>
            </a:r>
            <a:endParaRPr sz="1500">
              <a:latin typeface="Nunito SemiBold"/>
              <a:ea typeface="Nunito SemiBold"/>
              <a:cs typeface="Nunito SemiBold"/>
              <a:sym typeface="Nunito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EEE3"/>
        </a:solidFill>
      </p:bgPr>
    </p:bg>
    <p:spTree>
      <p:nvGrpSpPr>
        <p:cNvPr id="295" name="Shape 295"/>
        <p:cNvGrpSpPr/>
        <p:nvPr/>
      </p:nvGrpSpPr>
      <p:grpSpPr>
        <a:xfrm>
          <a:off x="0" y="0"/>
          <a:ext cx="0" cy="0"/>
          <a:chOff x="0" y="0"/>
          <a:chExt cx="0" cy="0"/>
        </a:xfrm>
      </p:grpSpPr>
      <p:pic>
        <p:nvPicPr>
          <p:cNvPr id="296" name="Google Shape;296;p57"/>
          <p:cNvPicPr preferRelativeResize="0"/>
          <p:nvPr/>
        </p:nvPicPr>
        <p:blipFill rotWithShape="1">
          <a:blip r:embed="rId3">
            <a:alphaModFix/>
          </a:blip>
          <a:srcRect b="0" l="0" r="0" t="0"/>
          <a:stretch/>
        </p:blipFill>
        <p:spPr>
          <a:xfrm>
            <a:off x="1835513" y="1480050"/>
            <a:ext cx="5472973" cy="3202599"/>
          </a:xfrm>
          <a:prstGeom prst="rect">
            <a:avLst/>
          </a:prstGeom>
          <a:noFill/>
          <a:ln>
            <a:noFill/>
          </a:ln>
        </p:spPr>
      </p:pic>
      <p:sp>
        <p:nvSpPr>
          <p:cNvPr id="297" name="Google Shape;297;p57"/>
          <p:cNvSpPr txBox="1"/>
          <p:nvPr>
            <p:ph type="ctrTitle"/>
          </p:nvPr>
        </p:nvSpPr>
        <p:spPr>
          <a:xfrm>
            <a:off x="2854025" y="239450"/>
            <a:ext cx="3302700" cy="69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en" sz="3600">
                <a:latin typeface="Nunito Black"/>
                <a:ea typeface="Nunito Black"/>
                <a:cs typeface="Nunito Black"/>
                <a:sym typeface="Nunito Black"/>
              </a:rPr>
              <a:t>Soul Medicine </a:t>
            </a:r>
            <a:endParaRPr sz="3600">
              <a:latin typeface="Nunito Black"/>
              <a:ea typeface="Nunito Black"/>
              <a:cs typeface="Nunito Black"/>
              <a:sym typeface="Nunito Black"/>
            </a:endParaRPr>
          </a:p>
        </p:txBody>
      </p:sp>
      <p:sp>
        <p:nvSpPr>
          <p:cNvPr id="298" name="Google Shape;298;p57"/>
          <p:cNvSpPr txBox="1"/>
          <p:nvPr>
            <p:ph idx="1" type="subTitle"/>
          </p:nvPr>
        </p:nvSpPr>
        <p:spPr>
          <a:xfrm>
            <a:off x="885000" y="802800"/>
            <a:ext cx="7578600" cy="769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 sz="2000">
                <a:latin typeface="Nunito"/>
                <a:ea typeface="Nunito"/>
                <a:cs typeface="Nunito"/>
                <a:sym typeface="Nunito"/>
              </a:rPr>
              <a:t>A platform provides micro-courses on key topics that help survivors on the path to recovery. Funded by Comic Relief.</a:t>
            </a:r>
            <a:endParaRPr b="1" sz="2000">
              <a:latin typeface="Nunito"/>
              <a:ea typeface="Nunito"/>
              <a:cs typeface="Nunito"/>
              <a:sym typeface="Nunito"/>
            </a:endParaRPr>
          </a:p>
        </p:txBody>
      </p:sp>
      <p:sp>
        <p:nvSpPr>
          <p:cNvPr id="299" name="Google Shape;299;p57"/>
          <p:cNvSpPr/>
          <p:nvPr/>
        </p:nvSpPr>
        <p:spPr>
          <a:xfrm>
            <a:off x="6322675" y="411200"/>
            <a:ext cx="1980300" cy="349200"/>
          </a:xfrm>
          <a:prstGeom prst="roundRect">
            <a:avLst>
              <a:gd fmla="val 16667" name="adj"/>
            </a:avLst>
          </a:prstGeom>
          <a:solidFill>
            <a:srgbClr val="FDCB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Nunito Black"/>
                <a:ea typeface="Nunito Black"/>
                <a:cs typeface="Nunito Black"/>
                <a:sym typeface="Nunito Black"/>
              </a:rPr>
              <a:t>soulmedicine.io</a:t>
            </a:r>
            <a:endParaRPr b="0" i="0" sz="1800" u="none" cap="none" strike="noStrike">
              <a:solidFill>
                <a:srgbClr val="000000"/>
              </a:solidFill>
              <a:latin typeface="Nunito Black"/>
              <a:ea typeface="Nunito Black"/>
              <a:cs typeface="Nunito Black"/>
              <a:sym typeface="Nunito Black"/>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