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9" r:id="rId2"/>
    <p:sldMasterId id="2147483902" r:id="rId3"/>
    <p:sldMasterId id="2147483915" r:id="rId4"/>
    <p:sldMasterId id="2147483928" r:id="rId5"/>
    <p:sldMasterId id="2147483941" r:id="rId6"/>
    <p:sldMasterId id="2147486983" r:id="rId7"/>
  </p:sldMasterIdLst>
  <p:notesMasterIdLst>
    <p:notesMasterId r:id="rId22"/>
  </p:notesMasterIdLst>
  <p:handoutMasterIdLst>
    <p:handoutMasterId r:id="rId23"/>
  </p:handoutMasterIdLst>
  <p:sldIdLst>
    <p:sldId id="300" r:id="rId8"/>
    <p:sldId id="459" r:id="rId9"/>
    <p:sldId id="273" r:id="rId10"/>
    <p:sldId id="463" r:id="rId11"/>
    <p:sldId id="451" r:id="rId12"/>
    <p:sldId id="454" r:id="rId13"/>
    <p:sldId id="455" r:id="rId14"/>
    <p:sldId id="324" r:id="rId15"/>
    <p:sldId id="456" r:id="rId16"/>
    <p:sldId id="457" r:id="rId17"/>
    <p:sldId id="464" r:id="rId18"/>
    <p:sldId id="458" r:id="rId19"/>
    <p:sldId id="462" r:id="rId20"/>
    <p:sldId id="461" r:id="rId21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98186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5" autoAdjust="0"/>
    <p:restoredTop sz="94660"/>
  </p:normalViewPr>
  <p:slideViewPr>
    <p:cSldViewPr>
      <p:cViewPr varScale="1">
        <p:scale>
          <a:sx n="68" d="100"/>
          <a:sy n="68" d="100"/>
        </p:scale>
        <p:origin x="120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9EA40E6-8862-4026-8B36-833717C424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8177E89-A70C-459B-B519-8C43663F90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556EAF-8E51-489A-93FB-68270DA69BE3}" type="datetimeFigureOut">
              <a:rPr lang="en-US"/>
              <a:pPr>
                <a:defRPr/>
              </a:pPr>
              <a:t>3/17/2021</a:t>
            </a:fld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C03431F9-034E-40DD-8CEB-8E3E8D6F30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130E61E3-921E-4A67-A071-E4D85D5C3BF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35562501-78CD-4771-9B04-B230F276D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877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04695B-DB6E-4390-9B12-32AC2DBA3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DF17B-CADF-400C-A27B-B47A4A2214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61EC9C-F42A-4322-B9F0-80686CA6614A}" type="datetimeFigureOut">
              <a:rPr lang="en-GB"/>
              <a:pPr>
                <a:defRPr/>
              </a:pPr>
              <a:t>17/03/2021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E2E56E-416E-41A6-A2F4-F188527A0B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C8EF585-D495-41F4-AAFE-65CD6D4BE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9F077-F410-45AB-9233-E40799B379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A8ABF-568A-4B37-BE72-54164A872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C0AF41-1049-4A59-B2F6-DDBDEF9DEB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4860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>
            <a:extLst>
              <a:ext uri="{FF2B5EF4-FFF2-40B4-BE49-F238E27FC236}">
                <a16:creationId xmlns:a16="http://schemas.microsoft.com/office/drawing/2014/main" id="{C2334442-553C-4BFE-A512-995F3755D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44" y="1484314"/>
            <a:ext cx="9204325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844" y="3068638"/>
            <a:ext cx="9204325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514BFDB-CEDF-427D-ABB1-B118FA7A34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0838" y="6245225"/>
            <a:ext cx="92043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6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51B52E-B9F3-4DA7-9FF2-3CA7B461B6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F1E82A4-DBEE-436D-92EC-6C053E60C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35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5823" y="908050"/>
            <a:ext cx="2299361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738" y="908050"/>
            <a:ext cx="6732985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974B5E-F6CE-466B-A259-56B0B07ADD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A8E6996-087F-4694-8E44-51F573EC2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8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908050"/>
            <a:ext cx="9197446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717" y="2708275"/>
            <a:ext cx="9197446" cy="34575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F78374-E6C9-4408-B12D-BEB2A9822F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555801D-C258-4462-8322-47546D471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75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>
            <a:extLst>
              <a:ext uri="{FF2B5EF4-FFF2-40B4-BE49-F238E27FC236}">
                <a16:creationId xmlns:a16="http://schemas.microsoft.com/office/drawing/2014/main" id="{AB4D007E-DA56-4993-AB37-135DF4E110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44" y="1484314"/>
            <a:ext cx="9204325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844" y="3068638"/>
            <a:ext cx="9204325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0B8226C-568A-4C03-84C8-CF36F8D69E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0838" y="6245225"/>
            <a:ext cx="92043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17FD8A-CBBA-479A-B561-2A16F48ADD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89F27B8-AF8A-4098-9950-267CEBEA1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660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5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124D91-704E-4A3B-B6FD-DE777472FD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5EAD52E-00BD-42D3-B4F5-4D4F426DD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53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734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009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4D51BA-2465-405E-AB3A-56129CC204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2A5AC3D-C0A3-47A6-A629-AB2BCF4F5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58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13C7E-40DE-4C7D-97CE-0649F37534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CEE1C6E-1897-409F-8433-DFEB65021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04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019FD99-53B3-4F38-B8D9-C3AA282356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FB66334-39DB-4C65-99E9-605D54907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97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3A57821-2950-4BE9-99A9-DB6996D27D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DD6B1775-4614-4BF5-9B09-842DD33D7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4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B9C4FC-25C4-44B6-BBBA-FB07B6AC81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A456D99-0E8B-4789-8BDB-CE06F8834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61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A19A11-1D7D-4190-9950-B655083D2E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1207434-0402-4235-BE17-7D93E2943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89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11339C-AEE7-4CB2-8EC6-15E78C0AEE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667254B2-2E7C-4536-8839-BE9A4D257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745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8FAE4C-CA9A-44A6-B734-B9907E61AA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3E71BBA-A44D-4606-B129-D8E904BC3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313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5821" y="908050"/>
            <a:ext cx="2299361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736" y="908050"/>
            <a:ext cx="6732985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82CCA9-3326-4088-BC91-0EB706219F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44DBC50-271B-4DA2-9CDB-D812F9B30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76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908050"/>
            <a:ext cx="9197446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717" y="2708275"/>
            <a:ext cx="9197446" cy="34575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BE0704-E452-4D67-AD77-962F17F376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FC6EBFB-9486-4C3D-B577-4661F6F5E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553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>
            <a:extLst>
              <a:ext uri="{FF2B5EF4-FFF2-40B4-BE49-F238E27FC236}">
                <a16:creationId xmlns:a16="http://schemas.microsoft.com/office/drawing/2014/main" id="{2FF459EA-7938-42D9-8D9B-D71D1E1CFE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44" y="1484314"/>
            <a:ext cx="9204325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844" y="3068638"/>
            <a:ext cx="9204325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7A183FC-069F-491F-84FB-9F60328117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0838" y="6245225"/>
            <a:ext cx="92043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58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44142B-9F23-4F62-B2AA-80F0304518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46C20CD-41D7-4D70-AC99-F8C686FB1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001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9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C01FEF-4474-453F-98E3-76A2D9858E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980EB67-1AC1-4410-A936-44149E640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433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732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005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789D5B-5DF8-492B-950C-8A6AC1C7E0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07BC1AAA-D7D5-459D-9424-FED97288D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87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44E01-5CFD-42E4-9F69-333230C488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2F1A928-3D69-4541-A0A9-7E0F62128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9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5C30A0-5CB0-4FCB-9528-3B9D994F4E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0D1AD7D-351A-4E43-891D-EF1112249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89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BD0477C-95D5-45DF-8D42-9DEF65FAF2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2ED2B8E-7933-47B1-87BE-33E7F64F1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927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4264275-82B3-4104-9345-F1CC8AA2F4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3071ECD-9662-4B7A-8BB3-08D121A71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079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22925C-5F7B-4488-82DF-E9ACE8D5D5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6D9E5BB-C0DA-48FB-8682-5D12B3AEA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55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8A8605-F077-46A4-BB3E-69CF78CCBDA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74DDE68-0C27-4C0B-A911-67C08C055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933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3716F6-F163-4B9D-B0CC-C34C6DF2FF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1971A94-4369-4DDF-B943-B6FABEDE0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15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5817" y="908050"/>
            <a:ext cx="2299361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732" y="908050"/>
            <a:ext cx="6732985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1BC5D7-5563-4AF8-83D2-707C64D176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D63DF219-3771-4744-9659-6AED856EC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506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908050"/>
            <a:ext cx="9197446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717" y="2708275"/>
            <a:ext cx="9197446" cy="34575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7FE94C-4265-49E8-AAA0-72013D245C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6121087-DA06-4804-A584-5CC5195CB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111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>
            <a:extLst>
              <a:ext uri="{FF2B5EF4-FFF2-40B4-BE49-F238E27FC236}">
                <a16:creationId xmlns:a16="http://schemas.microsoft.com/office/drawing/2014/main" id="{FFE7049C-AD87-4AD7-BA36-39E0DAF4F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44" y="1484314"/>
            <a:ext cx="9204325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844" y="3068638"/>
            <a:ext cx="9204325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CCEEDD0-7BA3-4FE8-BBDE-2EDD463973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0838" y="6245225"/>
            <a:ext cx="92043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2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E87C61-FF47-4EA7-BA4A-20C12F9040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A32E2D8-9E30-468E-99C4-EAC822B4C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947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96FB52-15B2-441F-9976-416A45DFB0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D47B73C0-F5DE-444E-AA99-FDD2F6A68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7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734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011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E27CC0-E3B6-4679-8B80-E19638FA47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A1E7FB8-E958-4862-A5EB-93F5C8003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240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728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001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766BB6-6019-4E46-B817-D43986CDBF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FD8CC2D-CBA6-48A2-B711-F007E35E8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69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3442D-D053-4560-A919-5FCAC06373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0D758ABE-D959-46FE-B1C4-4671674AA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48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013E636-0B2A-418C-87E5-A3F6F9BA97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8D2B64C-F062-4A51-AA87-AE949EF6B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821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C184E49-B33A-42EA-9446-F586A81B3E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E607F04-FCCB-4BBA-AA71-3691D4265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5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2FB608-E10E-4519-8B45-BC3C3533CA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DF8E2D7-0CF4-428E-8CDF-9ADCDC990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949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79579C-CC79-4120-8E35-6F925EBDB0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D0E8F62-33AC-4864-BDBF-BB6DD89FD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821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3C5B0E-C640-4B8F-A7E0-01FC30F30BE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031C03B-3968-4BD3-849E-D0C6CC961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61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5813" y="908050"/>
            <a:ext cx="2299361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728" y="908050"/>
            <a:ext cx="6732985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8D8556-F261-4ECB-8C9C-DCE29D4582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0B2B39F-434D-4C7D-A131-54C66C40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02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908050"/>
            <a:ext cx="9197446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717" y="2708275"/>
            <a:ext cx="9197446" cy="34575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2EDBB0-B87D-4501-B904-25BC1187BB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B0C426B-4517-4E95-B3B3-4BD8CBC61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23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>
            <a:extLst>
              <a:ext uri="{FF2B5EF4-FFF2-40B4-BE49-F238E27FC236}">
                <a16:creationId xmlns:a16="http://schemas.microsoft.com/office/drawing/2014/main" id="{CBE26608-4D9A-45DA-9C51-1D912B9694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43" y="1484314"/>
            <a:ext cx="9204325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843" y="3068638"/>
            <a:ext cx="9204325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ADB992-620D-4F7B-B654-1F64AED805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0838" y="6245225"/>
            <a:ext cx="92043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9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621F5-9C89-4425-B50F-CB6F612614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5B02066-387D-4388-AC10-FDF314D62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913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8FA265-F3C6-4B3D-B32B-CD908A30D8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1E2EC51-A5C0-4C34-8EBB-0D1BB3363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02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F89056-A0A8-4AB0-B165-2A0965DC50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40C1AE4-8555-4210-92CA-3F6061FDA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776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723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996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1DF7AD-4810-49A6-AB92-3A60F018392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EEA272E-18D1-4851-95B1-E4191F3B83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88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A5371-698B-4B48-B4F3-7F30062778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D6301C9-06DF-436C-B4EB-00A7EC3C8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663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45777F6-8A6C-422C-BD5A-10568FF0D6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50BB508-D58C-4095-91E9-69C061498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247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28FB128-97AF-4140-9706-E984C7DB48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9FF934C-69CE-460D-979F-644F97903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753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681DE4-5FE2-4986-BA3A-B1FE77E630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D29C42E-7AB1-444A-BDBC-F85E7E013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198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91F12D-81B9-4CF9-A781-073E31EB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81BA236-9ACB-4756-8F3C-A1612E517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339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EAB140-986D-43B2-9414-17481FDE58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3170E9A-76AD-404D-AA3F-F14FAACEF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53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5808" y="908050"/>
            <a:ext cx="2299361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723" y="908050"/>
            <a:ext cx="6732985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0E9FA0-969B-4E81-B1AF-3C5BC5CD715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302CB52-A2C2-4578-8490-C8E7E4186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AB06E0E-3A1F-4089-BD04-B2C3338403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6C683AF-A289-47EC-939B-3FE0F05D3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205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908050"/>
            <a:ext cx="9197446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717" y="2708275"/>
            <a:ext cx="9197446" cy="34575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7205D6-6B6A-42FC-95AF-D42839A03B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46B3F90-117C-46FD-BADD-7480E4E8B9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444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>
            <a:extLst>
              <a:ext uri="{FF2B5EF4-FFF2-40B4-BE49-F238E27FC236}">
                <a16:creationId xmlns:a16="http://schemas.microsoft.com/office/drawing/2014/main" id="{68AED58C-A083-42C3-BED9-5E9E964B30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38" y="1484314"/>
            <a:ext cx="9204325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838" y="3068638"/>
            <a:ext cx="9204325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6DD1AE-A4FE-4BF0-B713-3EC2AE8367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0838" y="6245225"/>
            <a:ext cx="9204325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02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E5F717-653F-4BF0-BE73-BC1CC46A14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5ED0C1D-147C-4BCA-A0F1-433DC3C656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76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0CD903-33D9-49DB-8F4B-C85AA054E2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6407C2E-D4A6-42D8-8640-EA7199DF2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871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717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990" y="2708275"/>
            <a:ext cx="4516173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D4E638-6401-4523-A238-316BEFBB0D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554E395-E80B-4F33-8970-5E180BE53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349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4AE3A-3EF4-4047-AA17-857666D4C9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01D05C5-EE8A-41A6-BBDE-89BA3571A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122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3E43462-89EB-43BB-9791-F25B664D8F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0FE1C7D-BB29-4B1D-9F3A-97346E8ED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4238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3C7958F-3D15-4E47-A7AA-977D58B0D5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728B927-4127-460B-84E5-5F31712B9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515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D6DC6C7-61CF-4E06-A619-1A72459B722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02AFD7E-B11A-4C05-AEC1-C7161D0D7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908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82A331-52F8-43A1-95AA-5B86D90FD0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0F30278-F9D0-4EB4-B0A5-027F46E61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0062E33-40DF-434B-B01E-C87F0B582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E43A574-4AD0-4A66-AFAA-126323A24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5235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FA4D4C-2180-47F1-80C6-F701893FBB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FB07E04-B2CC-470C-A409-FB1044004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266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5802" y="908050"/>
            <a:ext cx="2299361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717" y="908050"/>
            <a:ext cx="6732985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740630-A85E-4651-8314-3422BB5407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E2C7EB7-CD7E-4684-A361-3529E3B49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431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908050"/>
            <a:ext cx="9197446" cy="1296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7717" y="2708275"/>
            <a:ext cx="9197446" cy="34575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D1BB81-CC13-4CFC-BE3D-581C5DC3A9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186859B-2C09-4176-B098-11D00A3FF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214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838" y="1484315"/>
            <a:ext cx="9204325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838" y="3068638"/>
            <a:ext cx="9204325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838" y="6245225"/>
            <a:ext cx="92043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38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4109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255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946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/>
          <a:lstStyle>
            <a:lvl1pPr algn="l">
              <a:defRPr sz="3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48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717" y="2708277"/>
            <a:ext cx="4516173" cy="3457575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991" y="2708277"/>
            <a:ext cx="4516173" cy="3457575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340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49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71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7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72DE44-3207-4323-A940-9DED4B3145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E77480F-CC5C-41B9-8869-6BDD0B5030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5743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772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550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274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5803" y="908050"/>
            <a:ext cx="2299361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717" y="908050"/>
            <a:ext cx="6732985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3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4FA082-9F1F-400E-B630-653FAE779F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93D69F2-649D-4EE6-A4CC-7BC596BC2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6C1AAD-75AA-471E-A13F-FF717C89B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908050"/>
            <a:ext cx="91979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445246C-9593-4377-9E80-A5476B067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708275"/>
            <a:ext cx="9197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238C899-7338-406A-8A92-6A3A11157A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337300"/>
            <a:ext cx="1092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0674B304-4A22-48CF-A706-9385A916533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13" descr="DarkBlue1024">
            <a:extLst>
              <a:ext uri="{FF2B5EF4-FFF2-40B4-BE49-F238E27FC236}">
                <a16:creationId xmlns:a16="http://schemas.microsoft.com/office/drawing/2014/main" id="{25F7FCDF-31C6-4464-939F-00A64A6F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11" r:id="rId1"/>
    <p:sldLayoutId id="2147486912" r:id="rId2"/>
    <p:sldLayoutId id="2147486913" r:id="rId3"/>
    <p:sldLayoutId id="2147486914" r:id="rId4"/>
    <p:sldLayoutId id="2147486915" r:id="rId5"/>
    <p:sldLayoutId id="2147486916" r:id="rId6"/>
    <p:sldLayoutId id="2147486917" r:id="rId7"/>
    <p:sldLayoutId id="2147486918" r:id="rId8"/>
    <p:sldLayoutId id="2147486919" r:id="rId9"/>
    <p:sldLayoutId id="2147486920" r:id="rId10"/>
    <p:sldLayoutId id="2147486921" r:id="rId11"/>
    <p:sldLayoutId id="21474869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476A279-E5E5-4965-9BA7-7D5A782AB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908050"/>
            <a:ext cx="91979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FF384EA-A316-4E1C-8F22-94511095B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708275"/>
            <a:ext cx="9197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A45EBBD-736A-4C18-9884-D20E3290E7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337300"/>
            <a:ext cx="1092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65EB4A21-79A3-48D5-B906-A0964563B1E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3" name="Picture 13" descr="DarkBlue1024">
            <a:extLst>
              <a:ext uri="{FF2B5EF4-FFF2-40B4-BE49-F238E27FC236}">
                <a16:creationId xmlns:a16="http://schemas.microsoft.com/office/drawing/2014/main" id="{7197021B-BEA0-4AF0-A660-1376C913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23" r:id="rId1"/>
    <p:sldLayoutId id="2147486924" r:id="rId2"/>
    <p:sldLayoutId id="2147486925" r:id="rId3"/>
    <p:sldLayoutId id="2147486926" r:id="rId4"/>
    <p:sldLayoutId id="2147486927" r:id="rId5"/>
    <p:sldLayoutId id="2147486928" r:id="rId6"/>
    <p:sldLayoutId id="2147486929" r:id="rId7"/>
    <p:sldLayoutId id="2147486930" r:id="rId8"/>
    <p:sldLayoutId id="2147486931" r:id="rId9"/>
    <p:sldLayoutId id="2147486932" r:id="rId10"/>
    <p:sldLayoutId id="2147486933" r:id="rId11"/>
    <p:sldLayoutId id="21474869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81D3DB4-DE36-4D15-8F35-BDCEA185E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908050"/>
            <a:ext cx="91979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02BC1D1-6AA8-4370-B820-8E8BE3DAF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708275"/>
            <a:ext cx="9197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F011D71-60D6-41E6-9043-0F7DA079C4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337300"/>
            <a:ext cx="1092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6CDEDA53-A060-4FD1-9BDD-22A26D548CB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7" name="Picture 13" descr="DarkBlue1024">
            <a:extLst>
              <a:ext uri="{FF2B5EF4-FFF2-40B4-BE49-F238E27FC236}">
                <a16:creationId xmlns:a16="http://schemas.microsoft.com/office/drawing/2014/main" id="{A2599D33-5D96-49AA-BB42-677E77EAD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35" r:id="rId1"/>
    <p:sldLayoutId id="2147486936" r:id="rId2"/>
    <p:sldLayoutId id="2147486937" r:id="rId3"/>
    <p:sldLayoutId id="2147486938" r:id="rId4"/>
    <p:sldLayoutId id="2147486939" r:id="rId5"/>
    <p:sldLayoutId id="2147486940" r:id="rId6"/>
    <p:sldLayoutId id="2147486941" r:id="rId7"/>
    <p:sldLayoutId id="2147486942" r:id="rId8"/>
    <p:sldLayoutId id="2147486943" r:id="rId9"/>
    <p:sldLayoutId id="2147486944" r:id="rId10"/>
    <p:sldLayoutId id="2147486945" r:id="rId11"/>
    <p:sldLayoutId id="21474869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024DA5-170B-4AC4-A7CB-5C77FBC99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908050"/>
            <a:ext cx="91979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B08523A-CAE9-4363-8E3D-6409E99AE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708275"/>
            <a:ext cx="9197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4879870-0D72-4BF5-AF4B-240E357571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337300"/>
            <a:ext cx="1092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317E369A-AE6B-4668-8A33-9F5F66AF15D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101" name="Picture 13" descr="DarkBlue1024">
            <a:extLst>
              <a:ext uri="{FF2B5EF4-FFF2-40B4-BE49-F238E27FC236}">
                <a16:creationId xmlns:a16="http://schemas.microsoft.com/office/drawing/2014/main" id="{360289BB-D00F-440B-958E-7DEA813D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47" r:id="rId1"/>
    <p:sldLayoutId id="2147486948" r:id="rId2"/>
    <p:sldLayoutId id="2147486949" r:id="rId3"/>
    <p:sldLayoutId id="2147486950" r:id="rId4"/>
    <p:sldLayoutId id="2147486951" r:id="rId5"/>
    <p:sldLayoutId id="2147486952" r:id="rId6"/>
    <p:sldLayoutId id="2147486953" r:id="rId7"/>
    <p:sldLayoutId id="2147486954" r:id="rId8"/>
    <p:sldLayoutId id="2147486955" r:id="rId9"/>
    <p:sldLayoutId id="2147486956" r:id="rId10"/>
    <p:sldLayoutId id="2147486957" r:id="rId11"/>
    <p:sldLayoutId id="21474869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7802C56-A18A-4CDA-AF07-7F8951A27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908050"/>
            <a:ext cx="91979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06D526-115F-4725-AC08-4C67B5534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708275"/>
            <a:ext cx="9197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C2264A95-4C5F-46E0-9F56-91B2D285BD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337300"/>
            <a:ext cx="1092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3A799022-2321-4BB6-90E7-9829677C071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25" name="Picture 13" descr="DarkBlue1024">
            <a:extLst>
              <a:ext uri="{FF2B5EF4-FFF2-40B4-BE49-F238E27FC236}">
                <a16:creationId xmlns:a16="http://schemas.microsoft.com/office/drawing/2014/main" id="{381FA791-1651-4396-83B6-B4FEE8109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59" r:id="rId1"/>
    <p:sldLayoutId id="2147486960" r:id="rId2"/>
    <p:sldLayoutId id="2147486961" r:id="rId3"/>
    <p:sldLayoutId id="2147486962" r:id="rId4"/>
    <p:sldLayoutId id="2147486963" r:id="rId5"/>
    <p:sldLayoutId id="2147486964" r:id="rId6"/>
    <p:sldLayoutId id="2147486965" r:id="rId7"/>
    <p:sldLayoutId id="2147486966" r:id="rId8"/>
    <p:sldLayoutId id="2147486967" r:id="rId9"/>
    <p:sldLayoutId id="2147486968" r:id="rId10"/>
    <p:sldLayoutId id="2147486969" r:id="rId11"/>
    <p:sldLayoutId id="21474869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0280CFA-748F-4ADA-B951-E8520BD59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908050"/>
            <a:ext cx="91979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5E6BCCA-083C-4CC3-A30E-7B4555883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2708275"/>
            <a:ext cx="9197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05BBF6E-069D-4490-B134-C19F2E239F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337300"/>
            <a:ext cx="10922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3768E03D-DAC9-45D8-BF25-CDC665A5CC2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149" name="Picture 13" descr="DarkBlue1024">
            <a:extLst>
              <a:ext uri="{FF2B5EF4-FFF2-40B4-BE49-F238E27FC236}">
                <a16:creationId xmlns:a16="http://schemas.microsoft.com/office/drawing/2014/main" id="{6BEA35BA-24AE-4C9E-AC2F-CE3A6A88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71" r:id="rId1"/>
    <p:sldLayoutId id="2147486972" r:id="rId2"/>
    <p:sldLayoutId id="2147486973" r:id="rId3"/>
    <p:sldLayoutId id="2147486974" r:id="rId4"/>
    <p:sldLayoutId id="2147486975" r:id="rId5"/>
    <p:sldLayoutId id="2147486976" r:id="rId6"/>
    <p:sldLayoutId id="2147486977" r:id="rId7"/>
    <p:sldLayoutId id="2147486978" r:id="rId8"/>
    <p:sldLayoutId id="2147486979" r:id="rId9"/>
    <p:sldLayoutId id="2147486980" r:id="rId10"/>
    <p:sldLayoutId id="2147486981" r:id="rId11"/>
    <p:sldLayoutId id="214748698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717" y="908050"/>
            <a:ext cx="9197446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717" y="2708277"/>
            <a:ext cx="9197446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3096" y="6337300"/>
            <a:ext cx="109206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38"/>
            </a:lvl1pPr>
          </a:lstStyle>
          <a:p>
            <a:fld id="{22970AC0-C1BB-4956-86C9-384E07D8FDA2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085" name="Picture 13" descr="DarkBlue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0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4" r:id="rId1"/>
    <p:sldLayoutId id="2147486985" r:id="rId2"/>
    <p:sldLayoutId id="2147486986" r:id="rId3"/>
    <p:sldLayoutId id="2147486987" r:id="rId4"/>
    <p:sldLayoutId id="2147486988" r:id="rId5"/>
    <p:sldLayoutId id="2147486989" r:id="rId6"/>
    <p:sldLayoutId id="2147486990" r:id="rId7"/>
    <p:sldLayoutId id="2147486991" r:id="rId8"/>
    <p:sldLayoutId id="2147486992" r:id="rId9"/>
    <p:sldLayoutId id="2147486993" r:id="rId10"/>
    <p:sldLayoutId id="21474869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38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38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38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38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38" b="1">
          <a:solidFill>
            <a:schemeClr val="tx2"/>
          </a:solidFill>
          <a:latin typeface="Arial" charset="0"/>
        </a:defRPr>
      </a:lvl5pPr>
      <a:lvl6pPr marL="371475" algn="l" rtl="0" eaLnBrk="1" fontAlgn="base" hangingPunct="1">
        <a:spcBef>
          <a:spcPct val="0"/>
        </a:spcBef>
        <a:spcAft>
          <a:spcPct val="0"/>
        </a:spcAft>
        <a:defRPr sz="2438" b="1">
          <a:solidFill>
            <a:schemeClr val="tx2"/>
          </a:solidFill>
          <a:latin typeface="Arial" charset="0"/>
        </a:defRPr>
      </a:lvl6pPr>
      <a:lvl7pPr marL="742950" algn="l" rtl="0" eaLnBrk="1" fontAlgn="base" hangingPunct="1">
        <a:spcBef>
          <a:spcPct val="0"/>
        </a:spcBef>
        <a:spcAft>
          <a:spcPct val="0"/>
        </a:spcAft>
        <a:defRPr sz="2438" b="1">
          <a:solidFill>
            <a:schemeClr val="tx2"/>
          </a:solidFill>
          <a:latin typeface="Arial" charset="0"/>
        </a:defRPr>
      </a:lvl7pPr>
      <a:lvl8pPr marL="1114425" algn="l" rtl="0" eaLnBrk="1" fontAlgn="base" hangingPunct="1">
        <a:spcBef>
          <a:spcPct val="0"/>
        </a:spcBef>
        <a:spcAft>
          <a:spcPct val="0"/>
        </a:spcAft>
        <a:defRPr sz="2438" b="1">
          <a:solidFill>
            <a:schemeClr val="tx2"/>
          </a:solidFill>
          <a:latin typeface="Arial" charset="0"/>
        </a:defRPr>
      </a:lvl8pPr>
      <a:lvl9pPr marL="1485900" algn="l" rtl="0" eaLnBrk="1" fontAlgn="base" hangingPunct="1">
        <a:spcBef>
          <a:spcPct val="0"/>
        </a:spcBef>
        <a:spcAft>
          <a:spcPct val="0"/>
        </a:spcAft>
        <a:defRPr sz="2438" b="1">
          <a:solidFill>
            <a:schemeClr val="tx2"/>
          </a:solidFill>
          <a:latin typeface="Arial" charset="0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har char="•"/>
        <a:defRPr sz="2275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har char="–"/>
        <a:defRPr sz="1950">
          <a:solidFill>
            <a:schemeClr val="tx1"/>
          </a:solidFill>
          <a:latin typeface="+mn-lt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har char="•"/>
        <a:defRPr sz="1625">
          <a:solidFill>
            <a:schemeClr val="tx1"/>
          </a:solidFill>
          <a:latin typeface="+mn-lt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nsultations/reforming-the-mental-health-act/reforming-the-mental-health-act-summary" TargetMode="External"/><Relationship Id="rId2" Type="http://schemas.openxmlformats.org/officeDocument/2006/relationships/hyperlink" Target="https://www.gov.uk/government/publications/modernising-the-mental-health-act-final-report-from-the-independent-review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nihr.ac.uk/news/new-research-to-improve-experiences-of-people-with-serious-mental-health-problems/2668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-policy-systems.biomedcentral.com/articles/10.1186/1478-4505-12-34" TargetMode="Externa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66B091B-45B0-4FA9-A3EB-4797B2B4C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752601"/>
            <a:ext cx="9204325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/>
              <a:t>Engaging with policy-makers:</a:t>
            </a:r>
            <a:br>
              <a:rPr lang="en-GB" dirty="0"/>
            </a:br>
            <a:r>
              <a:rPr lang="en-GB" dirty="0"/>
              <a:t>Personal reflections and the role of the Mental Health Policy Research Unit</a:t>
            </a:r>
          </a:p>
        </p:txBody>
      </p:sp>
      <p:sp>
        <p:nvSpPr>
          <p:cNvPr id="80899" name="Subtitle 2">
            <a:extLst>
              <a:ext uri="{FF2B5EF4-FFF2-40B4-BE49-F238E27FC236}">
                <a16:creationId xmlns:a16="http://schemas.microsoft.com/office/drawing/2014/main" id="{510000D7-2A36-4360-B07E-3A4FF004A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9023350" cy="3021013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VAMHN Webinar 17</a:t>
            </a:r>
            <a:r>
              <a:rPr lang="en-GB" altLang="en-US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th</a:t>
            </a:r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 March 2021</a:t>
            </a:r>
          </a:p>
          <a:p>
            <a:pPr algn="ctr" eaLnBrk="1" hangingPunct="1"/>
            <a:endParaRPr lang="en-GB" alt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Brynmor Lloyd-Evans</a:t>
            </a:r>
          </a:p>
          <a:p>
            <a:pPr algn="ctr" eaLnBrk="1" hangingPunct="1"/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Associate Professor, Division of Psychiatry UCL</a:t>
            </a:r>
          </a:p>
          <a:p>
            <a:pPr algn="ctr" eaLnBrk="1" hangingPunct="1"/>
            <a:r>
              <a:rPr lang="en-GB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Deputy Director, NIHR Mental Health Policy Research Unit </a:t>
            </a: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E09B-537C-4E5A-8DB3-FC04599B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key PRU research findings informing Independent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4A879-1A01-4FA2-BE6D-385AD369D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9" y="1981200"/>
            <a:ext cx="9191624" cy="4571999"/>
          </a:xfrm>
        </p:spPr>
        <p:txBody>
          <a:bodyPr/>
          <a:lstStyle/>
          <a:p>
            <a:r>
              <a:rPr lang="en-GB" sz="2000" dirty="0"/>
              <a:t>UK detention rate is mid-range internationally, but rising faster than elsewhere. The rise may be more associated with new cases than repeat detentions.  </a:t>
            </a:r>
          </a:p>
          <a:p>
            <a:r>
              <a:rPr lang="en-GB" sz="2000" dirty="0"/>
              <a:t>Compulsory community treatment does not appear to prevent compulsory readmissions</a:t>
            </a:r>
          </a:p>
          <a:p>
            <a:r>
              <a:rPr lang="en-GB" sz="2000" dirty="0"/>
              <a:t>Advance crisis plans show evidence of preventing compulsory admissions, but can be hard to implement</a:t>
            </a:r>
          </a:p>
          <a:p>
            <a:r>
              <a:rPr lang="en-GB" sz="2000" dirty="0"/>
              <a:t>Service users and carers value good quality explanations of processes, respectful listening even when compulsory admissions ensue</a:t>
            </a:r>
          </a:p>
          <a:p>
            <a:r>
              <a:rPr lang="en-GB" sz="2000" dirty="0"/>
              <a:t>Risk factors for detention:  from Black ethnic groups, with psychosis, history of previous compulsory admission, on benefits</a:t>
            </a:r>
          </a:p>
          <a:p>
            <a:r>
              <a:rPr lang="en-GB" sz="2000" dirty="0"/>
              <a:t>Relationship not found between legal systems and national rates of compulsory admission</a:t>
            </a:r>
          </a:p>
          <a:p>
            <a:r>
              <a:rPr lang="en-GB" sz="2000" dirty="0"/>
              <a:t>Plus identified research gaps and limits of knowledge</a:t>
            </a:r>
          </a:p>
        </p:txBody>
      </p:sp>
    </p:spTree>
    <p:extLst>
      <p:ext uri="{BB962C8B-B14F-4D97-AF65-F5344CB8AC3E}">
        <p14:creationId xmlns:p14="http://schemas.microsoft.com/office/powerpoint/2010/main" val="77709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44D4-3B38-4773-83F2-90E347D1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Impacts of the MHPRU’s MHA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E3AD-5D21-415F-91BD-95CD82F88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905000"/>
            <a:ext cx="9197975" cy="4260851"/>
          </a:xfrm>
        </p:spPr>
        <p:txBody>
          <a:bodyPr/>
          <a:lstStyle/>
          <a:p>
            <a:r>
              <a:rPr lang="en-GB" dirty="0"/>
              <a:t>40-page research summary included in the main MHA review </a:t>
            </a:r>
            <a:r>
              <a:rPr lang="en-GB" sz="1200" dirty="0">
                <a:hlinkClick r:id="rId2"/>
              </a:rPr>
              <a:t>Modernising the Mental Health Act – final report from the independent review - GOV.UK (www.gov.uk)</a:t>
            </a: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dirty="0"/>
              <a:t>White Paper published Jan 2021 </a:t>
            </a:r>
            <a:r>
              <a:rPr lang="en-GB" sz="1200" dirty="0">
                <a:hlinkClick r:id="rId3"/>
              </a:rPr>
              <a:t>Reforming the Mental Health Act: summary - GOV.UK (www.gov.uk)</a:t>
            </a: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dirty="0"/>
              <a:t>NIHR PRP themed call for MHA research 2020 (call highlights evidence gaps highlighted by our research): 4 projects funded </a:t>
            </a:r>
            <a:r>
              <a:rPr lang="en-GB" sz="1200" dirty="0">
                <a:hlinkClick r:id="rId4"/>
              </a:rPr>
              <a:t>New research to improve experiences of people with serious mental health problems (nihr.ac.uk)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2525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F8AF-90AE-4C78-A6AC-9D33C90E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What helps collaboration with policy makers: MHPRU structures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4AAD-C430-4F25-87A0-EC71A3753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205038"/>
            <a:ext cx="9197975" cy="4348162"/>
          </a:xfrm>
        </p:spPr>
        <p:txBody>
          <a:bodyPr/>
          <a:lstStyle/>
          <a:p>
            <a:r>
              <a:rPr lang="en-GB" sz="2400" dirty="0"/>
              <a:t>Time scales for research – months not years </a:t>
            </a:r>
          </a:p>
          <a:p>
            <a:r>
              <a:rPr lang="en-GB" sz="2400" dirty="0"/>
              <a:t>Facilitated contact with civil servants &amp; officials in  ALB through DHSC Science, Research and Evidence Directorate</a:t>
            </a:r>
          </a:p>
          <a:p>
            <a:r>
              <a:rPr lang="en-GB" sz="2400" dirty="0"/>
              <a:t>Ceding control: work programme developed in collaboration with and ultimately approved by DHSC</a:t>
            </a:r>
          </a:p>
          <a:p>
            <a:r>
              <a:rPr lang="en-GB" sz="2400" dirty="0"/>
              <a:t>Research capacity on tap (MHPRU budget includes large contingency fund)</a:t>
            </a:r>
          </a:p>
          <a:p>
            <a:r>
              <a:rPr lang="en-GB" sz="2400" dirty="0"/>
              <a:t>Programme can be changed to meet pressing demands for evidence (e.g. Covid response)</a:t>
            </a:r>
          </a:p>
          <a:p>
            <a:r>
              <a:rPr lang="en-GB" sz="2400" dirty="0"/>
              <a:t>Facilitated access to existing evidence/sources of data</a:t>
            </a:r>
          </a:p>
        </p:txBody>
      </p:sp>
    </p:spTree>
    <p:extLst>
      <p:ext uri="{BB962C8B-B14F-4D97-AF65-F5344CB8AC3E}">
        <p14:creationId xmlns:p14="http://schemas.microsoft.com/office/powerpoint/2010/main" val="155291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9718-BD46-4EB1-8235-2C34FC6E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helps collaboration with policy makers: MHPRU activities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E5F3-2522-4269-9D9C-A0ED846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22799"/>
            <a:ext cx="6348273" cy="4682801"/>
          </a:xfrm>
        </p:spPr>
        <p:txBody>
          <a:bodyPr/>
          <a:lstStyle/>
          <a:p>
            <a:r>
              <a:rPr lang="en-GB" sz="2000" dirty="0"/>
              <a:t>Stakeholder events with policy focus</a:t>
            </a:r>
          </a:p>
          <a:p>
            <a:r>
              <a:rPr lang="en-GB" sz="2000" dirty="0"/>
              <a:t>Get to know the influencers e.g. voluntary sector (Centre for Mental Health), social media ( Mental Elf)  </a:t>
            </a:r>
          </a:p>
          <a:p>
            <a:r>
              <a:rPr lang="en-GB" sz="2000" dirty="0"/>
              <a:t>Clear, succinct, but not over-simplified briefings</a:t>
            </a:r>
          </a:p>
          <a:p>
            <a:r>
              <a:rPr lang="en-GB" sz="2000" dirty="0"/>
              <a:t> Policy makers value stakeholder input to all work and papers – all our papers have Lived Experience Commentaries </a:t>
            </a:r>
          </a:p>
          <a:p>
            <a:r>
              <a:rPr lang="en-GB" sz="2000" dirty="0"/>
              <a:t>Don’t exclusively focus on high IF journal publications; </a:t>
            </a:r>
            <a:r>
              <a:rPr lang="en-GB" sz="2000"/>
              <a:t>use preprint</a:t>
            </a:r>
            <a:endParaRPr lang="en-GB" sz="2000" dirty="0"/>
          </a:p>
          <a:p>
            <a:r>
              <a:rPr lang="en-GB" sz="2000" dirty="0"/>
              <a:t>Keeping on hanging around on Twitter </a:t>
            </a:r>
          </a:p>
          <a:p>
            <a:r>
              <a:rPr lang="en-GB" sz="2000" dirty="0"/>
              <a:t>Facilitate connections between policy makers and collaborators: a conduit for the research community</a:t>
            </a:r>
          </a:p>
          <a:p>
            <a:endParaRPr lang="en-GB" dirty="0"/>
          </a:p>
        </p:txBody>
      </p:sp>
      <p:pic>
        <p:nvPicPr>
          <p:cNvPr id="1026" name="Picture 2" descr="MH PRU After the MHA review">
            <a:extLst>
              <a:ext uri="{FF2B5EF4-FFF2-40B4-BE49-F238E27FC236}">
                <a16:creationId xmlns:a16="http://schemas.microsoft.com/office/drawing/2014/main" id="{F2E523E5-41EC-469E-85DA-F70E3655B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1" y="1977006"/>
            <a:ext cx="3405326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4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2B2BF0-C8D1-4BB3-94C1-873B93F82252}"/>
              </a:ext>
            </a:extLst>
          </p:cNvPr>
          <p:cNvSpPr txBox="1"/>
          <p:nvPr/>
        </p:nvSpPr>
        <p:spPr>
          <a:xfrm>
            <a:off x="1600200" y="9906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Thank you for listening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lvl="1" algn="ctr"/>
            <a:r>
              <a:rPr lang="en-GB" sz="2400" dirty="0"/>
              <a:t>@MentalhealthPRU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BE460-51D4-487D-BDF8-B1FC73D4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07" y="4267200"/>
            <a:ext cx="571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F87D5-A44E-41D4-AC50-C4A8BF2F0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438400"/>
            <a:ext cx="995985" cy="8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F3FEA-E589-4E68-839A-889BE85C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9" y="908050"/>
            <a:ext cx="8710612" cy="844550"/>
          </a:xfrm>
        </p:spPr>
        <p:txBody>
          <a:bodyPr/>
          <a:lstStyle/>
          <a:p>
            <a:r>
              <a:rPr lang="en-GB" sz="2400" dirty="0"/>
              <a:t>Challenges to research influence on policy and 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8890A-43F8-497E-BD6E-2DE70F11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905001"/>
            <a:ext cx="9197975" cy="4260850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Many negative research findings in mental health – scientifically important but not so interesting to practice and policy. </a:t>
            </a:r>
          </a:p>
          <a:p>
            <a:r>
              <a:rPr lang="en-GB" sz="2000" dirty="0"/>
              <a:t>Research interventions end when trials do, few mechanisms for going on straight on to rapid scale-up </a:t>
            </a:r>
          </a:p>
          <a:p>
            <a:r>
              <a:rPr lang="en-GB" sz="2000" dirty="0"/>
              <a:t>Civil servants change quickly, access to politicians limited </a:t>
            </a:r>
          </a:p>
          <a:p>
            <a:r>
              <a:rPr lang="en-GB" sz="2000" dirty="0"/>
              <a:t>Exciting research findings may not fit current policy programmes </a:t>
            </a:r>
          </a:p>
          <a:p>
            <a:r>
              <a:rPr lang="en-GB" sz="2000" dirty="0"/>
              <a:t>Policy and innovations sometimes based on not quite accurate reading of research (Hui et al. 2019)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1B79A-7B7B-4FCF-BEF4-3ACB8229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230812"/>
            <a:ext cx="31718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Achieving evidence–informed policy: what helps?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717" y="2053026"/>
            <a:ext cx="9197446" cy="3972509"/>
          </a:xfrm>
        </p:spPr>
        <p:txBody>
          <a:bodyPr/>
          <a:lstStyle/>
          <a:p>
            <a:pPr marL="0" indent="0">
              <a:buNone/>
            </a:pPr>
            <a:r>
              <a:rPr lang="en-GB" sz="1950" dirty="0"/>
              <a:t>Oliver et  al. 2014: challenge assumptions that research-policy gaps are mainly due to inadequate “take-up” of relevant, available research by policy-makers. </a:t>
            </a:r>
            <a:r>
              <a:rPr lang="en-GB" sz="1300" dirty="0">
                <a:hlinkClick r:id="rId2"/>
              </a:rPr>
              <a:t>https://health-policy-systems.biomedcentral.com/articles/10.1186/1478-4505-12-34</a:t>
            </a:r>
            <a:r>
              <a:rPr lang="en-GB" sz="1300" dirty="0"/>
              <a:t> </a:t>
            </a:r>
          </a:p>
          <a:p>
            <a:pPr marL="0" indent="0">
              <a:buNone/>
            </a:pPr>
            <a:r>
              <a:rPr lang="en-GB" sz="1950" dirty="0"/>
              <a:t>Their summary of 3 systematic reviews identifies needs for:</a:t>
            </a:r>
          </a:p>
          <a:p>
            <a:pPr marL="0" indent="0">
              <a:buNone/>
            </a:pPr>
            <a:endParaRPr lang="en-GB" sz="1950" dirty="0"/>
          </a:p>
          <a:p>
            <a:r>
              <a:rPr lang="en-GB" sz="1950" dirty="0"/>
              <a:t>Improved relationships and personal contact between policy makers and researchers</a:t>
            </a:r>
          </a:p>
          <a:p>
            <a:r>
              <a:rPr lang="en-GB" sz="1950" dirty="0"/>
              <a:t>Research which is timely and relevant to policy</a:t>
            </a:r>
          </a:p>
          <a:p>
            <a:r>
              <a:rPr lang="en-GB" sz="1950" dirty="0"/>
              <a:t>Easily accessible (open-access, clearly written)</a:t>
            </a:r>
          </a:p>
          <a:p>
            <a:r>
              <a:rPr lang="en-GB" sz="1950" dirty="0"/>
              <a:t>With specific recommendations for policy</a:t>
            </a:r>
          </a:p>
          <a:p>
            <a:endParaRPr lang="en-GB" sz="1950" dirty="0"/>
          </a:p>
          <a:p>
            <a:pPr marL="0" indent="0">
              <a:buNone/>
            </a:pPr>
            <a:r>
              <a:rPr lang="en-GB" sz="1950" i="1" dirty="0"/>
              <a:t>These are all things researchers can do more to achieve</a:t>
            </a:r>
          </a:p>
          <a:p>
            <a:pPr marL="0" indent="0">
              <a:buNone/>
            </a:pPr>
            <a:endParaRPr lang="en-GB" sz="1950" dirty="0"/>
          </a:p>
        </p:txBody>
      </p:sp>
    </p:spTree>
    <p:extLst>
      <p:ext uri="{BB962C8B-B14F-4D97-AF65-F5344CB8AC3E}">
        <p14:creationId xmlns:p14="http://schemas.microsoft.com/office/powerpoint/2010/main" val="238049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65D3-B945-460B-93AB-C2FACAF4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Engaging with policy makers: 2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E0E5-C381-42D8-B626-BEBB8037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b="1" i="1" dirty="0">
                <a:solidFill>
                  <a:srgbClr val="C00000"/>
                </a:solidFill>
              </a:rPr>
              <a:t>Be persistent: </a:t>
            </a:r>
            <a:r>
              <a:rPr lang="en-GB" dirty="0"/>
              <a:t>UCL crisis care research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b="1" i="1" dirty="0">
                <a:solidFill>
                  <a:srgbClr val="C00000"/>
                </a:solidFill>
              </a:rPr>
              <a:t>Be responsive: </a:t>
            </a:r>
            <a:r>
              <a:rPr lang="en-GB" dirty="0"/>
              <a:t>The MHPRU &amp; the MHA Review </a:t>
            </a:r>
          </a:p>
        </p:txBody>
      </p:sp>
    </p:spTree>
    <p:extLst>
      <p:ext uri="{BB962C8B-B14F-4D97-AF65-F5344CB8AC3E}">
        <p14:creationId xmlns:p14="http://schemas.microsoft.com/office/powerpoint/2010/main" val="204193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6E30-8B52-47ED-A9C0-A19DE152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908050"/>
            <a:ext cx="9197975" cy="1296988"/>
          </a:xfrm>
        </p:spPr>
        <p:txBody>
          <a:bodyPr/>
          <a:lstStyle/>
          <a:p>
            <a:r>
              <a:rPr lang="en-GB" dirty="0"/>
              <a:t>Example 1: 20 years of mental health crisis care research @UCLPsychiatry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86FA-62B2-4504-AAD2-4F6A907D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981200"/>
            <a:ext cx="6729412" cy="4648199"/>
          </a:xfrm>
        </p:spPr>
        <p:txBody>
          <a:bodyPr/>
          <a:lstStyle/>
          <a:p>
            <a:r>
              <a:rPr lang="en-GB" sz="2000" dirty="0"/>
              <a:t>A natural experiment and RCT establishing effectiveness &amp; cost-effectiveness of high fidelity crisis teams as hospital alternative (2000-2006)</a:t>
            </a:r>
          </a:p>
          <a:p>
            <a:r>
              <a:rPr lang="en-GB" sz="2000" dirty="0"/>
              <a:t>Three naturalistic studies of crisis houses, establishing high user satisfaction, viability as hospital alternative for some (1999-2011)</a:t>
            </a:r>
          </a:p>
          <a:p>
            <a:r>
              <a:rPr lang="en-GB" sz="2000" dirty="0"/>
              <a:t>The CORE study - two RCTs in crisis teams: a service improvement programme; and post-discharge peer-support self-management (2011-17: </a:t>
            </a:r>
            <a:r>
              <a:rPr lang="en-GB" sz="2000" i="1" dirty="0"/>
              <a:t>CI Sonia Johnson</a:t>
            </a:r>
            <a:r>
              <a:rPr lang="en-GB" sz="2000" dirty="0"/>
              <a:t>)</a:t>
            </a:r>
          </a:p>
          <a:p>
            <a:r>
              <a:rPr lang="en-GB" sz="2000" dirty="0"/>
              <a:t>Mixed methods investigation of acute day units (2015-2019 </a:t>
            </a:r>
            <a:r>
              <a:rPr lang="en-GB" sz="2000" i="1" dirty="0"/>
              <a:t>CI: David Osborn) </a:t>
            </a:r>
          </a:p>
          <a:p>
            <a:r>
              <a:rPr lang="en-GB" sz="2000" dirty="0"/>
              <a:t>A nationwide investigation of crisis care systems at catchment area level and of innovative models (2019-2022 </a:t>
            </a:r>
            <a:r>
              <a:rPr lang="en-GB" sz="2000" i="1" dirty="0"/>
              <a:t>NIHR Mental Health Policy Research Unit)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E111A-1DCC-4CEE-8CD6-9D1C8C60D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133601"/>
            <a:ext cx="1920877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5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57BD-6677-47C8-9DC1-F614CBB0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908050"/>
            <a:ext cx="9197975" cy="615950"/>
          </a:xfrm>
        </p:spPr>
        <p:txBody>
          <a:bodyPr/>
          <a:lstStyle/>
          <a:p>
            <a:r>
              <a:rPr lang="en-GB" sz="2800" dirty="0"/>
              <a:t>Potential impacts of our crisis research programme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BA87-C29A-4275-AE09-66C076FF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676400"/>
            <a:ext cx="9197975" cy="4800599"/>
          </a:xfrm>
        </p:spPr>
        <p:txBody>
          <a:bodyPr/>
          <a:lstStyle/>
          <a:p>
            <a:r>
              <a:rPr lang="en-GB" sz="2400" dirty="0"/>
              <a:t>Inclusion of crisis team model in successive policy guidance, recommendations in NICE guidelines</a:t>
            </a:r>
          </a:p>
          <a:p>
            <a:r>
              <a:rPr lang="en-GB" sz="2400" dirty="0"/>
              <a:t>Growth in crisis houses: greater confidence of their suitability to support people with severe mental health problems </a:t>
            </a:r>
          </a:p>
          <a:p>
            <a:r>
              <a:rPr lang="en-GB" sz="2400" dirty="0"/>
              <a:t>Adoption of crisis team fidelity scale in NHS England crisis care policy + to inform national audit KPIs</a:t>
            </a:r>
          </a:p>
          <a:p>
            <a:r>
              <a:rPr lang="en-GB" sz="2400" dirty="0"/>
              <a:t>Use of CORE crisis team trial findings to support successful case for additional funding for crisis teams in CSR</a:t>
            </a:r>
          </a:p>
          <a:p>
            <a:r>
              <a:rPr lang="en-GB" sz="2400" dirty="0"/>
              <a:t>Adoption of crisis team model in Germany, Switzerland, Netherlands, including in national and regional policies </a:t>
            </a:r>
          </a:p>
          <a:p>
            <a:r>
              <a:rPr lang="en-GB" sz="2400" dirty="0"/>
              <a:t>Peer supported self-management retained in some form at 5 of 6 CORE programme study sites </a:t>
            </a:r>
          </a:p>
        </p:txBody>
      </p:sp>
    </p:spTree>
    <p:extLst>
      <p:ext uri="{BB962C8B-B14F-4D97-AF65-F5344CB8AC3E}">
        <p14:creationId xmlns:p14="http://schemas.microsoft.com/office/powerpoint/2010/main" val="410278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29CD-287C-47F9-B659-027B684A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908050"/>
            <a:ext cx="9197975" cy="844550"/>
          </a:xfrm>
        </p:spPr>
        <p:txBody>
          <a:bodyPr/>
          <a:lstStyle/>
          <a:p>
            <a:r>
              <a:rPr lang="en-GB" dirty="0"/>
              <a:t>What helps researcher-led studies influence policy and practice (as far as we have)?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99370-DBBD-4FD2-AD4B-9A3E618E3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133601"/>
            <a:ext cx="7567611" cy="4343399"/>
          </a:xfrm>
        </p:spPr>
        <p:txBody>
          <a:bodyPr/>
          <a:lstStyle/>
          <a:p>
            <a:r>
              <a:rPr lang="en-GB" sz="2000" dirty="0"/>
              <a:t>Patience (can take years to see impacts)</a:t>
            </a:r>
          </a:p>
          <a:p>
            <a:r>
              <a:rPr lang="en-GB" sz="2000" dirty="0"/>
              <a:t>Opportunism, rather than any systematic or theory-driven approach</a:t>
            </a:r>
          </a:p>
          <a:p>
            <a:r>
              <a:rPr lang="en-GB" sz="2000" dirty="0"/>
              <a:t>A proactive approach to contacting key policy staff (NHSE, DHSC) about findings: helpfulness and forming relationships</a:t>
            </a:r>
          </a:p>
          <a:p>
            <a:r>
              <a:rPr lang="en-GB" sz="2000" dirty="0"/>
              <a:t>Tolerance of uncertainty whether you are having an influence/ of the many other pressures to which policy makers respond (politicians, professional bodies, the public etc.) </a:t>
            </a:r>
          </a:p>
          <a:p>
            <a:r>
              <a:rPr lang="en-GB" sz="2000" dirty="0"/>
              <a:t>Engaging with key local service managers </a:t>
            </a:r>
          </a:p>
          <a:p>
            <a:r>
              <a:rPr lang="en-GB" sz="2000" dirty="0"/>
              <a:t>Hanging around on Twitter </a:t>
            </a:r>
          </a:p>
          <a:p>
            <a:r>
              <a:rPr lang="en-GB" sz="2000" dirty="0"/>
              <a:t>Participation in guideline/policy development</a:t>
            </a:r>
          </a:p>
          <a:p>
            <a:r>
              <a:rPr lang="en-GB" sz="2000" dirty="0"/>
              <a:t>Can be reassuring to ask policy makers if you influenced them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9D26-7A48-4CBD-8E7C-80BAF29A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857375"/>
            <a:ext cx="2014473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 formal interface for policy and research:</a:t>
            </a:r>
            <a:br>
              <a:rPr lang="en-GB" sz="2800" dirty="0"/>
            </a:br>
            <a:r>
              <a:rPr lang="en-GB" sz="2800" dirty="0"/>
              <a:t>NIHR Mental Health Policy Research </a:t>
            </a:r>
            <a:r>
              <a:rPr lang="en-GB" dirty="0"/>
              <a:t>Unit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6605" y="1943100"/>
            <a:ext cx="903148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50" dirty="0"/>
          </a:p>
        </p:txBody>
      </p:sp>
      <p:sp>
        <p:nvSpPr>
          <p:cNvPr id="4" name="TextBox 3"/>
          <p:cNvSpPr txBox="1"/>
          <p:nvPr/>
        </p:nvSpPr>
        <p:spPr>
          <a:xfrm>
            <a:off x="357188" y="2016622"/>
            <a:ext cx="889873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2000" dirty="0"/>
              <a:t>First Mental Health PRU, commissioned for 2017-22</a:t>
            </a:r>
          </a:p>
          <a:p>
            <a:endParaRPr lang="en-GB" sz="2000" dirty="0"/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2000" dirty="0"/>
              <a:t>Short-medium term delivery of evidence to inform policy, including a rapid response function. 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2000" dirty="0"/>
              <a:t>Programme agreed with Department of Health and Social Care, NHS England, PHE, other government and arms length bodies. 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2000" dirty="0"/>
              <a:t>Core research staff at UCL, wide network of collaborators, active lived experience working group. </a:t>
            </a:r>
          </a:p>
          <a:p>
            <a:pPr marL="232172" indent="-232172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GB" sz="2000" dirty="0"/>
              <a:t>Generally not resourced for substantial primary data collection – reviews, economic modelling, analysing national data sets or existing epidemiological cohorts, some qualitative data collection 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DBDDD4-AD14-43FC-ACF5-D9051E1A9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15" y="776049"/>
            <a:ext cx="1624608" cy="70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43C34-8A11-4A81-B7F4-CB5C76E7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302" y="1433707"/>
            <a:ext cx="2281960" cy="8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7E59-C483-482E-B6BF-5CC3C0DB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7" y="608012"/>
            <a:ext cx="9197975" cy="1296988"/>
          </a:xfrm>
        </p:spPr>
        <p:txBody>
          <a:bodyPr/>
          <a:lstStyle/>
          <a:p>
            <a:r>
              <a:rPr lang="en-GB" dirty="0"/>
              <a:t>Example 2: the MHPRU providing evidence to inform the independent review of the MHA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5919B-9A8A-4815-B674-BAB5D10A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8318"/>
            <a:ext cx="5811978" cy="3291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91B10-C84F-4B05-96FA-9086949AB3B3}"/>
              </a:ext>
            </a:extLst>
          </p:cNvPr>
          <p:cNvSpPr txBox="1"/>
          <p:nvPr/>
        </p:nvSpPr>
        <p:spPr>
          <a:xfrm>
            <a:off x="359406" y="4495800"/>
            <a:ext cx="87083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Evidence from the PRU (completed over 9 months; generated 9 publications): </a:t>
            </a:r>
          </a:p>
          <a:p>
            <a:r>
              <a:rPr lang="en-GB" sz="1800" b="0" dirty="0"/>
              <a:t>Three systematic reviews with meta-analyses</a:t>
            </a:r>
          </a:p>
          <a:p>
            <a:r>
              <a:rPr lang="en-GB" sz="1800" b="0" dirty="0"/>
              <a:t>One rapid evidence synthesis</a:t>
            </a:r>
          </a:p>
          <a:p>
            <a:r>
              <a:rPr lang="en-GB" sz="1800" b="0" dirty="0"/>
              <a:t>Two qualitative meta-syntheses</a:t>
            </a:r>
          </a:p>
          <a:p>
            <a:r>
              <a:rPr lang="en-GB" sz="1800" b="0" dirty="0"/>
              <a:t>One analysis of UK routine data </a:t>
            </a:r>
          </a:p>
          <a:p>
            <a:r>
              <a:rPr lang="en-GB" sz="1800" b="0" dirty="0"/>
              <a:t>One paper analysing international variations in legal systems and detention rates</a:t>
            </a:r>
          </a:p>
          <a:p>
            <a:r>
              <a:rPr lang="en-GB" sz="1800" b="0" dirty="0"/>
              <a:t>One narrative review examining hypotheses</a:t>
            </a:r>
            <a:r>
              <a:rPr lang="en-GB" sz="1800" dirty="0"/>
              <a:t> </a:t>
            </a:r>
            <a:r>
              <a:rPr lang="en-GB" sz="1800" b="0" dirty="0"/>
              <a:t>for the rise in detentions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127952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14990</TotalTime>
  <Words>1159</Words>
  <Application>Microsoft Office PowerPoint</Application>
  <PresentationFormat>A4 Paper (210x297 mm)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Engaging with policy-makers: Personal reflections and the role of the Mental Health Policy Research Unit</vt:lpstr>
      <vt:lpstr>Challenges to research influence on policy and practice </vt:lpstr>
      <vt:lpstr>Achieving evidence–informed policy: what helps?</vt:lpstr>
      <vt:lpstr>Engaging with policy makers: 2 examples</vt:lpstr>
      <vt:lpstr>Example 1: 20 years of mental health crisis care research @UCLPsychiatry </vt:lpstr>
      <vt:lpstr>Potential impacts of our crisis research programme </vt:lpstr>
      <vt:lpstr>What helps researcher-led studies influence policy and practice (as far as we have)? </vt:lpstr>
      <vt:lpstr>A formal interface for policy and research: NIHR Mental Health Policy Research Unit</vt:lpstr>
      <vt:lpstr>Example 2: the MHPRU providing evidence to inform the independent review of the MHA </vt:lpstr>
      <vt:lpstr>Some key PRU research findings informing Independent Review </vt:lpstr>
      <vt:lpstr>Impacts of the MHPRU’s MHA work</vt:lpstr>
      <vt:lpstr>What helps collaboration with policy makers: MHPRU structures </vt:lpstr>
      <vt:lpstr>What helps collaboration with policy makers: MHPRU activities</vt:lpstr>
      <vt:lpstr>PowerPoint Presentation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CIRCLE study:</dc:title>
  <dc:creator>rejumcr</dc:creator>
  <cp:lastModifiedBy>Brynmor Lloyd-Evans</cp:lastModifiedBy>
  <cp:revision>216</cp:revision>
  <dcterms:created xsi:type="dcterms:W3CDTF">2011-12-01T15:00:14Z</dcterms:created>
  <dcterms:modified xsi:type="dcterms:W3CDTF">2021-03-17T09:31:56Z</dcterms:modified>
</cp:coreProperties>
</file>