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2"/>
  </p:notesMasterIdLst>
  <p:sldIdLst>
    <p:sldId id="256" r:id="rId2"/>
    <p:sldId id="294" r:id="rId3"/>
    <p:sldId id="293" r:id="rId4"/>
    <p:sldId id="296" r:id="rId5"/>
    <p:sldId id="685" r:id="rId6"/>
    <p:sldId id="297" r:id="rId7"/>
    <p:sldId id="298" r:id="rId8"/>
    <p:sldId id="682" r:id="rId9"/>
    <p:sldId id="689" r:id="rId10"/>
    <p:sldId id="68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84337" autoAdjust="0"/>
  </p:normalViewPr>
  <p:slideViewPr>
    <p:cSldViewPr snapToGrid="0">
      <p:cViewPr>
        <p:scale>
          <a:sx n="57" d="100"/>
          <a:sy n="57" d="100"/>
        </p:scale>
        <p:origin x="102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4B168-9AE5-4DAE-99FC-2472DAA27A6B}" type="datetimeFigureOut">
              <a:rPr lang="en-GB" smtClean="0"/>
              <a:t>30/09/2021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C5C1C-8497-462B-AE80-13B8C005E9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98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5C1C-8497-462B-AE80-13B8C005E99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876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5C1C-8497-462B-AE80-13B8C005E99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079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5C1C-8497-462B-AE80-13B8C005E99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455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5C1C-8497-462B-AE80-13B8C005E99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907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5C1C-8497-462B-AE80-13B8C005E99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248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5C1C-8497-462B-AE80-13B8C005E99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765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5C1C-8497-462B-AE80-13B8C005E99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837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2C5C1C-8497-462B-AE80-13B8C005E99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395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tiff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weurope.eu/projects/project-search/e-mental-health-innovation-and-transnational-implementation-platform-north-west-europe-emen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hyperlink" Target="mailto:Josefien.Breedvelt@natcen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jgp.org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A3F40-4C46-4E1A-B960-357B199962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Technology for mental health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C2943D-7A13-4CE9-A412-EF90D7F4B7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Dr.</a:t>
            </a:r>
            <a:r>
              <a:rPr lang="en-GB" dirty="0"/>
              <a:t> Josefien Breedvelt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82CF9F-5F17-4CD1-902A-A18D1D773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6806" y="5692461"/>
            <a:ext cx="2527492" cy="100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85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10146-B927-4AEE-954C-ABA758B80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0528103-698F-4B0A-9F64-1F29AB0DD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6402" y="4474754"/>
            <a:ext cx="1488630" cy="1637527"/>
          </a:xfrm>
        </p:spPr>
      </p:pic>
      <p:pic>
        <p:nvPicPr>
          <p:cNvPr id="4" name="Afbeelding 2">
            <a:extLst>
              <a:ext uri="{FF2B5EF4-FFF2-40B4-BE49-F238E27FC236}">
                <a16:creationId xmlns:a16="http://schemas.microsoft.com/office/drawing/2014/main" id="{2604F5DE-3DD6-40A2-80A2-5AE6FCE01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2679">
            <a:off x="9862839" y="4573541"/>
            <a:ext cx="1494408" cy="1525475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865C082A-E793-4B3E-A7FC-4F0BE1983F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735" y="4429860"/>
            <a:ext cx="1293794" cy="172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4035AAD-8BF9-48E9-9489-814F63D452F2}"/>
              </a:ext>
            </a:extLst>
          </p:cNvPr>
          <p:cNvSpPr txBox="1">
            <a:spLocks/>
          </p:cNvSpPr>
          <p:nvPr/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408E5A-6B08-4763-9B5F-C01A22230681}"/>
              </a:ext>
            </a:extLst>
          </p:cNvPr>
          <p:cNvSpPr txBox="1"/>
          <p:nvPr/>
        </p:nvSpPr>
        <p:spPr>
          <a:xfrm>
            <a:off x="9125468" y="4902452"/>
            <a:ext cx="4397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C0440B5-096E-4643-847F-F20B68CD24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5063" y="5391860"/>
            <a:ext cx="1583156" cy="1466140"/>
          </a:xfrm>
          <a:prstGeom prst="rect">
            <a:avLst/>
          </a:prstGeom>
        </p:spPr>
      </p:pic>
      <p:pic>
        <p:nvPicPr>
          <p:cNvPr id="1028" name="Picture 4">
            <a:hlinkClick r:id="rId6"/>
            <a:extLst>
              <a:ext uri="{FF2B5EF4-FFF2-40B4-BE49-F238E27FC236}">
                <a16:creationId xmlns:a16="http://schemas.microsoft.com/office/drawing/2014/main" id="{B629CAF2-E535-4926-B38D-5CC48D86B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1657"/>
            <a:ext cx="3111899" cy="116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ACE7ABB-E564-4771-8FF3-65A277424C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900" y="4467072"/>
            <a:ext cx="2226012" cy="88889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DBAD23B-7E5B-4939-856E-F44C6AF6C3C4}"/>
              </a:ext>
            </a:extLst>
          </p:cNvPr>
          <p:cNvSpPr txBox="1"/>
          <p:nvPr/>
        </p:nvSpPr>
        <p:spPr>
          <a:xfrm>
            <a:off x="2374912" y="2525399"/>
            <a:ext cx="5209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hlinkClick r:id="rId9"/>
              </a:rPr>
              <a:t>Josefien.Breedvelt@natcen.ac.uk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23161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36DE1-6930-4299-9145-C21DA6FF1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Technology for mental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4C544-B647-4443-B76C-47DB225D5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00078"/>
            <a:ext cx="7729728" cy="3139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igital technologies to deliver, support, or enhance mental health services (WPA, 2017)”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Increased access</a:t>
            </a:r>
          </a:p>
          <a:p>
            <a:r>
              <a:rPr lang="en-GB" dirty="0"/>
              <a:t>Personalisation </a:t>
            </a:r>
          </a:p>
          <a:p>
            <a:r>
              <a:rPr lang="en-GB" dirty="0"/>
              <a:t>Innovation in delivery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Graphic 6" descr="Smart Phone">
            <a:extLst>
              <a:ext uri="{FF2B5EF4-FFF2-40B4-BE49-F238E27FC236}">
                <a16:creationId xmlns:a16="http://schemas.microsoft.com/office/drawing/2014/main" id="{16858C87-EA9D-4ADF-A97A-D09F7D194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96920" y="2479725"/>
            <a:ext cx="2258935" cy="22589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15CC92-BA0D-4C06-8654-4FB1F4FCC44D}"/>
              </a:ext>
            </a:extLst>
          </p:cNvPr>
          <p:cNvSpPr txBox="1"/>
          <p:nvPr/>
        </p:nvSpPr>
        <p:spPr>
          <a:xfrm>
            <a:off x="2231136" y="6123447"/>
            <a:ext cx="87702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https://imh.org.rs/wp-content/uploads/2017/07/1FINAL-WPA-Positionstatement-on-eMental-Health-10072017.pdf </a:t>
            </a:r>
            <a:endParaRPr lang="en-GB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21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95F7E-E4E3-464A-9ADC-EAFE38E7B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D23F7-60E7-44F7-8A4F-529990C47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For preventing onset of depression (</a:t>
            </a:r>
            <a:r>
              <a:rPr lang="en-GB" dirty="0" err="1"/>
              <a:t>Buntrock</a:t>
            </a:r>
            <a:r>
              <a:rPr lang="en-GB" dirty="0"/>
              <a:t> et al., 2016; N = 406)</a:t>
            </a:r>
          </a:p>
          <a:p>
            <a:pPr lvl="1"/>
            <a:r>
              <a:rPr lang="en-GB" dirty="0"/>
              <a:t>Online internet based CBT vs psychoeducation for people with subclinical symptoms of depression. 41% RR - </a:t>
            </a:r>
            <a:r>
              <a:rPr lang="en-GB" dirty="0">
                <a:solidFill>
                  <a:srgbClr val="FF0000"/>
                </a:solidFill>
              </a:rPr>
              <a:t>NNT = 5.9</a:t>
            </a:r>
          </a:p>
          <a:p>
            <a:pPr lvl="1"/>
            <a:r>
              <a:rPr lang="en-GB" dirty="0"/>
              <a:t>However, not online guided rumination focussed CBT in young adults vs TAU (Cook et al., 2019; N = 159) </a:t>
            </a:r>
          </a:p>
          <a:p>
            <a:r>
              <a:rPr lang="en-GB" dirty="0"/>
              <a:t>For treatment</a:t>
            </a:r>
          </a:p>
          <a:p>
            <a:pPr lvl="1"/>
            <a:r>
              <a:rPr lang="en-GB" dirty="0" err="1"/>
              <a:t>iCBT</a:t>
            </a:r>
            <a:r>
              <a:rPr lang="en-GB" dirty="0"/>
              <a:t> &gt; WL and TAU conditions (</a:t>
            </a:r>
            <a:r>
              <a:rPr lang="en-GB" dirty="0" err="1"/>
              <a:t>Karyotaki</a:t>
            </a:r>
            <a:r>
              <a:rPr lang="en-GB" dirty="0"/>
              <a:t> et al., 2021)</a:t>
            </a:r>
          </a:p>
          <a:p>
            <a:pPr lvl="1"/>
            <a:r>
              <a:rPr lang="en-GB" dirty="0"/>
              <a:t>As effective as face to face to treat depression (</a:t>
            </a:r>
            <a:r>
              <a:rPr lang="en-GB" dirty="0" err="1"/>
              <a:t>Carlbring</a:t>
            </a:r>
            <a:r>
              <a:rPr lang="en-GB" dirty="0"/>
              <a:t> 2018 – N = 4!)</a:t>
            </a:r>
          </a:p>
          <a:p>
            <a:pPr lvl="1"/>
            <a:r>
              <a:rPr lang="en-GB" dirty="0"/>
              <a:t>Some components may be more helpful than others (Furukawa et al., 2021)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968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FF6AFA55-B583-4405-9A00-E60285EF0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222" y="2153412"/>
            <a:ext cx="4315283" cy="269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2CD288-9912-4EB0-82B0-52968279F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Low and Middle income countries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9D625-7388-41B4-91F1-A04A10637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680" y="2582385"/>
            <a:ext cx="7729728" cy="3101983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Guided Act and Feel - Internet based Behavioural Activation guidance by lay counsellors in Indonesia (</a:t>
            </a:r>
            <a:r>
              <a:rPr lang="en-GB" dirty="0" err="1"/>
              <a:t>Arjadi</a:t>
            </a:r>
            <a:r>
              <a:rPr lang="en-GB" dirty="0"/>
              <a:t> et al., 2020)</a:t>
            </a:r>
          </a:p>
          <a:p>
            <a:pPr lvl="1"/>
            <a:r>
              <a:rPr lang="en-GB" dirty="0">
                <a:ea typeface="Arial" charset="0"/>
                <a:cs typeface="Arial" charset="0"/>
              </a:rPr>
              <a:t>50% higher chance of </a:t>
            </a:r>
            <a:r>
              <a:rPr lang="en-GB" dirty="0">
                <a:solidFill>
                  <a:srgbClr val="FF0000"/>
                </a:solidFill>
                <a:ea typeface="Arial" charset="0"/>
                <a:cs typeface="Arial" charset="0"/>
              </a:rPr>
              <a:t>remission</a:t>
            </a:r>
            <a:r>
              <a:rPr lang="en-GB" dirty="0">
                <a:ea typeface="Arial" charset="0"/>
                <a:cs typeface="Arial" charset="0"/>
              </a:rPr>
              <a:t> at 10 weeks</a:t>
            </a:r>
          </a:p>
          <a:p>
            <a:pPr marL="514350" lvl="1" indent="-285750">
              <a:buFont typeface="Arial" charset="0"/>
              <a:buChar char="•"/>
            </a:pPr>
            <a:r>
              <a:rPr lang="en-GB" sz="1600" dirty="0">
                <a:ea typeface="Arial" charset="0"/>
                <a:cs typeface="Arial" charset="0"/>
              </a:rPr>
              <a:t>Effects sustained over 6 months</a:t>
            </a:r>
          </a:p>
          <a:p>
            <a:pPr marL="514350" lvl="1" indent="-285750">
              <a:buFont typeface="Arial" charset="0"/>
              <a:buChar char="•"/>
            </a:pPr>
            <a:r>
              <a:rPr lang="en-GB" sz="1600" dirty="0">
                <a:ea typeface="Arial" charset="0"/>
                <a:cs typeface="Arial" charset="0"/>
              </a:rPr>
              <a:t>Also for low SES</a:t>
            </a:r>
            <a:endParaRPr lang="en-GB" dirty="0"/>
          </a:p>
          <a:p>
            <a:endParaRPr lang="en-GB" dirty="0"/>
          </a:p>
          <a:p>
            <a:r>
              <a:rPr lang="en-GB" dirty="0"/>
              <a:t>Recent meta-analysis online psychological intervention vs TAU HR = </a:t>
            </a:r>
            <a:r>
              <a:rPr lang="en-US" b="0" i="0" dirty="0">
                <a:solidFill>
                  <a:srgbClr val="505050"/>
                </a:solidFill>
                <a:effectLst/>
              </a:rPr>
              <a:t>0·54 [0·35–0·73]).</a:t>
            </a:r>
          </a:p>
          <a:p>
            <a:pPr marL="0" indent="0">
              <a:buNone/>
            </a:pPr>
            <a:r>
              <a:rPr lang="en-GB" dirty="0"/>
              <a:t> (Fu et al., 2021)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Depression (14), addiction (7), anxiety (4), PTSD (3)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14/22 with guidance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From China to Iran to Colombia</a:t>
            </a:r>
          </a:p>
        </p:txBody>
      </p:sp>
    </p:spTree>
    <p:extLst>
      <p:ext uri="{BB962C8B-B14F-4D97-AF65-F5344CB8AC3E}">
        <p14:creationId xmlns:p14="http://schemas.microsoft.com/office/powerpoint/2010/main" val="1042339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5DFDE-0A1C-401A-9931-6E0860F1E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relapse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398CA-6028-49BF-BAD0-19E69032A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218227"/>
            <a:ext cx="11787875" cy="2942771"/>
          </a:xfrm>
        </p:spPr>
        <p:txBody>
          <a:bodyPr>
            <a:normAutofit/>
          </a:bodyPr>
          <a:lstStyle/>
          <a:p>
            <a:r>
              <a:rPr lang="nl-NL" b="1" dirty="0"/>
              <a:t>NOT</a:t>
            </a:r>
            <a:r>
              <a:rPr lang="nl-NL" dirty="0"/>
              <a:t> Internet/mobile CT Relapse prevention (Kok et al., 2015; Klein et al., 2018)</a:t>
            </a:r>
          </a:p>
          <a:p>
            <a:r>
              <a:rPr lang="nl-NL" dirty="0"/>
              <a:t>N = 276 </a:t>
            </a:r>
            <a:r>
              <a:rPr lang="nl-NL" dirty="0" err="1"/>
              <a:t>remitted</a:t>
            </a:r>
            <a:r>
              <a:rPr lang="nl-NL" dirty="0"/>
              <a:t> </a:t>
            </a:r>
            <a:r>
              <a:rPr lang="nl-NL" dirty="0" err="1"/>
              <a:t>patients</a:t>
            </a:r>
            <a:r>
              <a:rPr lang="nl-NL" dirty="0"/>
              <a:t> - TAU + M-PCT </a:t>
            </a:r>
            <a:r>
              <a:rPr lang="nl-NL" dirty="0" err="1"/>
              <a:t>vs</a:t>
            </a:r>
            <a:r>
              <a:rPr lang="nl-NL" dirty="0"/>
              <a:t> TAU</a:t>
            </a:r>
          </a:p>
          <a:p>
            <a:r>
              <a:rPr lang="nl-NL" dirty="0"/>
              <a:t>Significant </a:t>
            </a:r>
            <a:r>
              <a:rPr lang="nl-NL" dirty="0" err="1"/>
              <a:t>effects</a:t>
            </a:r>
            <a:r>
              <a:rPr lang="nl-NL" dirty="0"/>
              <a:t> in </a:t>
            </a:r>
            <a:r>
              <a:rPr lang="nl-NL" dirty="0" err="1"/>
              <a:t>people</a:t>
            </a:r>
            <a:r>
              <a:rPr lang="nl-NL" dirty="0"/>
              <a:t> in </a:t>
            </a:r>
            <a:r>
              <a:rPr lang="nl-NL" dirty="0" err="1"/>
              <a:t>partial</a:t>
            </a:r>
            <a:r>
              <a:rPr lang="nl-NL" dirty="0"/>
              <a:t> </a:t>
            </a:r>
            <a:r>
              <a:rPr lang="nl-NL" dirty="0" err="1"/>
              <a:t>remission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depression</a:t>
            </a:r>
            <a:r>
              <a:rPr lang="nl-NL" dirty="0"/>
              <a:t> </a:t>
            </a:r>
            <a:r>
              <a:rPr lang="nl-NL" dirty="0" err="1"/>
              <a:t>Hollandare</a:t>
            </a:r>
            <a:r>
              <a:rPr lang="nl-NL" dirty="0"/>
              <a:t> (2013)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STAYFINE study now underway!</a:t>
            </a:r>
          </a:p>
          <a:p>
            <a:pPr marL="0" indent="0">
              <a:buNone/>
            </a:pPr>
            <a:r>
              <a:rPr lang="en-GB" dirty="0"/>
              <a:t>www.stayfine.nl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8E6FF1-4BB6-45CD-B2FB-9322D7440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099" y="4656752"/>
            <a:ext cx="1257013" cy="1300183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C968AB46-A938-4BAD-BC17-FD6DFBD14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37" y="5120817"/>
            <a:ext cx="3707957" cy="1544982"/>
          </a:xfrm>
          <a:prstGeom prst="rect">
            <a:avLst/>
          </a:prstGeom>
        </p:spPr>
      </p:pic>
      <p:pic>
        <p:nvPicPr>
          <p:cNvPr id="11" name="Afbeelding 6">
            <a:extLst>
              <a:ext uri="{FF2B5EF4-FFF2-40B4-BE49-F238E27FC236}">
                <a16:creationId xmlns:a16="http://schemas.microsoft.com/office/drawing/2014/main" id="{EEB14B16-A41F-48F6-9990-71927508C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3843" y="3429000"/>
            <a:ext cx="5796689" cy="311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27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2F679-05C8-45D6-845F-BBA7D25D7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92065-D107-4F04-A808-A95BEADA3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A4A12F-987A-489B-99B3-A70740FC9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541" y="2333326"/>
            <a:ext cx="5394182" cy="3401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6FC5C7-9C95-4769-A62C-B33EEB9F5D4F}"/>
              </a:ext>
            </a:extLst>
          </p:cNvPr>
          <p:cNvSpPr txBox="1"/>
          <p:nvPr/>
        </p:nvSpPr>
        <p:spPr>
          <a:xfrm>
            <a:off x="2074985" y="5887641"/>
            <a:ext cx="71862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Byambasuren</a:t>
            </a:r>
            <a:r>
              <a:rPr lang="en-GB" dirty="0"/>
              <a:t> O, Sanders S, </a:t>
            </a:r>
            <a:r>
              <a:rPr lang="en-GB" dirty="0" err="1"/>
              <a:t>Beller</a:t>
            </a:r>
            <a:r>
              <a:rPr lang="en-GB" dirty="0"/>
              <a:t> E, </a:t>
            </a:r>
            <a:r>
              <a:rPr lang="en-GB" dirty="0" err="1"/>
              <a:t>Glasziou</a:t>
            </a:r>
            <a:r>
              <a:rPr lang="en-GB" dirty="0"/>
              <a:t> P. </a:t>
            </a:r>
            <a:r>
              <a:rPr lang="en-GB" dirty="0" err="1"/>
              <a:t>Prescribable</a:t>
            </a:r>
            <a:r>
              <a:rPr lang="en-GB" dirty="0"/>
              <a:t> mHealth apps identified from an overview of systematic reviews. </a:t>
            </a:r>
            <a:r>
              <a:rPr lang="en-GB" dirty="0" err="1"/>
              <a:t>npj</a:t>
            </a:r>
            <a:r>
              <a:rPr lang="en-GB" dirty="0"/>
              <a:t> Digit Med. 2018;1:12. doi:10.1038/s41746-018-0021-9.</a:t>
            </a:r>
          </a:p>
        </p:txBody>
      </p:sp>
    </p:spTree>
    <p:extLst>
      <p:ext uri="{BB962C8B-B14F-4D97-AF65-F5344CB8AC3E}">
        <p14:creationId xmlns:p14="http://schemas.microsoft.com/office/powerpoint/2010/main" val="1972367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6E401-85CF-4AD0-B6DC-0AF516CFB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Primary care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8B40F-312D-48F8-BEB0-E7FB1D896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52" y="2404673"/>
            <a:ext cx="5052258" cy="3584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GP attitudes and use (N = 1044) </a:t>
            </a:r>
          </a:p>
          <a:p>
            <a:pPr marL="0" indent="0">
              <a:buNone/>
            </a:pPr>
            <a:r>
              <a:rPr lang="en-GB" dirty="0"/>
              <a:t>2 in 3 used digital mental health interventions for treating depression – most </a:t>
            </a:r>
            <a:r>
              <a:rPr lang="en-GB" dirty="0" err="1"/>
              <a:t>cCBT</a:t>
            </a:r>
            <a:r>
              <a:rPr lang="en-GB" dirty="0"/>
              <a:t> – most unguided</a:t>
            </a:r>
          </a:p>
          <a:p>
            <a:pPr marL="0" indent="0">
              <a:buNone/>
            </a:pPr>
            <a:r>
              <a:rPr lang="en-GB" dirty="0"/>
              <a:t>2 in 3 optimistic use will increase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Breedvelt et al.,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81950B-3311-48FF-B666-F11260B882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9" t="6391" r="7558"/>
          <a:stretch/>
        </p:blipFill>
        <p:spPr>
          <a:xfrm>
            <a:off x="6154310" y="3876281"/>
            <a:ext cx="5715001" cy="2626673"/>
          </a:xfrm>
          <a:prstGeom prst="rect">
            <a:avLst/>
          </a:prstGeom>
        </p:spPr>
      </p:pic>
      <p:pic>
        <p:nvPicPr>
          <p:cNvPr id="2050" name="Picture 2" descr="British Journal of General Practice">
            <a:hlinkClick r:id="rId3"/>
            <a:extLst>
              <a:ext uri="{FF2B5EF4-FFF2-40B4-BE49-F238E27FC236}">
                <a16:creationId xmlns:a16="http://schemas.microsoft.com/office/drawing/2014/main" id="{F07C78FD-BE00-4527-B1F0-DBFA6C4F8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311" y="3209531"/>
            <a:ext cx="5715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600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1CDAF-4340-43E5-BEC4-97EC916B6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Awareness, use &amp;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CD6B0-0561-4F9A-848D-6F9DE88C4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456398"/>
            <a:ext cx="7729728" cy="3101983"/>
          </a:xfrm>
        </p:spPr>
        <p:txBody>
          <a:bodyPr/>
          <a:lstStyle/>
          <a:p>
            <a:r>
              <a:rPr lang="en-GB" b="1" dirty="0"/>
              <a:t>Most commonly used</a:t>
            </a:r>
          </a:p>
          <a:p>
            <a:r>
              <a:rPr lang="en-GB" dirty="0" err="1"/>
              <a:t>cCBT</a:t>
            </a:r>
            <a:r>
              <a:rPr lang="en-GB" dirty="0"/>
              <a:t> (47% use 19% not aware)</a:t>
            </a:r>
          </a:p>
          <a:p>
            <a:r>
              <a:rPr lang="en-GB" dirty="0"/>
              <a:t>Online behavioural activation (3% use </a:t>
            </a:r>
            <a:r>
              <a:rPr lang="en-GB" dirty="0">
                <a:solidFill>
                  <a:srgbClr val="FF0000"/>
                </a:solidFill>
              </a:rPr>
              <a:t>80% not aware</a:t>
            </a:r>
            <a:r>
              <a:rPr lang="en-GB" dirty="0"/>
              <a:t>)</a:t>
            </a:r>
          </a:p>
          <a:p>
            <a:r>
              <a:rPr lang="en-GB" b="1" dirty="0"/>
              <a:t>92% (N = 955) </a:t>
            </a:r>
            <a:r>
              <a:rPr lang="en-GB" dirty="0"/>
              <a:t>not received training for themselves or staff</a:t>
            </a:r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0B4D9C-BCC2-4512-88FE-7908868AE3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31"/>
          <a:stretch/>
        </p:blipFill>
        <p:spPr>
          <a:xfrm>
            <a:off x="7122252" y="4066113"/>
            <a:ext cx="4985857" cy="27090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E92E57-8525-4254-832C-C509463960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40" b="1"/>
          <a:stretch/>
        </p:blipFill>
        <p:spPr>
          <a:xfrm>
            <a:off x="394282" y="4915949"/>
            <a:ext cx="5480440" cy="178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38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41117-B7EA-4E6B-96D3-7163FBAC4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D8A13-87CC-445C-942A-FC645FC82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Technology for good?</a:t>
            </a:r>
          </a:p>
          <a:p>
            <a:r>
              <a:rPr lang="en-GB" dirty="0"/>
              <a:t>Covid-19 </a:t>
            </a:r>
          </a:p>
          <a:p>
            <a:r>
              <a:rPr lang="en-GB" dirty="0"/>
              <a:t>Personalisation, minimal intervention, implementation &amp; access</a:t>
            </a:r>
          </a:p>
        </p:txBody>
      </p:sp>
    </p:spTree>
    <p:extLst>
      <p:ext uri="{BB962C8B-B14F-4D97-AF65-F5344CB8AC3E}">
        <p14:creationId xmlns:p14="http://schemas.microsoft.com/office/powerpoint/2010/main" val="248935206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0</TotalTime>
  <Words>464</Words>
  <Application>Microsoft Office PowerPoint</Application>
  <PresentationFormat>Widescreen</PresentationFormat>
  <Paragraphs>62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Times New Roman</vt:lpstr>
      <vt:lpstr>Parcel</vt:lpstr>
      <vt:lpstr>Technology for mental health</vt:lpstr>
      <vt:lpstr>Technology for mental health</vt:lpstr>
      <vt:lpstr>Effective?</vt:lpstr>
      <vt:lpstr>Low and Middle income countries</vt:lpstr>
      <vt:lpstr>For relapse prevention</vt:lpstr>
      <vt:lpstr>Implementation</vt:lpstr>
      <vt:lpstr>Primary care implementation</vt:lpstr>
      <vt:lpstr>Awareness, use &amp; training</vt:lpstr>
      <vt:lpstr>Final points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for mental health</dc:title>
  <dc:creator>Josefien</dc:creator>
  <cp:lastModifiedBy>Josefien</cp:lastModifiedBy>
  <cp:revision>12</cp:revision>
  <dcterms:created xsi:type="dcterms:W3CDTF">2021-09-30T13:11:36Z</dcterms:created>
  <dcterms:modified xsi:type="dcterms:W3CDTF">2021-10-05T22:29:17Z</dcterms:modified>
</cp:coreProperties>
</file>