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application/octet-stream"/>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2.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35"/>
  </p:notesMasterIdLst>
  <p:sldIdLst>
    <p:sldId id="256" r:id="rId2"/>
    <p:sldId id="259" r:id="rId3"/>
    <p:sldId id="260" r:id="rId4"/>
    <p:sldId id="290" r:id="rId5"/>
    <p:sldId id="263" r:id="rId6"/>
    <p:sldId id="291" r:id="rId7"/>
    <p:sldId id="265" r:id="rId8"/>
    <p:sldId id="292" r:id="rId9"/>
    <p:sldId id="267" r:id="rId10"/>
    <p:sldId id="293" r:id="rId11"/>
    <p:sldId id="294" r:id="rId12"/>
    <p:sldId id="270" r:id="rId13"/>
    <p:sldId id="261" r:id="rId14"/>
    <p:sldId id="262" r:id="rId15"/>
    <p:sldId id="295" r:id="rId16"/>
    <p:sldId id="297" r:id="rId17"/>
    <p:sldId id="298" r:id="rId18"/>
    <p:sldId id="299" r:id="rId19"/>
    <p:sldId id="300" r:id="rId20"/>
    <p:sldId id="285" r:id="rId21"/>
    <p:sldId id="301" r:id="rId22"/>
    <p:sldId id="302" r:id="rId23"/>
    <p:sldId id="303" r:id="rId24"/>
    <p:sldId id="304" r:id="rId25"/>
    <p:sldId id="305" r:id="rId26"/>
    <p:sldId id="306" r:id="rId27"/>
    <p:sldId id="307" r:id="rId28"/>
    <p:sldId id="308" r:id="rId29"/>
    <p:sldId id="309" r:id="rId30"/>
    <p:sldId id="310" r:id="rId31"/>
    <p:sldId id="311" r:id="rId32"/>
    <p:sldId id="284" r:id="rId33"/>
    <p:sldId id="312" r:id="rId34"/>
  </p:sldIdLst>
  <p:sldSz cx="7620000" cy="5715000"/>
  <p:notesSz cx="6858000" cy="9144000"/>
  <p:embeddedFontLst>
    <p:embeddedFont>
      <p:font typeface="Cabin" pitchFamily="2" charset="77"/>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Overpass" pitchFamily="2" charset="77"/>
      <p:regular r:id="rId46"/>
      <p:bold r:id="rId47"/>
      <p:italic r:id="rId48"/>
      <p:boldItalic r:id="rId4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9C7A"/>
    <a:srgbClr val="EE7D31"/>
    <a:srgbClr val="51E3C3"/>
    <a:srgbClr val="0091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77"/>
    <p:restoredTop sz="93481"/>
  </p:normalViewPr>
  <p:slideViewPr>
    <p:cSldViewPr snapToGrid="0" snapToObjects="1">
      <p:cViewPr varScale="1">
        <p:scale>
          <a:sx n="160" d="100"/>
          <a:sy n="160" d="100"/>
        </p:scale>
        <p:origin x="64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39074-6030-B64C-884D-123558A8886C}" type="datetimeFigureOut">
              <a:rPr lang="en-US" smtClean="0"/>
              <a:t>3/6/21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91075B-753A-5841-B89E-123C18AC8D8D}" type="slidenum">
              <a:rPr lang="en-US" smtClean="0"/>
              <a:t>‹#›</a:t>
            </a:fld>
            <a:endParaRPr lang="en-US"/>
          </a:p>
        </p:txBody>
      </p:sp>
    </p:spTree>
    <p:extLst>
      <p:ext uri="{BB962C8B-B14F-4D97-AF65-F5344CB8AC3E}">
        <p14:creationId xmlns:p14="http://schemas.microsoft.com/office/powerpoint/2010/main" val="747553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91075B-753A-5841-B89E-123C18AC8D8D}" type="slidenum">
              <a:rPr lang="en-US" smtClean="0"/>
              <a:t>15</a:t>
            </a:fld>
            <a:endParaRPr lang="en-US"/>
          </a:p>
        </p:txBody>
      </p:sp>
    </p:spTree>
    <p:extLst>
      <p:ext uri="{BB962C8B-B14F-4D97-AF65-F5344CB8AC3E}">
        <p14:creationId xmlns:p14="http://schemas.microsoft.com/office/powerpoint/2010/main" val="2346110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These messages are important in addition to practical help and support because bringing children and young people to safety takes time and we need to help them survive and cope with the impact of abuse until they can be free from it. Additionally, not all children and young people at risk will be identified, but messages may still reach them and help them.</a:t>
            </a:r>
          </a:p>
          <a:p>
            <a:endParaRPr lang="en-US" dirty="0"/>
          </a:p>
        </p:txBody>
      </p:sp>
      <p:sp>
        <p:nvSpPr>
          <p:cNvPr id="4" name="Slide Number Placeholder 3"/>
          <p:cNvSpPr>
            <a:spLocks noGrp="1"/>
          </p:cNvSpPr>
          <p:nvPr>
            <p:ph type="sldNum" sz="quarter" idx="5"/>
          </p:nvPr>
        </p:nvSpPr>
        <p:spPr/>
        <p:txBody>
          <a:bodyPr/>
          <a:lstStyle/>
          <a:p>
            <a:fld id="{5F91075B-753A-5841-B89E-123C18AC8D8D}" type="slidenum">
              <a:rPr lang="en-US" smtClean="0"/>
              <a:t>19</a:t>
            </a:fld>
            <a:endParaRPr lang="en-US"/>
          </a:p>
        </p:txBody>
      </p:sp>
    </p:spTree>
    <p:extLst>
      <p:ext uri="{BB962C8B-B14F-4D97-AF65-F5344CB8AC3E}">
        <p14:creationId xmlns:p14="http://schemas.microsoft.com/office/powerpoint/2010/main" val="493303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Reflections on findings + our own lived experiences</a:t>
            </a:r>
          </a:p>
        </p:txBody>
      </p:sp>
      <p:sp>
        <p:nvSpPr>
          <p:cNvPr id="4" name="Slide Number Placeholder 3"/>
          <p:cNvSpPr>
            <a:spLocks noGrp="1"/>
          </p:cNvSpPr>
          <p:nvPr>
            <p:ph type="sldNum" sz="quarter" idx="5"/>
          </p:nvPr>
        </p:nvSpPr>
        <p:spPr/>
        <p:txBody>
          <a:bodyPr/>
          <a:lstStyle/>
          <a:p>
            <a:fld id="{5F91075B-753A-5841-B89E-123C18AC8D8D}" type="slidenum">
              <a:rPr lang="en-US" smtClean="0"/>
              <a:t>20</a:t>
            </a:fld>
            <a:endParaRPr lang="en-US"/>
          </a:p>
        </p:txBody>
      </p:sp>
    </p:spTree>
    <p:extLst>
      <p:ext uri="{BB962C8B-B14F-4D97-AF65-F5344CB8AC3E}">
        <p14:creationId xmlns:p14="http://schemas.microsoft.com/office/powerpoint/2010/main" val="3908560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NB: I clustered reflections 3, 4, 5, 6 together</a:t>
            </a:r>
          </a:p>
        </p:txBody>
      </p:sp>
      <p:sp>
        <p:nvSpPr>
          <p:cNvPr id="4" name="Slide Number Placeholder 3"/>
          <p:cNvSpPr>
            <a:spLocks noGrp="1"/>
          </p:cNvSpPr>
          <p:nvPr>
            <p:ph type="sldNum" sz="quarter" idx="5"/>
          </p:nvPr>
        </p:nvSpPr>
        <p:spPr/>
        <p:txBody>
          <a:bodyPr/>
          <a:lstStyle/>
          <a:p>
            <a:fld id="{5F91075B-753A-5841-B89E-123C18AC8D8D}" type="slidenum">
              <a:rPr lang="en-US" smtClean="0"/>
              <a:t>22</a:t>
            </a:fld>
            <a:endParaRPr lang="en-US"/>
          </a:p>
        </p:txBody>
      </p:sp>
    </p:spTree>
    <p:extLst>
      <p:ext uri="{BB962C8B-B14F-4D97-AF65-F5344CB8AC3E}">
        <p14:creationId xmlns:p14="http://schemas.microsoft.com/office/powerpoint/2010/main" val="2901496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NB: I clustered reflections 3, 4, 5, 6 together</a:t>
            </a:r>
          </a:p>
        </p:txBody>
      </p:sp>
      <p:sp>
        <p:nvSpPr>
          <p:cNvPr id="4" name="Slide Number Placeholder 3"/>
          <p:cNvSpPr>
            <a:spLocks noGrp="1"/>
          </p:cNvSpPr>
          <p:nvPr>
            <p:ph type="sldNum" sz="quarter" idx="5"/>
          </p:nvPr>
        </p:nvSpPr>
        <p:spPr/>
        <p:txBody>
          <a:bodyPr/>
          <a:lstStyle/>
          <a:p>
            <a:fld id="{5F91075B-753A-5841-B89E-123C18AC8D8D}" type="slidenum">
              <a:rPr lang="en-US" smtClean="0"/>
              <a:t>23</a:t>
            </a:fld>
            <a:endParaRPr lang="en-US"/>
          </a:p>
        </p:txBody>
      </p:sp>
    </p:spTree>
    <p:extLst>
      <p:ext uri="{BB962C8B-B14F-4D97-AF65-F5344CB8AC3E}">
        <p14:creationId xmlns:p14="http://schemas.microsoft.com/office/powerpoint/2010/main" val="2378090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NB: I clustered reflections 3, 4, 5, 6 together</a:t>
            </a:r>
          </a:p>
        </p:txBody>
      </p:sp>
      <p:sp>
        <p:nvSpPr>
          <p:cNvPr id="4" name="Slide Number Placeholder 3"/>
          <p:cNvSpPr>
            <a:spLocks noGrp="1"/>
          </p:cNvSpPr>
          <p:nvPr>
            <p:ph type="sldNum" sz="quarter" idx="5"/>
          </p:nvPr>
        </p:nvSpPr>
        <p:spPr/>
        <p:txBody>
          <a:bodyPr/>
          <a:lstStyle/>
          <a:p>
            <a:fld id="{5F91075B-753A-5841-B89E-123C18AC8D8D}" type="slidenum">
              <a:rPr lang="en-US" smtClean="0"/>
              <a:t>24</a:t>
            </a:fld>
            <a:endParaRPr lang="en-US"/>
          </a:p>
        </p:txBody>
      </p:sp>
    </p:spTree>
    <p:extLst>
      <p:ext uri="{BB962C8B-B14F-4D97-AF65-F5344CB8AC3E}">
        <p14:creationId xmlns:p14="http://schemas.microsoft.com/office/powerpoint/2010/main" val="2491891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2453" y="936861"/>
            <a:ext cx="6487795" cy="1992983"/>
          </a:xfrm>
        </p:spPr>
        <p:txBody>
          <a:bodyPr anchor="b"/>
          <a:lstStyle>
            <a:lvl1pPr algn="ctr">
              <a:defRPr sz="5008"/>
            </a:lvl1pPr>
          </a:lstStyle>
          <a:p>
            <a:r>
              <a:rPr lang="en-US"/>
              <a:t>Click to edit Master title style</a:t>
            </a:r>
            <a:endParaRPr lang="en-US" dirty="0"/>
          </a:p>
        </p:txBody>
      </p:sp>
      <p:sp>
        <p:nvSpPr>
          <p:cNvPr id="3" name="Subtitle 2"/>
          <p:cNvSpPr>
            <a:spLocks noGrp="1"/>
          </p:cNvSpPr>
          <p:nvPr>
            <p:ph type="subTitle" idx="1"/>
          </p:nvPr>
        </p:nvSpPr>
        <p:spPr>
          <a:xfrm>
            <a:off x="954088" y="3006701"/>
            <a:ext cx="5724525" cy="1382101"/>
          </a:xfrm>
        </p:spPr>
        <p:txBody>
          <a:bodyPr/>
          <a:lstStyle>
            <a:lvl1pPr marL="0" indent="0" algn="ctr">
              <a:buNone/>
              <a:defRPr sz="2003"/>
            </a:lvl1pPr>
            <a:lvl2pPr marL="381625" indent="0" algn="ctr">
              <a:buNone/>
              <a:defRPr sz="1669"/>
            </a:lvl2pPr>
            <a:lvl3pPr marL="763250" indent="0" algn="ctr">
              <a:buNone/>
              <a:defRPr sz="1502"/>
            </a:lvl3pPr>
            <a:lvl4pPr marL="1144875" indent="0" algn="ctr">
              <a:buNone/>
              <a:defRPr sz="1336"/>
            </a:lvl4pPr>
            <a:lvl5pPr marL="1526499" indent="0" algn="ctr">
              <a:buNone/>
              <a:defRPr sz="1336"/>
            </a:lvl5pPr>
            <a:lvl6pPr marL="1908124" indent="0" algn="ctr">
              <a:buNone/>
              <a:defRPr sz="1336"/>
            </a:lvl6pPr>
            <a:lvl7pPr marL="2289749" indent="0" algn="ctr">
              <a:buNone/>
              <a:defRPr sz="1336"/>
            </a:lvl7pPr>
            <a:lvl8pPr marL="2671374" indent="0" algn="ctr">
              <a:buNone/>
              <a:defRPr sz="1336"/>
            </a:lvl8pPr>
            <a:lvl9pPr marL="3052999" indent="0" algn="ctr">
              <a:buNone/>
              <a:defRPr sz="133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2D950DF-CD20-6846-B942-C3FE0C0FE064}" type="datetimeFigureOut">
              <a:rPr lang="en-US" smtClean="0"/>
              <a:t>3/6/21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3080701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D950DF-CD20-6846-B942-C3FE0C0FE064}" type="datetimeFigureOut">
              <a:rPr lang="en-US" smtClean="0"/>
              <a:t>3/6/21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522042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62151" y="304778"/>
            <a:ext cx="1645801" cy="485127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24749" y="304778"/>
            <a:ext cx="4841994" cy="48512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D950DF-CD20-6846-B942-C3FE0C0FE064}" type="datetimeFigureOut">
              <a:rPr lang="en-US" smtClean="0"/>
              <a:t>3/6/21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4238948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D950DF-CD20-6846-B942-C3FE0C0FE064}" type="datetimeFigureOut">
              <a:rPr lang="en-US" smtClean="0"/>
              <a:t>3/6/21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2468983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20773" y="1427158"/>
            <a:ext cx="6583204" cy="2381243"/>
          </a:xfrm>
        </p:spPr>
        <p:txBody>
          <a:bodyPr anchor="b"/>
          <a:lstStyle>
            <a:lvl1pPr>
              <a:defRPr sz="5008"/>
            </a:lvl1pPr>
          </a:lstStyle>
          <a:p>
            <a:r>
              <a:rPr lang="en-US"/>
              <a:t>Click to edit Master title style</a:t>
            </a:r>
            <a:endParaRPr lang="en-US" dirty="0"/>
          </a:p>
        </p:txBody>
      </p:sp>
      <p:sp>
        <p:nvSpPr>
          <p:cNvPr id="3" name="Text Placeholder 2"/>
          <p:cNvSpPr>
            <a:spLocks noGrp="1"/>
          </p:cNvSpPr>
          <p:nvPr>
            <p:ph type="body" idx="1"/>
          </p:nvPr>
        </p:nvSpPr>
        <p:spPr>
          <a:xfrm>
            <a:off x="520773" y="3830928"/>
            <a:ext cx="6583204" cy="1252239"/>
          </a:xfrm>
        </p:spPr>
        <p:txBody>
          <a:bodyPr/>
          <a:lstStyle>
            <a:lvl1pPr marL="0" indent="0">
              <a:buNone/>
              <a:defRPr sz="2003">
                <a:solidFill>
                  <a:schemeClr val="tx1"/>
                </a:solidFill>
              </a:defRPr>
            </a:lvl1pPr>
            <a:lvl2pPr marL="381625" indent="0">
              <a:buNone/>
              <a:defRPr sz="1669">
                <a:solidFill>
                  <a:schemeClr val="tx1">
                    <a:tint val="75000"/>
                  </a:schemeClr>
                </a:solidFill>
              </a:defRPr>
            </a:lvl2pPr>
            <a:lvl3pPr marL="763250" indent="0">
              <a:buNone/>
              <a:defRPr sz="1502">
                <a:solidFill>
                  <a:schemeClr val="tx1">
                    <a:tint val="75000"/>
                  </a:schemeClr>
                </a:solidFill>
              </a:defRPr>
            </a:lvl3pPr>
            <a:lvl4pPr marL="1144875" indent="0">
              <a:buNone/>
              <a:defRPr sz="1336">
                <a:solidFill>
                  <a:schemeClr val="tx1">
                    <a:tint val="75000"/>
                  </a:schemeClr>
                </a:solidFill>
              </a:defRPr>
            </a:lvl4pPr>
            <a:lvl5pPr marL="1526499" indent="0">
              <a:buNone/>
              <a:defRPr sz="1336">
                <a:solidFill>
                  <a:schemeClr val="tx1">
                    <a:tint val="75000"/>
                  </a:schemeClr>
                </a:solidFill>
              </a:defRPr>
            </a:lvl5pPr>
            <a:lvl6pPr marL="1908124" indent="0">
              <a:buNone/>
              <a:defRPr sz="1336">
                <a:solidFill>
                  <a:schemeClr val="tx1">
                    <a:tint val="75000"/>
                  </a:schemeClr>
                </a:solidFill>
              </a:defRPr>
            </a:lvl6pPr>
            <a:lvl7pPr marL="2289749" indent="0">
              <a:buNone/>
              <a:defRPr sz="1336">
                <a:solidFill>
                  <a:schemeClr val="tx1">
                    <a:tint val="75000"/>
                  </a:schemeClr>
                </a:solidFill>
              </a:defRPr>
            </a:lvl7pPr>
            <a:lvl8pPr marL="2671374" indent="0">
              <a:buNone/>
              <a:defRPr sz="1336">
                <a:solidFill>
                  <a:schemeClr val="tx1">
                    <a:tint val="75000"/>
                  </a:schemeClr>
                </a:solidFill>
              </a:defRPr>
            </a:lvl8pPr>
            <a:lvl9pPr marL="3052999" indent="0">
              <a:buNone/>
              <a:defRPr sz="133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D950DF-CD20-6846-B942-C3FE0C0FE064}" type="datetimeFigureOut">
              <a:rPr lang="en-US" smtClean="0"/>
              <a:t>3/6/21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2396349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24748" y="1523890"/>
            <a:ext cx="3243898" cy="3632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4054" y="1523890"/>
            <a:ext cx="3243898" cy="3632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D950DF-CD20-6846-B942-C3FE0C0FE064}" type="datetimeFigureOut">
              <a:rPr lang="en-US" smtClean="0"/>
              <a:t>3/6/21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3991053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5742" y="304779"/>
            <a:ext cx="6583204" cy="11064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525743" y="1403304"/>
            <a:ext cx="3228989" cy="687738"/>
          </a:xfrm>
        </p:spPr>
        <p:txBody>
          <a:bodyPr anchor="b"/>
          <a:lstStyle>
            <a:lvl1pPr marL="0" indent="0">
              <a:buNone/>
              <a:defRPr sz="2003" b="1"/>
            </a:lvl1pPr>
            <a:lvl2pPr marL="381625" indent="0">
              <a:buNone/>
              <a:defRPr sz="1669" b="1"/>
            </a:lvl2pPr>
            <a:lvl3pPr marL="763250" indent="0">
              <a:buNone/>
              <a:defRPr sz="1502" b="1"/>
            </a:lvl3pPr>
            <a:lvl4pPr marL="1144875" indent="0">
              <a:buNone/>
              <a:defRPr sz="1336" b="1"/>
            </a:lvl4pPr>
            <a:lvl5pPr marL="1526499" indent="0">
              <a:buNone/>
              <a:defRPr sz="1336" b="1"/>
            </a:lvl5pPr>
            <a:lvl6pPr marL="1908124" indent="0">
              <a:buNone/>
              <a:defRPr sz="1336" b="1"/>
            </a:lvl6pPr>
            <a:lvl7pPr marL="2289749" indent="0">
              <a:buNone/>
              <a:defRPr sz="1336" b="1"/>
            </a:lvl7pPr>
            <a:lvl8pPr marL="2671374" indent="0">
              <a:buNone/>
              <a:defRPr sz="1336" b="1"/>
            </a:lvl8pPr>
            <a:lvl9pPr marL="3052999" indent="0">
              <a:buNone/>
              <a:defRPr sz="1336" b="1"/>
            </a:lvl9pPr>
          </a:lstStyle>
          <a:p>
            <a:pPr lvl="0"/>
            <a:r>
              <a:rPr lang="en-US"/>
              <a:t>Click to edit Master text styles</a:t>
            </a:r>
          </a:p>
        </p:txBody>
      </p:sp>
      <p:sp>
        <p:nvSpPr>
          <p:cNvPr id="4" name="Content Placeholder 3"/>
          <p:cNvSpPr>
            <a:spLocks noGrp="1"/>
          </p:cNvSpPr>
          <p:nvPr>
            <p:ph sz="half" idx="2"/>
          </p:nvPr>
        </p:nvSpPr>
        <p:spPr>
          <a:xfrm>
            <a:off x="525743" y="2091042"/>
            <a:ext cx="3228989" cy="3075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4055" y="1403304"/>
            <a:ext cx="3244892" cy="687738"/>
          </a:xfrm>
        </p:spPr>
        <p:txBody>
          <a:bodyPr anchor="b"/>
          <a:lstStyle>
            <a:lvl1pPr marL="0" indent="0">
              <a:buNone/>
              <a:defRPr sz="2003" b="1"/>
            </a:lvl1pPr>
            <a:lvl2pPr marL="381625" indent="0">
              <a:buNone/>
              <a:defRPr sz="1669" b="1"/>
            </a:lvl2pPr>
            <a:lvl3pPr marL="763250" indent="0">
              <a:buNone/>
              <a:defRPr sz="1502" b="1"/>
            </a:lvl3pPr>
            <a:lvl4pPr marL="1144875" indent="0">
              <a:buNone/>
              <a:defRPr sz="1336" b="1"/>
            </a:lvl4pPr>
            <a:lvl5pPr marL="1526499" indent="0">
              <a:buNone/>
              <a:defRPr sz="1336" b="1"/>
            </a:lvl5pPr>
            <a:lvl6pPr marL="1908124" indent="0">
              <a:buNone/>
              <a:defRPr sz="1336" b="1"/>
            </a:lvl6pPr>
            <a:lvl7pPr marL="2289749" indent="0">
              <a:buNone/>
              <a:defRPr sz="1336" b="1"/>
            </a:lvl7pPr>
            <a:lvl8pPr marL="2671374" indent="0">
              <a:buNone/>
              <a:defRPr sz="1336" b="1"/>
            </a:lvl8pPr>
            <a:lvl9pPr marL="3052999" indent="0">
              <a:buNone/>
              <a:defRPr sz="1336" b="1"/>
            </a:lvl9pPr>
          </a:lstStyle>
          <a:p>
            <a:pPr lvl="0"/>
            <a:r>
              <a:rPr lang="en-US"/>
              <a:t>Click to edit Master text styles</a:t>
            </a:r>
          </a:p>
        </p:txBody>
      </p:sp>
      <p:sp>
        <p:nvSpPr>
          <p:cNvPr id="6" name="Content Placeholder 5"/>
          <p:cNvSpPr>
            <a:spLocks noGrp="1"/>
          </p:cNvSpPr>
          <p:nvPr>
            <p:ph sz="quarter" idx="4"/>
          </p:nvPr>
        </p:nvSpPr>
        <p:spPr>
          <a:xfrm>
            <a:off x="3864055" y="2091042"/>
            <a:ext cx="3244892" cy="3075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D950DF-CD20-6846-B942-C3FE0C0FE064}" type="datetimeFigureOut">
              <a:rPr lang="en-US" smtClean="0"/>
              <a:t>3/6/21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1247408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2D950DF-CD20-6846-B942-C3FE0C0FE064}" type="datetimeFigureOut">
              <a:rPr lang="en-US" smtClean="0"/>
              <a:t>3/6/21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333663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D950DF-CD20-6846-B942-C3FE0C0FE064}" type="datetimeFigureOut">
              <a:rPr lang="en-US" smtClean="0"/>
              <a:t>3/6/21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2120091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5742" y="381635"/>
            <a:ext cx="2461744" cy="1335723"/>
          </a:xfrm>
        </p:spPr>
        <p:txBody>
          <a:bodyPr anchor="b"/>
          <a:lstStyle>
            <a:lvl1pPr>
              <a:defRPr sz="2671"/>
            </a:lvl1pPr>
          </a:lstStyle>
          <a:p>
            <a:r>
              <a:rPr lang="en-US"/>
              <a:t>Click to edit Master title style</a:t>
            </a:r>
            <a:endParaRPr lang="en-US" dirty="0"/>
          </a:p>
        </p:txBody>
      </p:sp>
      <p:sp>
        <p:nvSpPr>
          <p:cNvPr id="3" name="Content Placeholder 2"/>
          <p:cNvSpPr>
            <a:spLocks noGrp="1"/>
          </p:cNvSpPr>
          <p:nvPr>
            <p:ph idx="1"/>
          </p:nvPr>
        </p:nvSpPr>
        <p:spPr>
          <a:xfrm>
            <a:off x="3244892" y="824227"/>
            <a:ext cx="3864054" cy="4068123"/>
          </a:xfrm>
        </p:spPr>
        <p:txBody>
          <a:bodyPr/>
          <a:lstStyle>
            <a:lvl1pPr>
              <a:defRPr sz="2671"/>
            </a:lvl1pPr>
            <a:lvl2pPr>
              <a:defRPr sz="2337"/>
            </a:lvl2pPr>
            <a:lvl3pPr>
              <a:defRPr sz="2003"/>
            </a:lvl3pPr>
            <a:lvl4pPr>
              <a:defRPr sz="1669"/>
            </a:lvl4pPr>
            <a:lvl5pPr>
              <a:defRPr sz="1669"/>
            </a:lvl5pPr>
            <a:lvl6pPr>
              <a:defRPr sz="1669"/>
            </a:lvl6pPr>
            <a:lvl7pPr>
              <a:defRPr sz="1669"/>
            </a:lvl7pPr>
            <a:lvl8pPr>
              <a:defRPr sz="1669"/>
            </a:lvl8pPr>
            <a:lvl9pPr>
              <a:defRPr sz="166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25742" y="1717358"/>
            <a:ext cx="2461744" cy="3181617"/>
          </a:xfrm>
        </p:spPr>
        <p:txBody>
          <a:bodyPr/>
          <a:lstStyle>
            <a:lvl1pPr marL="0" indent="0">
              <a:buNone/>
              <a:defRPr sz="1336"/>
            </a:lvl1pPr>
            <a:lvl2pPr marL="381625" indent="0">
              <a:buNone/>
              <a:defRPr sz="1169"/>
            </a:lvl2pPr>
            <a:lvl3pPr marL="763250" indent="0">
              <a:buNone/>
              <a:defRPr sz="1002"/>
            </a:lvl3pPr>
            <a:lvl4pPr marL="1144875" indent="0">
              <a:buNone/>
              <a:defRPr sz="835"/>
            </a:lvl4pPr>
            <a:lvl5pPr marL="1526499" indent="0">
              <a:buNone/>
              <a:defRPr sz="835"/>
            </a:lvl5pPr>
            <a:lvl6pPr marL="1908124" indent="0">
              <a:buNone/>
              <a:defRPr sz="835"/>
            </a:lvl6pPr>
            <a:lvl7pPr marL="2289749" indent="0">
              <a:buNone/>
              <a:defRPr sz="835"/>
            </a:lvl7pPr>
            <a:lvl8pPr marL="2671374" indent="0">
              <a:buNone/>
              <a:defRPr sz="835"/>
            </a:lvl8pPr>
            <a:lvl9pPr marL="3052999" indent="0">
              <a:buNone/>
              <a:defRPr sz="835"/>
            </a:lvl9pPr>
          </a:lstStyle>
          <a:p>
            <a:pPr lvl="0"/>
            <a:r>
              <a:rPr lang="en-US"/>
              <a:t>Click to edit Master text styles</a:t>
            </a:r>
          </a:p>
        </p:txBody>
      </p:sp>
      <p:sp>
        <p:nvSpPr>
          <p:cNvPr id="5" name="Date Placeholder 4"/>
          <p:cNvSpPr>
            <a:spLocks noGrp="1"/>
          </p:cNvSpPr>
          <p:nvPr>
            <p:ph type="dt" sz="half" idx="10"/>
          </p:nvPr>
        </p:nvSpPr>
        <p:spPr/>
        <p:txBody>
          <a:bodyPr/>
          <a:lstStyle/>
          <a:p>
            <a:fld id="{A2D950DF-CD20-6846-B942-C3FE0C0FE064}" type="datetimeFigureOut">
              <a:rPr lang="en-US" smtClean="0"/>
              <a:t>3/6/21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2803738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5742" y="381635"/>
            <a:ext cx="2461744" cy="1335723"/>
          </a:xfrm>
        </p:spPr>
        <p:txBody>
          <a:bodyPr anchor="b"/>
          <a:lstStyle>
            <a:lvl1pPr>
              <a:defRPr sz="2671"/>
            </a:lvl1pPr>
          </a:lstStyle>
          <a:p>
            <a:r>
              <a:rPr lang="en-US"/>
              <a:t>Click to edit Master title style</a:t>
            </a:r>
            <a:endParaRPr lang="en-US" dirty="0"/>
          </a:p>
        </p:txBody>
      </p:sp>
      <p:sp>
        <p:nvSpPr>
          <p:cNvPr id="3" name="Picture Placeholder 2"/>
          <p:cNvSpPr>
            <a:spLocks noGrp="1" noChangeAspect="1"/>
          </p:cNvSpPr>
          <p:nvPr>
            <p:ph type="pic" idx="1"/>
          </p:nvPr>
        </p:nvSpPr>
        <p:spPr>
          <a:xfrm>
            <a:off x="3244892" y="824227"/>
            <a:ext cx="3864054" cy="4068123"/>
          </a:xfrm>
        </p:spPr>
        <p:txBody>
          <a:bodyPr anchor="t"/>
          <a:lstStyle>
            <a:lvl1pPr marL="0" indent="0">
              <a:buNone/>
              <a:defRPr sz="2671"/>
            </a:lvl1pPr>
            <a:lvl2pPr marL="381625" indent="0">
              <a:buNone/>
              <a:defRPr sz="2337"/>
            </a:lvl2pPr>
            <a:lvl3pPr marL="763250" indent="0">
              <a:buNone/>
              <a:defRPr sz="2003"/>
            </a:lvl3pPr>
            <a:lvl4pPr marL="1144875" indent="0">
              <a:buNone/>
              <a:defRPr sz="1669"/>
            </a:lvl4pPr>
            <a:lvl5pPr marL="1526499" indent="0">
              <a:buNone/>
              <a:defRPr sz="1669"/>
            </a:lvl5pPr>
            <a:lvl6pPr marL="1908124" indent="0">
              <a:buNone/>
              <a:defRPr sz="1669"/>
            </a:lvl6pPr>
            <a:lvl7pPr marL="2289749" indent="0">
              <a:buNone/>
              <a:defRPr sz="1669"/>
            </a:lvl7pPr>
            <a:lvl8pPr marL="2671374" indent="0">
              <a:buNone/>
              <a:defRPr sz="1669"/>
            </a:lvl8pPr>
            <a:lvl9pPr marL="3052999" indent="0">
              <a:buNone/>
              <a:defRPr sz="1669"/>
            </a:lvl9pPr>
          </a:lstStyle>
          <a:p>
            <a:r>
              <a:rPr lang="en-US"/>
              <a:t>Click icon to add picture</a:t>
            </a:r>
            <a:endParaRPr lang="en-US" dirty="0"/>
          </a:p>
        </p:txBody>
      </p:sp>
      <p:sp>
        <p:nvSpPr>
          <p:cNvPr id="4" name="Text Placeholder 3"/>
          <p:cNvSpPr>
            <a:spLocks noGrp="1"/>
          </p:cNvSpPr>
          <p:nvPr>
            <p:ph type="body" sz="half" idx="2"/>
          </p:nvPr>
        </p:nvSpPr>
        <p:spPr>
          <a:xfrm>
            <a:off x="525742" y="1717358"/>
            <a:ext cx="2461744" cy="3181617"/>
          </a:xfrm>
        </p:spPr>
        <p:txBody>
          <a:bodyPr/>
          <a:lstStyle>
            <a:lvl1pPr marL="0" indent="0">
              <a:buNone/>
              <a:defRPr sz="1336"/>
            </a:lvl1pPr>
            <a:lvl2pPr marL="381625" indent="0">
              <a:buNone/>
              <a:defRPr sz="1169"/>
            </a:lvl2pPr>
            <a:lvl3pPr marL="763250" indent="0">
              <a:buNone/>
              <a:defRPr sz="1002"/>
            </a:lvl3pPr>
            <a:lvl4pPr marL="1144875" indent="0">
              <a:buNone/>
              <a:defRPr sz="835"/>
            </a:lvl4pPr>
            <a:lvl5pPr marL="1526499" indent="0">
              <a:buNone/>
              <a:defRPr sz="835"/>
            </a:lvl5pPr>
            <a:lvl6pPr marL="1908124" indent="0">
              <a:buNone/>
              <a:defRPr sz="835"/>
            </a:lvl6pPr>
            <a:lvl7pPr marL="2289749" indent="0">
              <a:buNone/>
              <a:defRPr sz="835"/>
            </a:lvl7pPr>
            <a:lvl8pPr marL="2671374" indent="0">
              <a:buNone/>
              <a:defRPr sz="835"/>
            </a:lvl8pPr>
            <a:lvl9pPr marL="3052999" indent="0">
              <a:buNone/>
              <a:defRPr sz="835"/>
            </a:lvl9pPr>
          </a:lstStyle>
          <a:p>
            <a:pPr lvl="0"/>
            <a:r>
              <a:rPr lang="en-US"/>
              <a:t>Click to edit Master text styles</a:t>
            </a:r>
          </a:p>
        </p:txBody>
      </p:sp>
      <p:sp>
        <p:nvSpPr>
          <p:cNvPr id="5" name="Date Placeholder 4"/>
          <p:cNvSpPr>
            <a:spLocks noGrp="1"/>
          </p:cNvSpPr>
          <p:nvPr>
            <p:ph type="dt" sz="half" idx="10"/>
          </p:nvPr>
        </p:nvSpPr>
        <p:spPr/>
        <p:txBody>
          <a:bodyPr/>
          <a:lstStyle/>
          <a:p>
            <a:fld id="{A2D950DF-CD20-6846-B942-C3FE0C0FE064}" type="datetimeFigureOut">
              <a:rPr lang="en-US" smtClean="0"/>
              <a:t>3/6/21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3286704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4748" y="304779"/>
            <a:ext cx="6583204" cy="11064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24748" y="1523890"/>
            <a:ext cx="6583204" cy="363215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24748" y="5305788"/>
            <a:ext cx="1717358" cy="304778"/>
          </a:xfrm>
          <a:prstGeom prst="rect">
            <a:avLst/>
          </a:prstGeom>
        </p:spPr>
        <p:txBody>
          <a:bodyPr vert="horz" lIns="91440" tIns="45720" rIns="91440" bIns="45720" rtlCol="0" anchor="ctr"/>
          <a:lstStyle>
            <a:lvl1pPr algn="l">
              <a:defRPr sz="1002">
                <a:solidFill>
                  <a:schemeClr val="tx1">
                    <a:tint val="75000"/>
                  </a:schemeClr>
                </a:solidFill>
              </a:defRPr>
            </a:lvl1pPr>
          </a:lstStyle>
          <a:p>
            <a:fld id="{A2D950DF-CD20-6846-B942-C3FE0C0FE064}" type="datetimeFigureOut">
              <a:rPr lang="en-US" smtClean="0"/>
              <a:t>3/6/21</a:t>
            </a:fld>
            <a:endParaRPr lang="en-US"/>
          </a:p>
        </p:txBody>
      </p:sp>
      <p:sp>
        <p:nvSpPr>
          <p:cNvPr id="5" name="Footer Placeholder 4"/>
          <p:cNvSpPr>
            <a:spLocks noGrp="1"/>
          </p:cNvSpPr>
          <p:nvPr>
            <p:ph type="ftr" sz="quarter" idx="3"/>
          </p:nvPr>
        </p:nvSpPr>
        <p:spPr>
          <a:xfrm>
            <a:off x="2528332" y="5305788"/>
            <a:ext cx="2576036" cy="304778"/>
          </a:xfrm>
          <a:prstGeom prst="rect">
            <a:avLst/>
          </a:prstGeom>
        </p:spPr>
        <p:txBody>
          <a:bodyPr vert="horz" lIns="91440" tIns="45720" rIns="91440" bIns="45720" rtlCol="0" anchor="ctr"/>
          <a:lstStyle>
            <a:lvl1pPr algn="ctr">
              <a:defRPr sz="100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90594" y="5305788"/>
            <a:ext cx="1717358" cy="304778"/>
          </a:xfrm>
          <a:prstGeom prst="rect">
            <a:avLst/>
          </a:prstGeom>
        </p:spPr>
        <p:txBody>
          <a:bodyPr vert="horz" lIns="91440" tIns="45720" rIns="91440" bIns="45720" rtlCol="0" anchor="ctr"/>
          <a:lstStyle>
            <a:lvl1pPr algn="r">
              <a:defRPr sz="1002">
                <a:solidFill>
                  <a:schemeClr val="tx1">
                    <a:tint val="75000"/>
                  </a:schemeClr>
                </a:solidFill>
              </a:defRPr>
            </a:lvl1pPr>
          </a:lstStyle>
          <a:p>
            <a:fld id="{1C9672CF-3E8F-2847-9E6D-9BC391C8251B}" type="slidenum">
              <a:rPr lang="en-US" smtClean="0"/>
              <a:t>‹#›</a:t>
            </a:fld>
            <a:endParaRPr lang="en-US"/>
          </a:p>
        </p:txBody>
      </p:sp>
    </p:spTree>
    <p:extLst>
      <p:ext uri="{BB962C8B-B14F-4D97-AF65-F5344CB8AC3E}">
        <p14:creationId xmlns:p14="http://schemas.microsoft.com/office/powerpoint/2010/main" val="39613019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63250" rtl="0" eaLnBrk="1" latinLnBrk="0" hangingPunct="1">
        <a:lnSpc>
          <a:spcPct val="90000"/>
        </a:lnSpc>
        <a:spcBef>
          <a:spcPct val="0"/>
        </a:spcBef>
        <a:buNone/>
        <a:defRPr sz="3673" kern="1200">
          <a:solidFill>
            <a:schemeClr val="tx1"/>
          </a:solidFill>
          <a:latin typeface="+mj-lt"/>
          <a:ea typeface="+mj-ea"/>
          <a:cs typeface="+mj-cs"/>
        </a:defRPr>
      </a:lvl1pPr>
    </p:titleStyle>
    <p:bodyStyle>
      <a:lvl1pPr marL="190812" indent="-190812" algn="l" defTabSz="763250" rtl="0" eaLnBrk="1" latinLnBrk="0" hangingPunct="1">
        <a:lnSpc>
          <a:spcPct val="90000"/>
        </a:lnSpc>
        <a:spcBef>
          <a:spcPts val="835"/>
        </a:spcBef>
        <a:buFont typeface="Arial" panose="020B0604020202020204" pitchFamily="34" charset="0"/>
        <a:buChar char="•"/>
        <a:defRPr sz="2337" kern="1200">
          <a:solidFill>
            <a:schemeClr val="tx1"/>
          </a:solidFill>
          <a:latin typeface="+mn-lt"/>
          <a:ea typeface="+mn-ea"/>
          <a:cs typeface="+mn-cs"/>
        </a:defRPr>
      </a:lvl1pPr>
      <a:lvl2pPr marL="572437" indent="-190812" algn="l" defTabSz="763250" rtl="0" eaLnBrk="1" latinLnBrk="0" hangingPunct="1">
        <a:lnSpc>
          <a:spcPct val="90000"/>
        </a:lnSpc>
        <a:spcBef>
          <a:spcPts val="417"/>
        </a:spcBef>
        <a:buFont typeface="Arial" panose="020B0604020202020204" pitchFamily="34" charset="0"/>
        <a:buChar char="•"/>
        <a:defRPr sz="2003" kern="1200">
          <a:solidFill>
            <a:schemeClr val="tx1"/>
          </a:solidFill>
          <a:latin typeface="+mn-lt"/>
          <a:ea typeface="+mn-ea"/>
          <a:cs typeface="+mn-cs"/>
        </a:defRPr>
      </a:lvl2pPr>
      <a:lvl3pPr marL="954062" indent="-190812" algn="l" defTabSz="763250" rtl="0" eaLnBrk="1" latinLnBrk="0" hangingPunct="1">
        <a:lnSpc>
          <a:spcPct val="90000"/>
        </a:lnSpc>
        <a:spcBef>
          <a:spcPts val="417"/>
        </a:spcBef>
        <a:buFont typeface="Arial" panose="020B0604020202020204" pitchFamily="34" charset="0"/>
        <a:buChar char="•"/>
        <a:defRPr sz="1669" kern="1200">
          <a:solidFill>
            <a:schemeClr val="tx1"/>
          </a:solidFill>
          <a:latin typeface="+mn-lt"/>
          <a:ea typeface="+mn-ea"/>
          <a:cs typeface="+mn-cs"/>
        </a:defRPr>
      </a:lvl3pPr>
      <a:lvl4pPr marL="1335687" indent="-190812" algn="l" defTabSz="763250" rtl="0" eaLnBrk="1" latinLnBrk="0" hangingPunct="1">
        <a:lnSpc>
          <a:spcPct val="90000"/>
        </a:lnSpc>
        <a:spcBef>
          <a:spcPts val="417"/>
        </a:spcBef>
        <a:buFont typeface="Arial" panose="020B0604020202020204" pitchFamily="34" charset="0"/>
        <a:buChar char="•"/>
        <a:defRPr sz="1502" kern="1200">
          <a:solidFill>
            <a:schemeClr val="tx1"/>
          </a:solidFill>
          <a:latin typeface="+mn-lt"/>
          <a:ea typeface="+mn-ea"/>
          <a:cs typeface="+mn-cs"/>
        </a:defRPr>
      </a:lvl4pPr>
      <a:lvl5pPr marL="1717312" indent="-190812" algn="l" defTabSz="763250" rtl="0" eaLnBrk="1" latinLnBrk="0" hangingPunct="1">
        <a:lnSpc>
          <a:spcPct val="90000"/>
        </a:lnSpc>
        <a:spcBef>
          <a:spcPts val="417"/>
        </a:spcBef>
        <a:buFont typeface="Arial" panose="020B0604020202020204" pitchFamily="34" charset="0"/>
        <a:buChar char="•"/>
        <a:defRPr sz="1502" kern="1200">
          <a:solidFill>
            <a:schemeClr val="tx1"/>
          </a:solidFill>
          <a:latin typeface="+mn-lt"/>
          <a:ea typeface="+mn-ea"/>
          <a:cs typeface="+mn-cs"/>
        </a:defRPr>
      </a:lvl5pPr>
      <a:lvl6pPr marL="2098937" indent="-190812" algn="l" defTabSz="763250" rtl="0" eaLnBrk="1" latinLnBrk="0" hangingPunct="1">
        <a:lnSpc>
          <a:spcPct val="90000"/>
        </a:lnSpc>
        <a:spcBef>
          <a:spcPts val="417"/>
        </a:spcBef>
        <a:buFont typeface="Arial" panose="020B0604020202020204" pitchFamily="34" charset="0"/>
        <a:buChar char="•"/>
        <a:defRPr sz="1502" kern="1200">
          <a:solidFill>
            <a:schemeClr val="tx1"/>
          </a:solidFill>
          <a:latin typeface="+mn-lt"/>
          <a:ea typeface="+mn-ea"/>
          <a:cs typeface="+mn-cs"/>
        </a:defRPr>
      </a:lvl6pPr>
      <a:lvl7pPr marL="2480561" indent="-190812" algn="l" defTabSz="763250" rtl="0" eaLnBrk="1" latinLnBrk="0" hangingPunct="1">
        <a:lnSpc>
          <a:spcPct val="90000"/>
        </a:lnSpc>
        <a:spcBef>
          <a:spcPts val="417"/>
        </a:spcBef>
        <a:buFont typeface="Arial" panose="020B0604020202020204" pitchFamily="34" charset="0"/>
        <a:buChar char="•"/>
        <a:defRPr sz="1502" kern="1200">
          <a:solidFill>
            <a:schemeClr val="tx1"/>
          </a:solidFill>
          <a:latin typeface="+mn-lt"/>
          <a:ea typeface="+mn-ea"/>
          <a:cs typeface="+mn-cs"/>
        </a:defRPr>
      </a:lvl7pPr>
      <a:lvl8pPr marL="2862186" indent="-190812" algn="l" defTabSz="763250" rtl="0" eaLnBrk="1" latinLnBrk="0" hangingPunct="1">
        <a:lnSpc>
          <a:spcPct val="90000"/>
        </a:lnSpc>
        <a:spcBef>
          <a:spcPts val="417"/>
        </a:spcBef>
        <a:buFont typeface="Arial" panose="020B0604020202020204" pitchFamily="34" charset="0"/>
        <a:buChar char="•"/>
        <a:defRPr sz="1502" kern="1200">
          <a:solidFill>
            <a:schemeClr val="tx1"/>
          </a:solidFill>
          <a:latin typeface="+mn-lt"/>
          <a:ea typeface="+mn-ea"/>
          <a:cs typeface="+mn-cs"/>
        </a:defRPr>
      </a:lvl8pPr>
      <a:lvl9pPr marL="3243811" indent="-190812" algn="l" defTabSz="763250" rtl="0" eaLnBrk="1" latinLnBrk="0" hangingPunct="1">
        <a:lnSpc>
          <a:spcPct val="90000"/>
        </a:lnSpc>
        <a:spcBef>
          <a:spcPts val="417"/>
        </a:spcBef>
        <a:buFont typeface="Arial" panose="020B0604020202020204" pitchFamily="34" charset="0"/>
        <a:buChar char="•"/>
        <a:defRPr sz="1502" kern="1200">
          <a:solidFill>
            <a:schemeClr val="tx1"/>
          </a:solidFill>
          <a:latin typeface="+mn-lt"/>
          <a:ea typeface="+mn-ea"/>
          <a:cs typeface="+mn-cs"/>
        </a:defRPr>
      </a:lvl9pPr>
    </p:bodyStyle>
    <p:otherStyle>
      <a:defPPr>
        <a:defRPr lang="en-US"/>
      </a:defPPr>
      <a:lvl1pPr marL="0" algn="l" defTabSz="763250" rtl="0" eaLnBrk="1" latinLnBrk="0" hangingPunct="1">
        <a:defRPr sz="1502" kern="1200">
          <a:solidFill>
            <a:schemeClr val="tx1"/>
          </a:solidFill>
          <a:latin typeface="+mn-lt"/>
          <a:ea typeface="+mn-ea"/>
          <a:cs typeface="+mn-cs"/>
        </a:defRPr>
      </a:lvl1pPr>
      <a:lvl2pPr marL="381625" algn="l" defTabSz="763250" rtl="0" eaLnBrk="1" latinLnBrk="0" hangingPunct="1">
        <a:defRPr sz="1502" kern="1200">
          <a:solidFill>
            <a:schemeClr val="tx1"/>
          </a:solidFill>
          <a:latin typeface="+mn-lt"/>
          <a:ea typeface="+mn-ea"/>
          <a:cs typeface="+mn-cs"/>
        </a:defRPr>
      </a:lvl2pPr>
      <a:lvl3pPr marL="763250" algn="l" defTabSz="763250" rtl="0" eaLnBrk="1" latinLnBrk="0" hangingPunct="1">
        <a:defRPr sz="1502" kern="1200">
          <a:solidFill>
            <a:schemeClr val="tx1"/>
          </a:solidFill>
          <a:latin typeface="+mn-lt"/>
          <a:ea typeface="+mn-ea"/>
          <a:cs typeface="+mn-cs"/>
        </a:defRPr>
      </a:lvl3pPr>
      <a:lvl4pPr marL="1144875" algn="l" defTabSz="763250" rtl="0" eaLnBrk="1" latinLnBrk="0" hangingPunct="1">
        <a:defRPr sz="1502" kern="1200">
          <a:solidFill>
            <a:schemeClr val="tx1"/>
          </a:solidFill>
          <a:latin typeface="+mn-lt"/>
          <a:ea typeface="+mn-ea"/>
          <a:cs typeface="+mn-cs"/>
        </a:defRPr>
      </a:lvl4pPr>
      <a:lvl5pPr marL="1526499" algn="l" defTabSz="763250" rtl="0" eaLnBrk="1" latinLnBrk="0" hangingPunct="1">
        <a:defRPr sz="1502" kern="1200">
          <a:solidFill>
            <a:schemeClr val="tx1"/>
          </a:solidFill>
          <a:latin typeface="+mn-lt"/>
          <a:ea typeface="+mn-ea"/>
          <a:cs typeface="+mn-cs"/>
        </a:defRPr>
      </a:lvl5pPr>
      <a:lvl6pPr marL="1908124" algn="l" defTabSz="763250" rtl="0" eaLnBrk="1" latinLnBrk="0" hangingPunct="1">
        <a:defRPr sz="1502" kern="1200">
          <a:solidFill>
            <a:schemeClr val="tx1"/>
          </a:solidFill>
          <a:latin typeface="+mn-lt"/>
          <a:ea typeface="+mn-ea"/>
          <a:cs typeface="+mn-cs"/>
        </a:defRPr>
      </a:lvl6pPr>
      <a:lvl7pPr marL="2289749" algn="l" defTabSz="763250" rtl="0" eaLnBrk="1" latinLnBrk="0" hangingPunct="1">
        <a:defRPr sz="1502" kern="1200">
          <a:solidFill>
            <a:schemeClr val="tx1"/>
          </a:solidFill>
          <a:latin typeface="+mn-lt"/>
          <a:ea typeface="+mn-ea"/>
          <a:cs typeface="+mn-cs"/>
        </a:defRPr>
      </a:lvl7pPr>
      <a:lvl8pPr marL="2671374" algn="l" defTabSz="763250" rtl="0" eaLnBrk="1" latinLnBrk="0" hangingPunct="1">
        <a:defRPr sz="1502" kern="1200">
          <a:solidFill>
            <a:schemeClr val="tx1"/>
          </a:solidFill>
          <a:latin typeface="+mn-lt"/>
          <a:ea typeface="+mn-ea"/>
          <a:cs typeface="+mn-cs"/>
        </a:defRPr>
      </a:lvl8pPr>
      <a:lvl9pPr marL="3052999" algn="l" defTabSz="763250" rtl="0" eaLnBrk="1" latinLnBrk="0" hangingPunct="1">
        <a:defRPr sz="150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5"/>
          <p:cNvCxnSpPr>
            <a:cxnSpLocks/>
          </p:cNvCxnSpPr>
          <p:nvPr/>
        </p:nvCxnSpPr>
        <p:spPr>
          <a:xfrm rot="21600000">
            <a:off x="3725320" y="4940440"/>
            <a:ext cx="169390" cy="0"/>
          </a:xfrm>
          <a:prstGeom prst="line">
            <a:avLst/>
          </a:prstGeom>
          <a:ln w="22987">
            <a:solidFill>
              <a:srgbClr val="FFC200">
                <a:alpha val="100000"/>
              </a:srgbClr>
            </a:solidFill>
          </a:ln>
        </p:spPr>
        <p:style>
          <a:lnRef idx="1">
            <a:schemeClr val="accent1"/>
          </a:lnRef>
          <a:fillRef idx="0">
            <a:schemeClr val="accent1"/>
          </a:fillRef>
          <a:effectRef idx="0">
            <a:schemeClr val="accent1"/>
          </a:effectRef>
          <a:fontRef idx="minor">
            <a:schemeClr val="tx1"/>
          </a:fontRef>
        </p:style>
      </p:cxnSp>
      <p:sp>
        <p:nvSpPr>
          <p:cNvPr id="13" name="Freeform 13"/>
          <p:cNvSpPr/>
          <p:nvPr/>
        </p:nvSpPr>
        <p:spPr>
          <a:xfrm>
            <a:off x="-1" y="0"/>
            <a:ext cx="3943351" cy="5715000"/>
          </a:xfrm>
          <a:prstGeom prst="rect">
            <a:avLst/>
          </a:prstGeom>
          <a:blipFill>
            <a:blip r:embed="rId2">
              <a:alphaModFix/>
            </a:blip>
            <a:stretch>
              <a:fillRect l="-6562" t="-3363" r="-30798" b="-38804"/>
            </a:stretch>
          </a:blipFill>
        </p:spPr>
        <p:txBody>
          <a:bodyPr/>
          <a:lstStyle/>
          <a:p>
            <a:endParaRPr lang="en-US" dirty="0"/>
          </a:p>
        </p:txBody>
      </p:sp>
      <p:grpSp>
        <p:nvGrpSpPr>
          <p:cNvPr id="16" name="Group 16"/>
          <p:cNvGrpSpPr/>
          <p:nvPr/>
        </p:nvGrpSpPr>
        <p:grpSpPr>
          <a:xfrm rot="21600000">
            <a:off x="3943350" y="0"/>
            <a:ext cx="3676650" cy="5715000"/>
            <a:chOff x="3952146" y="-17848"/>
            <a:chExt cx="3676650" cy="6124575"/>
          </a:xfrm>
          <a:solidFill>
            <a:srgbClr val="209C7A"/>
          </a:solidFill>
        </p:grpSpPr>
        <p:sp>
          <p:nvSpPr>
            <p:cNvPr id="15" name="Freeform 15"/>
            <p:cNvSpPr/>
            <p:nvPr/>
          </p:nvSpPr>
          <p:spPr>
            <a:xfrm>
              <a:off x="3952146" y="-17848"/>
              <a:ext cx="3676650" cy="6124575"/>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sp>
        <p:nvSpPr>
          <p:cNvPr id="17" name="TextBox 17"/>
          <p:cNvSpPr txBox="1"/>
          <p:nvPr/>
        </p:nvSpPr>
        <p:spPr>
          <a:xfrm rot="21600000">
            <a:off x="4284756" y="1098545"/>
            <a:ext cx="3335244" cy="1758955"/>
          </a:xfrm>
          <a:prstGeom prst="rect">
            <a:avLst/>
          </a:prstGeom>
        </p:spPr>
        <p:txBody>
          <a:bodyPr lIns="0" tIns="54000" rIns="0" bIns="0" rtlCol="0" anchor="t"/>
          <a:lstStyle/>
          <a:p>
            <a:pPr algn="l">
              <a:lnSpc>
                <a:spcPts val="4465"/>
              </a:lnSpc>
            </a:pPr>
            <a:r>
              <a:rPr lang="en-US" sz="3720" b="1" spc="521" dirty="0">
                <a:solidFill>
                  <a:srgbClr val="FFFFFF">
                    <a:alpha val="100000"/>
                  </a:srgbClr>
                </a:solidFill>
                <a:latin typeface="Bebas Neue"/>
              </a:rPr>
              <a:t>SAFE</a:t>
            </a:r>
          </a:p>
          <a:p>
            <a:pPr algn="l">
              <a:lnSpc>
                <a:spcPts val="4465"/>
              </a:lnSpc>
            </a:pPr>
            <a:r>
              <a:rPr lang="en-US" sz="3720" b="1" i="0" spc="521" dirty="0">
                <a:solidFill>
                  <a:srgbClr val="FFFFFF">
                    <a:alpha val="100000"/>
                  </a:srgbClr>
                </a:solidFill>
                <a:latin typeface="Bebas Neue"/>
              </a:rPr>
              <a:t>SEEN</a:t>
            </a:r>
          </a:p>
          <a:p>
            <a:pPr algn="l">
              <a:lnSpc>
                <a:spcPts val="4465"/>
              </a:lnSpc>
            </a:pPr>
            <a:r>
              <a:rPr lang="en-US" sz="3720" b="1" spc="521" dirty="0">
                <a:solidFill>
                  <a:srgbClr val="FFFFFF">
                    <a:alpha val="100000"/>
                  </a:srgbClr>
                </a:solidFill>
                <a:latin typeface="Bebas Neue"/>
              </a:rPr>
              <a:t>SUPPORTED</a:t>
            </a:r>
            <a:endParaRPr lang="en-US" sz="3720" b="1" i="0" spc="521" dirty="0">
              <a:solidFill>
                <a:srgbClr val="FFFFFF">
                  <a:alpha val="100000"/>
                </a:srgbClr>
              </a:solidFill>
              <a:latin typeface="Bebas Neue"/>
            </a:endParaRPr>
          </a:p>
        </p:txBody>
      </p:sp>
      <p:sp>
        <p:nvSpPr>
          <p:cNvPr id="18" name="TextBox 18"/>
          <p:cNvSpPr txBox="1"/>
          <p:nvPr/>
        </p:nvSpPr>
        <p:spPr>
          <a:xfrm rot="21600000">
            <a:off x="4284755" y="3073833"/>
            <a:ext cx="3247972" cy="609600"/>
          </a:xfrm>
          <a:prstGeom prst="rect">
            <a:avLst/>
          </a:prstGeom>
        </p:spPr>
        <p:txBody>
          <a:bodyPr lIns="0" tIns="18000" rIns="0" bIns="0" rtlCol="0" anchor="t"/>
          <a:lstStyle/>
          <a:p>
            <a:pPr>
              <a:lnSpc>
                <a:spcPts val="1191"/>
              </a:lnSpc>
            </a:pPr>
            <a:r>
              <a:rPr lang="en-GB" sz="1300" dirty="0">
                <a:solidFill>
                  <a:schemeClr val="bg1"/>
                </a:solidFill>
              </a:rPr>
              <a:t>How to reach and help children and young people experiencing abuse in their households</a:t>
            </a:r>
            <a:endParaRPr lang="en-US" sz="1300" b="0" i="0" spc="149" dirty="0">
              <a:solidFill>
                <a:schemeClr val="bg1"/>
              </a:solidFill>
              <a:latin typeface="Cabin"/>
            </a:endParaRPr>
          </a:p>
        </p:txBody>
      </p:sp>
      <p:sp>
        <p:nvSpPr>
          <p:cNvPr id="19" name="TextBox 18">
            <a:extLst>
              <a:ext uri="{FF2B5EF4-FFF2-40B4-BE49-F238E27FC236}">
                <a16:creationId xmlns:a16="http://schemas.microsoft.com/office/drawing/2014/main" id="{C440D0E7-5B4C-8D42-A864-F5C7FFF90E61}"/>
              </a:ext>
            </a:extLst>
          </p:cNvPr>
          <p:cNvSpPr txBox="1"/>
          <p:nvPr/>
        </p:nvSpPr>
        <p:spPr>
          <a:xfrm rot="21600000">
            <a:off x="4284755" y="4794881"/>
            <a:ext cx="3247972" cy="609600"/>
          </a:xfrm>
          <a:prstGeom prst="rect">
            <a:avLst/>
          </a:prstGeom>
        </p:spPr>
        <p:txBody>
          <a:bodyPr lIns="0" tIns="18000" rIns="0" bIns="0" rtlCol="0" anchor="t"/>
          <a:lstStyle/>
          <a:p>
            <a:pPr>
              <a:lnSpc>
                <a:spcPts val="1191"/>
              </a:lnSpc>
            </a:pPr>
            <a:r>
              <a:rPr lang="en-GB" sz="1400" dirty="0">
                <a:solidFill>
                  <a:srgbClr val="51E3C3"/>
                </a:solidFill>
              </a:rPr>
              <a:t>JANE CHEVOUS</a:t>
            </a:r>
          </a:p>
          <a:p>
            <a:pPr>
              <a:lnSpc>
                <a:spcPts val="1191"/>
              </a:lnSpc>
            </a:pPr>
            <a:r>
              <a:rPr lang="en-GB" sz="1400" dirty="0">
                <a:solidFill>
                  <a:srgbClr val="51E3C3"/>
                </a:solidFill>
              </a:rPr>
              <a:t>LAURA E. FISCHER</a:t>
            </a:r>
          </a:p>
          <a:p>
            <a:pPr>
              <a:lnSpc>
                <a:spcPts val="1191"/>
              </a:lnSpc>
            </a:pPr>
            <a:r>
              <a:rPr lang="en-GB" sz="1400" dirty="0">
                <a:solidFill>
                  <a:srgbClr val="51E3C3"/>
                </a:solidFill>
              </a:rPr>
              <a:t>CONCETTA PERÔT</a:t>
            </a:r>
          </a:p>
          <a:p>
            <a:pPr>
              <a:lnSpc>
                <a:spcPts val="1191"/>
              </a:lnSpc>
            </a:pPr>
            <a:r>
              <a:rPr lang="en-GB" sz="1400" dirty="0">
                <a:solidFill>
                  <a:srgbClr val="51E3C3"/>
                </a:solidFill>
              </a:rPr>
              <a:t>ANGELA SWEENEY</a:t>
            </a:r>
          </a:p>
        </p:txBody>
      </p:sp>
      <p:sp>
        <p:nvSpPr>
          <p:cNvPr id="20" name="Freeform 15">
            <a:extLst>
              <a:ext uri="{FF2B5EF4-FFF2-40B4-BE49-F238E27FC236}">
                <a16:creationId xmlns:a16="http://schemas.microsoft.com/office/drawing/2014/main" id="{14CA368C-DF9E-EC46-B834-C5E4EC3C26DC}"/>
              </a:ext>
            </a:extLst>
          </p:cNvPr>
          <p:cNvSpPr/>
          <p:nvPr/>
        </p:nvSpPr>
        <p:spPr>
          <a:xfrm>
            <a:off x="0" y="4546821"/>
            <a:ext cx="3943350" cy="1168179"/>
          </a:xfrm>
          <a:custGeom>
            <a:avLst/>
            <a:gdLst/>
            <a:ahLst/>
            <a:cxnLst/>
            <a:rect l="0" t="0" r="0" b="0"/>
            <a:pathLst>
              <a:path w="304800" h="304800">
                <a:moveTo>
                  <a:pt x="0" y="0"/>
                </a:moveTo>
                <a:lnTo>
                  <a:pt x="0" y="304800"/>
                </a:lnTo>
                <a:lnTo>
                  <a:pt x="304800" y="304800"/>
                </a:lnTo>
                <a:lnTo>
                  <a:pt x="304800" y="0"/>
                </a:lnTo>
                <a:lnTo>
                  <a:pt x="0" y="0"/>
                </a:lnTo>
                <a:close/>
              </a:path>
            </a:pathLst>
          </a:custGeom>
          <a:solidFill>
            <a:schemeClr val="bg1"/>
          </a:solidFill>
        </p:spPr>
      </p:sp>
      <p:pic>
        <p:nvPicPr>
          <p:cNvPr id="22" name="Picture 21">
            <a:extLst>
              <a:ext uri="{FF2B5EF4-FFF2-40B4-BE49-F238E27FC236}">
                <a16:creationId xmlns:a16="http://schemas.microsoft.com/office/drawing/2014/main" id="{92D841DF-57C3-1F42-89F6-FEDC8135E275}"/>
              </a:ext>
            </a:extLst>
          </p:cNvPr>
          <p:cNvPicPr>
            <a:picLocks noChangeAspect="1"/>
          </p:cNvPicPr>
          <p:nvPr/>
        </p:nvPicPr>
        <p:blipFill>
          <a:blip r:embed="rId3"/>
          <a:stretch>
            <a:fillRect/>
          </a:stretch>
        </p:blipFill>
        <p:spPr>
          <a:xfrm>
            <a:off x="33620" y="4777765"/>
            <a:ext cx="1060449" cy="651539"/>
          </a:xfrm>
          <a:prstGeom prst="rect">
            <a:avLst/>
          </a:prstGeom>
        </p:spPr>
      </p:pic>
      <p:pic>
        <p:nvPicPr>
          <p:cNvPr id="7" name="Picture 6">
            <a:extLst>
              <a:ext uri="{FF2B5EF4-FFF2-40B4-BE49-F238E27FC236}">
                <a16:creationId xmlns:a16="http://schemas.microsoft.com/office/drawing/2014/main" id="{793F3E1F-A652-C243-A1DD-7E4EFB2ED727}"/>
              </a:ext>
            </a:extLst>
          </p:cNvPr>
          <p:cNvPicPr>
            <a:picLocks noChangeAspect="1"/>
          </p:cNvPicPr>
          <p:nvPr/>
        </p:nvPicPr>
        <p:blipFill>
          <a:blip r:embed="rId4"/>
          <a:stretch>
            <a:fillRect/>
          </a:stretch>
        </p:blipFill>
        <p:spPr>
          <a:xfrm>
            <a:off x="1103243" y="4968541"/>
            <a:ext cx="1173425" cy="311923"/>
          </a:xfrm>
          <a:prstGeom prst="rect">
            <a:avLst/>
          </a:prstGeom>
        </p:spPr>
      </p:pic>
      <p:pic>
        <p:nvPicPr>
          <p:cNvPr id="9" name="Picture 8">
            <a:extLst>
              <a:ext uri="{FF2B5EF4-FFF2-40B4-BE49-F238E27FC236}">
                <a16:creationId xmlns:a16="http://schemas.microsoft.com/office/drawing/2014/main" id="{37894526-94A4-6143-A295-467D5C263201}"/>
              </a:ext>
            </a:extLst>
          </p:cNvPr>
          <p:cNvPicPr>
            <a:picLocks noChangeAspect="1"/>
          </p:cNvPicPr>
          <p:nvPr/>
        </p:nvPicPr>
        <p:blipFill>
          <a:blip r:embed="rId5"/>
          <a:stretch>
            <a:fillRect/>
          </a:stretch>
        </p:blipFill>
        <p:spPr>
          <a:xfrm>
            <a:off x="2343452" y="4840147"/>
            <a:ext cx="737484" cy="526774"/>
          </a:xfrm>
          <a:prstGeom prst="rect">
            <a:avLst/>
          </a:prstGeom>
        </p:spPr>
      </p:pic>
      <p:pic>
        <p:nvPicPr>
          <p:cNvPr id="24" name="Picture 23">
            <a:extLst>
              <a:ext uri="{FF2B5EF4-FFF2-40B4-BE49-F238E27FC236}">
                <a16:creationId xmlns:a16="http://schemas.microsoft.com/office/drawing/2014/main" id="{6F43FD16-9D0B-AD43-A4EC-41CA71D9E6D7}"/>
              </a:ext>
            </a:extLst>
          </p:cNvPr>
          <p:cNvPicPr>
            <a:picLocks noChangeAspect="1"/>
          </p:cNvPicPr>
          <p:nvPr/>
        </p:nvPicPr>
        <p:blipFill>
          <a:blip r:embed="rId6"/>
          <a:stretch>
            <a:fillRect/>
          </a:stretch>
        </p:blipFill>
        <p:spPr>
          <a:xfrm>
            <a:off x="3094493" y="4907260"/>
            <a:ext cx="791748" cy="448025"/>
          </a:xfrm>
          <a:prstGeom prst="rect">
            <a:avLst/>
          </a:prstGeom>
        </p:spPr>
      </p:pic>
      <p:pic>
        <p:nvPicPr>
          <p:cNvPr id="3" name="Picture 2">
            <a:extLst>
              <a:ext uri="{FF2B5EF4-FFF2-40B4-BE49-F238E27FC236}">
                <a16:creationId xmlns:a16="http://schemas.microsoft.com/office/drawing/2014/main" id="{38E8BAAA-BF88-3D42-A6AC-336453B4A3CB}"/>
              </a:ext>
            </a:extLst>
          </p:cNvPr>
          <p:cNvPicPr>
            <a:picLocks noChangeAspect="1"/>
          </p:cNvPicPr>
          <p:nvPr/>
        </p:nvPicPr>
        <p:blipFill>
          <a:blip r:embed="rId7"/>
          <a:stretch>
            <a:fillRect/>
          </a:stretch>
        </p:blipFill>
        <p:spPr>
          <a:xfrm>
            <a:off x="2099396" y="741326"/>
            <a:ext cx="2069879" cy="206987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0">
            <a:extLst>
              <a:ext uri="{FF2B5EF4-FFF2-40B4-BE49-F238E27FC236}">
                <a16:creationId xmlns:a16="http://schemas.microsoft.com/office/drawing/2014/main" id="{5F5A7C3F-9A7A-A743-A625-EACFC3DF379B}"/>
              </a:ext>
            </a:extLst>
          </p:cNvPr>
          <p:cNvSpPr txBox="1"/>
          <p:nvPr/>
        </p:nvSpPr>
        <p:spPr>
          <a:xfrm rot="21600000">
            <a:off x="838765" y="2870778"/>
            <a:ext cx="5942467" cy="2600325"/>
          </a:xfrm>
          <a:prstGeom prst="rect">
            <a:avLst/>
          </a:prstGeom>
        </p:spPr>
        <p:txBody>
          <a:bodyPr lIns="0" tIns="14400" rIns="0" bIns="0" rtlCol="0" anchor="t"/>
          <a:lstStyle/>
          <a:p>
            <a:pPr>
              <a:lnSpc>
                <a:spcPts val="1575"/>
              </a:lnSpc>
            </a:pPr>
            <a:r>
              <a:rPr lang="en-US" sz="1125" dirty="0">
                <a:solidFill>
                  <a:srgbClr val="000000">
                    <a:alpha val="100000"/>
                  </a:srgbClr>
                </a:solidFill>
                <a:latin typeface="Calibri" panose="020F0502020204030204" pitchFamily="34" charset="0"/>
                <a:cs typeface="Calibri" panose="020F0502020204030204" pitchFamily="34" charset="0"/>
              </a:rPr>
              <a:t>To ensure they are </a:t>
            </a:r>
            <a:r>
              <a:rPr lang="en-US" sz="1125" i="1" dirty="0">
                <a:solidFill>
                  <a:srgbClr val="000000">
                    <a:alpha val="100000"/>
                  </a:srgbClr>
                </a:solidFill>
                <a:latin typeface="Calibri" panose="020F0502020204030204" pitchFamily="34" charset="0"/>
                <a:cs typeface="Calibri" panose="020F0502020204030204" pitchFamily="34" charset="0"/>
              </a:rPr>
              <a:t>in control</a:t>
            </a:r>
            <a:r>
              <a:rPr lang="en-US" sz="1125" dirty="0">
                <a:solidFill>
                  <a:srgbClr val="000000">
                    <a:alpha val="100000"/>
                  </a:srgbClr>
                </a:solidFill>
                <a:latin typeface="Calibri" panose="020F0502020204030204" pitchFamily="34" charset="0"/>
                <a:cs typeface="Calibri" panose="020F0502020204030204" pitchFamily="34" charset="0"/>
              </a:rPr>
              <a:t>, we must;</a:t>
            </a:r>
          </a:p>
          <a:p>
            <a:pPr>
              <a:lnSpc>
                <a:spcPts val="1575"/>
              </a:lnSpc>
            </a:pPr>
            <a:endParaRPr lang="en-US" sz="1125" dirty="0">
              <a:solidFill>
                <a:srgbClr val="000000">
                  <a:alpha val="100000"/>
                </a:srgbClr>
              </a:solidFill>
              <a:latin typeface="Calibri" panose="020F0502020204030204" pitchFamily="34" charset="0"/>
              <a:cs typeface="Calibri" panose="020F0502020204030204" pitchFamily="34" charset="0"/>
            </a:endParaRPr>
          </a:p>
          <a:p>
            <a:pPr marL="171450" indent="-171450">
              <a:lnSpc>
                <a:spcPts val="1575"/>
              </a:lnSpc>
              <a:buFont typeface="Arial" panose="020B0604020202020204" pitchFamily="34" charset="0"/>
              <a:buChar char="•"/>
            </a:pPr>
            <a:r>
              <a:rPr lang="en-US" sz="1125" dirty="0">
                <a:solidFill>
                  <a:srgbClr val="000000">
                    <a:alpha val="100000"/>
                  </a:srgbClr>
                </a:solidFill>
                <a:latin typeface="Calibri" panose="020F0502020204030204" pitchFamily="34" charset="0"/>
                <a:cs typeface="Calibri" panose="020F0502020204030204" pitchFamily="34" charset="0"/>
              </a:rPr>
              <a:t>Offer reassurance and clear information on options and what can/will happen with disclosure</a:t>
            </a:r>
          </a:p>
          <a:p>
            <a:pPr marL="171450" indent="-171450" algn="l">
              <a:lnSpc>
                <a:spcPts val="1575"/>
              </a:lnSpc>
              <a:buFont typeface="Arial" panose="020B0604020202020204" pitchFamily="34" charset="0"/>
              <a:buChar char="•"/>
            </a:pPr>
            <a:r>
              <a:rPr lang="en-US" sz="1125" b="0" i="0" spc="0" dirty="0">
                <a:solidFill>
                  <a:srgbClr val="000000">
                    <a:alpha val="100000"/>
                  </a:srgbClr>
                </a:solidFill>
                <a:latin typeface="Calibri" panose="020F0502020204030204" pitchFamily="34" charset="0"/>
                <a:cs typeface="Calibri" panose="020F0502020204030204" pitchFamily="34" charset="0"/>
              </a:rPr>
              <a:t>Offer choices and entrust CYP with decisions regarding their abuse</a:t>
            </a:r>
          </a:p>
          <a:p>
            <a:pPr marL="171450" indent="-171450" algn="l">
              <a:lnSpc>
                <a:spcPts val="1575"/>
              </a:lnSpc>
              <a:buFont typeface="Arial" panose="020B0604020202020204" pitchFamily="34" charset="0"/>
              <a:buChar char="•"/>
            </a:pPr>
            <a:r>
              <a:rPr lang="en-US" sz="1125" dirty="0">
                <a:solidFill>
                  <a:srgbClr val="000000">
                    <a:alpha val="100000"/>
                  </a:srgbClr>
                </a:solidFill>
                <a:latin typeface="Calibri" panose="020F0502020204030204" pitchFamily="34" charset="0"/>
                <a:cs typeface="Calibri" panose="020F0502020204030204" pitchFamily="34" charset="0"/>
              </a:rPr>
              <a:t>Co-develop any safety plans</a:t>
            </a:r>
          </a:p>
          <a:p>
            <a:pPr marL="171450" indent="-171450" algn="l">
              <a:lnSpc>
                <a:spcPts val="1575"/>
              </a:lnSpc>
              <a:buFont typeface="Arial" panose="020B0604020202020204" pitchFamily="34" charset="0"/>
              <a:buChar char="•"/>
            </a:pPr>
            <a:r>
              <a:rPr lang="en-US" sz="1125" dirty="0">
                <a:solidFill>
                  <a:srgbClr val="000000">
                    <a:alpha val="100000"/>
                  </a:srgbClr>
                </a:solidFill>
                <a:latin typeface="Calibri" panose="020F0502020204030204" pitchFamily="34" charset="0"/>
                <a:cs typeface="Calibri" panose="020F0502020204030204" pitchFamily="34" charset="0"/>
              </a:rPr>
              <a:t>Offer appropriate educational resources and information on services</a:t>
            </a:r>
          </a:p>
          <a:p>
            <a:pPr marL="171450" indent="-171450" algn="l">
              <a:lnSpc>
                <a:spcPts val="1575"/>
              </a:lnSpc>
              <a:buFont typeface="Arial" panose="020B0604020202020204" pitchFamily="34" charset="0"/>
              <a:buChar char="•"/>
            </a:pPr>
            <a:r>
              <a:rPr lang="en-US" sz="1125" b="0" i="0" spc="0" dirty="0">
                <a:solidFill>
                  <a:srgbClr val="000000">
                    <a:alpha val="100000"/>
                  </a:srgbClr>
                </a:solidFill>
                <a:latin typeface="Calibri" panose="020F0502020204030204" pitchFamily="34" charset="0"/>
                <a:cs typeface="Calibri" panose="020F0502020204030204" pitchFamily="34" charset="0"/>
              </a:rPr>
              <a:t>Reinforce the power and rights of CYP</a:t>
            </a:r>
          </a:p>
          <a:p>
            <a:pPr algn="l">
              <a:lnSpc>
                <a:spcPts val="1575"/>
              </a:lnSpc>
            </a:pPr>
            <a:endParaRPr lang="en-US" sz="1125" b="0" i="0" spc="0" dirty="0">
              <a:solidFill>
                <a:srgbClr val="000000">
                  <a:alpha val="100000"/>
                </a:srgbClr>
              </a:solidFill>
              <a:latin typeface="Calibri" panose="020F0502020204030204" pitchFamily="34" charset="0"/>
              <a:cs typeface="Calibri" panose="020F0502020204030204" pitchFamily="34" charset="0"/>
            </a:endParaRPr>
          </a:p>
        </p:txBody>
      </p:sp>
      <p:sp>
        <p:nvSpPr>
          <p:cNvPr id="4" name="TextBox 4"/>
          <p:cNvSpPr txBox="1"/>
          <p:nvPr/>
        </p:nvSpPr>
        <p:spPr>
          <a:xfrm rot="21600000">
            <a:off x="2913390" y="100589"/>
            <a:ext cx="2338898" cy="1047750"/>
          </a:xfrm>
          <a:prstGeom prst="rect">
            <a:avLst/>
          </a:prstGeom>
        </p:spPr>
        <p:txBody>
          <a:bodyPr lIns="0" tIns="118800" rIns="0" bIns="0" rtlCol="0" anchor="t"/>
          <a:lstStyle/>
          <a:p>
            <a:pPr algn="l">
              <a:lnSpc>
                <a:spcPts val="8250"/>
              </a:lnSpc>
            </a:pPr>
            <a:r>
              <a:rPr lang="en-US" sz="8250" b="1" i="0" spc="300">
                <a:solidFill>
                  <a:srgbClr val="FFFFFF">
                    <a:alpha val="25000"/>
                  </a:srgbClr>
                </a:solidFill>
                <a:latin typeface="Overpass"/>
              </a:rPr>
              <a:t>04</a:t>
            </a:r>
          </a:p>
        </p:txBody>
      </p:sp>
      <p:sp>
        <p:nvSpPr>
          <p:cNvPr id="5" name="TextBox 5"/>
          <p:cNvSpPr txBox="1"/>
          <p:nvPr/>
        </p:nvSpPr>
        <p:spPr>
          <a:xfrm rot="21600000">
            <a:off x="33671" y="366889"/>
            <a:ext cx="3498455" cy="895350"/>
          </a:xfrm>
          <a:prstGeom prst="rect">
            <a:avLst/>
          </a:prstGeom>
        </p:spPr>
        <p:txBody>
          <a:bodyPr lIns="0" tIns="86400" rIns="0" bIns="0" rtlCol="0" anchor="t"/>
          <a:lstStyle/>
          <a:p>
            <a:pPr algn="ctr">
              <a:lnSpc>
                <a:spcPts val="7143"/>
              </a:lnSpc>
            </a:pPr>
            <a:r>
              <a:rPr lang="en-US" sz="5953" b="1" i="0" spc="338">
                <a:solidFill>
                  <a:srgbClr val="FFFFFF">
                    <a:alpha val="100000"/>
                  </a:srgbClr>
                </a:solidFill>
                <a:latin typeface="Bebas Neue"/>
              </a:rPr>
              <a:t>Key theme</a:t>
            </a:r>
          </a:p>
        </p:txBody>
      </p:sp>
      <p:sp>
        <p:nvSpPr>
          <p:cNvPr id="6" name="TextBox 6"/>
          <p:cNvSpPr txBox="1"/>
          <p:nvPr/>
        </p:nvSpPr>
        <p:spPr>
          <a:xfrm rot="21600000">
            <a:off x="315738" y="1434885"/>
            <a:ext cx="6889355" cy="495300"/>
          </a:xfrm>
          <a:prstGeom prst="rect">
            <a:avLst/>
          </a:prstGeom>
        </p:spPr>
        <p:txBody>
          <a:bodyPr lIns="0" tIns="46800" rIns="0" bIns="0" rtlCol="0" anchor="t"/>
          <a:lstStyle/>
          <a:p>
            <a:pPr algn="l">
              <a:lnSpc>
                <a:spcPts val="3960"/>
              </a:lnSpc>
            </a:pPr>
            <a:r>
              <a:rPr lang="en-US" sz="3300" b="1" spc="338" dirty="0">
                <a:solidFill>
                  <a:srgbClr val="FFC200">
                    <a:alpha val="100000"/>
                  </a:srgbClr>
                </a:solidFill>
                <a:latin typeface="Bebas Neue"/>
              </a:rPr>
              <a:t>H</a:t>
            </a:r>
            <a:r>
              <a:rPr lang="en-US" sz="3300" b="1" i="0" spc="338" dirty="0">
                <a:solidFill>
                  <a:srgbClr val="FFC200">
                    <a:alpha val="100000"/>
                  </a:srgbClr>
                </a:solidFill>
                <a:latin typeface="Bebas Neue"/>
              </a:rPr>
              <a:t>eard, in control, supported</a:t>
            </a:r>
          </a:p>
        </p:txBody>
      </p:sp>
      <p:sp>
        <p:nvSpPr>
          <p:cNvPr id="7" name="TextBox 7"/>
          <p:cNvSpPr txBox="1"/>
          <p:nvPr/>
        </p:nvSpPr>
        <p:spPr>
          <a:xfrm rot="21600000">
            <a:off x="330237" y="2102830"/>
            <a:ext cx="6959524" cy="209550"/>
          </a:xfrm>
          <a:prstGeom prst="rect">
            <a:avLst/>
          </a:prstGeom>
        </p:spPr>
        <p:txBody>
          <a:bodyPr lIns="0" tIns="18000" rIns="0" bIns="0" rtlCol="0" anchor="t"/>
          <a:lstStyle/>
          <a:p>
            <a:pPr algn="just">
              <a:lnSpc>
                <a:spcPts val="1680"/>
              </a:lnSpc>
            </a:pPr>
            <a:r>
              <a:rPr lang="en-US" sz="1400" b="1" i="0" spc="0" dirty="0">
                <a:solidFill>
                  <a:srgbClr val="209C7A"/>
                </a:solidFill>
                <a:latin typeface="Calibri" panose="020F0502020204030204" pitchFamily="34" charset="0"/>
                <a:cs typeface="Calibri" panose="020F0502020204030204" pitchFamily="34" charset="0"/>
              </a:rPr>
              <a:t>It is vital that children and young people are heard, in control, and supported.</a:t>
            </a:r>
          </a:p>
        </p:txBody>
      </p:sp>
      <p:grpSp>
        <p:nvGrpSpPr>
          <p:cNvPr id="11" name="Group 3">
            <a:extLst>
              <a:ext uri="{FF2B5EF4-FFF2-40B4-BE49-F238E27FC236}">
                <a16:creationId xmlns:a16="http://schemas.microsoft.com/office/drawing/2014/main" id="{0FE78225-2EAD-394B-83DC-7A9D1FCD199D}"/>
              </a:ext>
            </a:extLst>
          </p:cNvPr>
          <p:cNvGrpSpPr/>
          <p:nvPr/>
        </p:nvGrpSpPr>
        <p:grpSpPr>
          <a:xfrm rot="21600000">
            <a:off x="-1" y="-1"/>
            <a:ext cx="7620001" cy="1435895"/>
            <a:chOff x="-343629" y="-1233345"/>
            <a:chExt cx="8201025" cy="2495550"/>
          </a:xfrm>
        </p:grpSpPr>
        <p:sp>
          <p:nvSpPr>
            <p:cNvPr id="12" name="Freeform 2">
              <a:extLst>
                <a:ext uri="{FF2B5EF4-FFF2-40B4-BE49-F238E27FC236}">
                  <a16:creationId xmlns:a16="http://schemas.microsoft.com/office/drawing/2014/main" id="{493BC40C-2C19-BD48-835A-E42C4E06CA7C}"/>
                </a:ext>
              </a:extLst>
            </p:cNvPr>
            <p:cNvSpPr/>
            <p:nvPr/>
          </p:nvSpPr>
          <p:spPr>
            <a:xfrm>
              <a:off x="-343629" y="-1233345"/>
              <a:ext cx="8201025" cy="249555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50E3C2">
                <a:alpha val="100000"/>
              </a:srgbClr>
            </a:solidFill>
          </p:spPr>
        </p:sp>
      </p:grpSp>
      <p:sp>
        <p:nvSpPr>
          <p:cNvPr id="13" name="TextBox 4">
            <a:extLst>
              <a:ext uri="{FF2B5EF4-FFF2-40B4-BE49-F238E27FC236}">
                <a16:creationId xmlns:a16="http://schemas.microsoft.com/office/drawing/2014/main" id="{33A2DB8E-CF86-9348-9568-6B0B86767ABC}"/>
              </a:ext>
            </a:extLst>
          </p:cNvPr>
          <p:cNvSpPr txBox="1"/>
          <p:nvPr/>
        </p:nvSpPr>
        <p:spPr>
          <a:xfrm rot="21600000">
            <a:off x="3614731" y="244079"/>
            <a:ext cx="2338898" cy="1047750"/>
          </a:xfrm>
          <a:prstGeom prst="rect">
            <a:avLst/>
          </a:prstGeom>
        </p:spPr>
        <p:txBody>
          <a:bodyPr lIns="0" tIns="118800" rIns="0" bIns="0" rtlCol="0" anchor="t"/>
          <a:lstStyle/>
          <a:p>
            <a:pPr algn="l">
              <a:lnSpc>
                <a:spcPts val="8250"/>
              </a:lnSpc>
            </a:pPr>
            <a:r>
              <a:rPr lang="en-US" sz="8250" b="1" i="0" spc="300" dirty="0">
                <a:solidFill>
                  <a:srgbClr val="FFFFFF">
                    <a:alpha val="25000"/>
                  </a:srgbClr>
                </a:solidFill>
                <a:latin typeface="Overpass"/>
              </a:rPr>
              <a:t>03</a:t>
            </a:r>
          </a:p>
        </p:txBody>
      </p:sp>
      <p:sp>
        <p:nvSpPr>
          <p:cNvPr id="14" name="TextBox 5">
            <a:extLst>
              <a:ext uri="{FF2B5EF4-FFF2-40B4-BE49-F238E27FC236}">
                <a16:creationId xmlns:a16="http://schemas.microsoft.com/office/drawing/2014/main" id="{05A23B8B-B8C4-C340-BABB-47F5C1F5A753}"/>
              </a:ext>
            </a:extLst>
          </p:cNvPr>
          <p:cNvSpPr txBox="1"/>
          <p:nvPr/>
        </p:nvSpPr>
        <p:spPr>
          <a:xfrm rot="21600000">
            <a:off x="-204868" y="194237"/>
            <a:ext cx="4745063"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Key theme</a:t>
            </a:r>
          </a:p>
        </p:txBody>
      </p:sp>
      <p:pic>
        <p:nvPicPr>
          <p:cNvPr id="16" name="Picture 15">
            <a:extLst>
              <a:ext uri="{FF2B5EF4-FFF2-40B4-BE49-F238E27FC236}">
                <a16:creationId xmlns:a16="http://schemas.microsoft.com/office/drawing/2014/main" id="{DCEEEA41-5048-734F-9752-ED3880A36291}"/>
              </a:ext>
            </a:extLst>
          </p:cNvPr>
          <p:cNvPicPr>
            <a:picLocks noChangeAspect="1"/>
          </p:cNvPicPr>
          <p:nvPr/>
        </p:nvPicPr>
        <p:blipFill>
          <a:blip r:embed="rId2">
            <a:alphaModFix amt="70000"/>
          </a:blip>
          <a:stretch>
            <a:fillRect/>
          </a:stretch>
        </p:blipFill>
        <p:spPr>
          <a:xfrm>
            <a:off x="6445517" y="439000"/>
            <a:ext cx="557892" cy="557892"/>
          </a:xfrm>
          <a:prstGeom prst="rect">
            <a:avLst/>
          </a:prstGeom>
        </p:spPr>
      </p:pic>
    </p:spTree>
    <p:extLst>
      <p:ext uri="{BB962C8B-B14F-4D97-AF65-F5344CB8AC3E}">
        <p14:creationId xmlns:p14="http://schemas.microsoft.com/office/powerpoint/2010/main" val="2277913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0">
            <a:extLst>
              <a:ext uri="{FF2B5EF4-FFF2-40B4-BE49-F238E27FC236}">
                <a16:creationId xmlns:a16="http://schemas.microsoft.com/office/drawing/2014/main" id="{5F5A7C3F-9A7A-A743-A625-EACFC3DF379B}"/>
              </a:ext>
            </a:extLst>
          </p:cNvPr>
          <p:cNvSpPr txBox="1"/>
          <p:nvPr/>
        </p:nvSpPr>
        <p:spPr>
          <a:xfrm rot="21600000">
            <a:off x="838765" y="2870778"/>
            <a:ext cx="5942467" cy="2600325"/>
          </a:xfrm>
          <a:prstGeom prst="rect">
            <a:avLst/>
          </a:prstGeom>
        </p:spPr>
        <p:txBody>
          <a:bodyPr lIns="0" tIns="14400" rIns="0" bIns="0" rtlCol="0" anchor="t"/>
          <a:lstStyle/>
          <a:p>
            <a:pPr>
              <a:lnSpc>
                <a:spcPts val="1575"/>
              </a:lnSpc>
            </a:pPr>
            <a:r>
              <a:rPr lang="en-US" sz="1125" dirty="0">
                <a:solidFill>
                  <a:srgbClr val="000000">
                    <a:alpha val="100000"/>
                  </a:srgbClr>
                </a:solidFill>
                <a:latin typeface="Calibri" panose="020F0502020204030204" pitchFamily="34" charset="0"/>
                <a:cs typeface="Calibri" panose="020F0502020204030204" pitchFamily="34" charset="0"/>
              </a:rPr>
              <a:t>To ensure they are </a:t>
            </a:r>
            <a:r>
              <a:rPr lang="en-US" sz="1125" i="1" dirty="0">
                <a:solidFill>
                  <a:srgbClr val="000000">
                    <a:alpha val="100000"/>
                  </a:srgbClr>
                </a:solidFill>
                <a:latin typeface="Calibri" panose="020F0502020204030204" pitchFamily="34" charset="0"/>
                <a:cs typeface="Calibri" panose="020F0502020204030204" pitchFamily="34" charset="0"/>
              </a:rPr>
              <a:t>supported</a:t>
            </a:r>
            <a:r>
              <a:rPr lang="en-US" sz="1125" dirty="0">
                <a:solidFill>
                  <a:srgbClr val="000000">
                    <a:alpha val="100000"/>
                  </a:srgbClr>
                </a:solidFill>
                <a:latin typeface="Calibri" panose="020F0502020204030204" pitchFamily="34" charset="0"/>
                <a:cs typeface="Calibri" panose="020F0502020204030204" pitchFamily="34" charset="0"/>
              </a:rPr>
              <a:t>, we must;</a:t>
            </a:r>
          </a:p>
          <a:p>
            <a:pPr>
              <a:lnSpc>
                <a:spcPts val="1575"/>
              </a:lnSpc>
            </a:pPr>
            <a:endParaRPr lang="en-US" sz="1125" dirty="0">
              <a:solidFill>
                <a:srgbClr val="000000">
                  <a:alpha val="100000"/>
                </a:srgbClr>
              </a:solidFill>
              <a:latin typeface="Calibri" panose="020F0502020204030204" pitchFamily="34" charset="0"/>
              <a:cs typeface="Calibri" panose="020F0502020204030204" pitchFamily="34" charset="0"/>
            </a:endParaRPr>
          </a:p>
          <a:p>
            <a:pPr marL="171450" indent="-171450">
              <a:lnSpc>
                <a:spcPts val="1575"/>
              </a:lnSpc>
              <a:buFont typeface="Arial" panose="020B0604020202020204" pitchFamily="34" charset="0"/>
              <a:buChar char="•"/>
            </a:pPr>
            <a:r>
              <a:rPr lang="en-US" sz="1125" dirty="0">
                <a:solidFill>
                  <a:srgbClr val="000000">
                    <a:alpha val="100000"/>
                  </a:srgbClr>
                </a:solidFill>
                <a:latin typeface="Calibri" panose="020F0502020204030204" pitchFamily="34" charset="0"/>
                <a:cs typeface="Calibri" panose="020F0502020204030204" pitchFamily="34" charset="0"/>
              </a:rPr>
              <a:t>Ensure all CYP are in regular contact with a person they trust who listens to them</a:t>
            </a:r>
          </a:p>
          <a:p>
            <a:pPr marL="171450" indent="-171450" algn="l">
              <a:lnSpc>
                <a:spcPts val="1575"/>
              </a:lnSpc>
              <a:buFont typeface="Arial" panose="020B0604020202020204" pitchFamily="34" charset="0"/>
              <a:buChar char="•"/>
            </a:pPr>
            <a:r>
              <a:rPr lang="en-US" sz="1125" b="0" i="0" spc="0" dirty="0">
                <a:solidFill>
                  <a:srgbClr val="000000">
                    <a:alpha val="100000"/>
                  </a:srgbClr>
                </a:solidFill>
                <a:latin typeface="Calibri" panose="020F0502020204030204" pitchFamily="34" charset="0"/>
                <a:cs typeface="Calibri" panose="020F0502020204030204" pitchFamily="34" charset="0"/>
              </a:rPr>
              <a:t>When CYP disclose, reassure that what is happening is not their fault, they are not in trouble, they are not alone, and there are people who care and can help</a:t>
            </a:r>
          </a:p>
          <a:p>
            <a:pPr marL="171450" indent="-171450" algn="l">
              <a:lnSpc>
                <a:spcPts val="1575"/>
              </a:lnSpc>
              <a:buFont typeface="Arial" panose="020B0604020202020204" pitchFamily="34" charset="0"/>
              <a:buChar char="•"/>
            </a:pPr>
            <a:r>
              <a:rPr lang="en-US" sz="1125" dirty="0">
                <a:solidFill>
                  <a:srgbClr val="000000">
                    <a:alpha val="100000"/>
                  </a:srgbClr>
                </a:solidFill>
                <a:latin typeface="Calibri" panose="020F0502020204030204" pitchFamily="34" charset="0"/>
                <a:cs typeface="Calibri" panose="020F0502020204030204" pitchFamily="34" charset="0"/>
              </a:rPr>
              <a:t>Provide practical help and information on their options, choices, rights</a:t>
            </a:r>
          </a:p>
          <a:p>
            <a:pPr marL="171450" indent="-171450" algn="l">
              <a:lnSpc>
                <a:spcPts val="1575"/>
              </a:lnSpc>
              <a:buFont typeface="Arial" panose="020B0604020202020204" pitchFamily="34" charset="0"/>
              <a:buChar char="•"/>
            </a:pPr>
            <a:r>
              <a:rPr lang="en-US" sz="1125" dirty="0">
                <a:solidFill>
                  <a:srgbClr val="000000">
                    <a:alpha val="100000"/>
                  </a:srgbClr>
                </a:solidFill>
                <a:latin typeface="Calibri" panose="020F0502020204030204" pitchFamily="34" charset="0"/>
                <a:cs typeface="Calibri" panose="020F0502020204030204" pitchFamily="34" charset="0"/>
              </a:rPr>
              <a:t>Support CYP with referral to services and ensure they have access to children’s advocates</a:t>
            </a:r>
          </a:p>
          <a:p>
            <a:pPr marL="171450" indent="-171450" algn="l">
              <a:lnSpc>
                <a:spcPts val="1575"/>
              </a:lnSpc>
              <a:buFont typeface="Arial" panose="020B0604020202020204" pitchFamily="34" charset="0"/>
              <a:buChar char="•"/>
            </a:pPr>
            <a:r>
              <a:rPr lang="en-US" sz="1125" b="0" i="0" spc="0" dirty="0">
                <a:solidFill>
                  <a:srgbClr val="000000">
                    <a:alpha val="100000"/>
                  </a:srgbClr>
                </a:solidFill>
                <a:latin typeface="Calibri" panose="020F0502020204030204" pitchFamily="34" charset="0"/>
                <a:cs typeface="Calibri" panose="020F0502020204030204" pitchFamily="34" charset="0"/>
              </a:rPr>
              <a:t>Encourage and help CYP to engage in creative activities to help express their feelings and support their wellbeing</a:t>
            </a:r>
          </a:p>
          <a:p>
            <a:pPr algn="l">
              <a:lnSpc>
                <a:spcPts val="1575"/>
              </a:lnSpc>
            </a:pPr>
            <a:endParaRPr lang="en-US" sz="1125" b="0" i="0" spc="0" dirty="0">
              <a:solidFill>
                <a:srgbClr val="000000">
                  <a:alpha val="100000"/>
                </a:srgbClr>
              </a:solidFill>
              <a:latin typeface="Calibri" panose="020F0502020204030204" pitchFamily="34" charset="0"/>
              <a:cs typeface="Calibri" panose="020F0502020204030204" pitchFamily="34" charset="0"/>
            </a:endParaRPr>
          </a:p>
        </p:txBody>
      </p:sp>
      <p:sp>
        <p:nvSpPr>
          <p:cNvPr id="4" name="TextBox 4"/>
          <p:cNvSpPr txBox="1"/>
          <p:nvPr/>
        </p:nvSpPr>
        <p:spPr>
          <a:xfrm rot="21600000">
            <a:off x="2913390" y="100589"/>
            <a:ext cx="2338898" cy="1047750"/>
          </a:xfrm>
          <a:prstGeom prst="rect">
            <a:avLst/>
          </a:prstGeom>
        </p:spPr>
        <p:txBody>
          <a:bodyPr lIns="0" tIns="118800" rIns="0" bIns="0" rtlCol="0" anchor="t"/>
          <a:lstStyle/>
          <a:p>
            <a:pPr algn="l">
              <a:lnSpc>
                <a:spcPts val="8250"/>
              </a:lnSpc>
            </a:pPr>
            <a:r>
              <a:rPr lang="en-US" sz="8250" b="1" i="0" spc="300">
                <a:solidFill>
                  <a:srgbClr val="FFFFFF">
                    <a:alpha val="25000"/>
                  </a:srgbClr>
                </a:solidFill>
                <a:latin typeface="Overpass"/>
              </a:rPr>
              <a:t>04</a:t>
            </a:r>
          </a:p>
        </p:txBody>
      </p:sp>
      <p:sp>
        <p:nvSpPr>
          <p:cNvPr id="5" name="TextBox 5"/>
          <p:cNvSpPr txBox="1"/>
          <p:nvPr/>
        </p:nvSpPr>
        <p:spPr>
          <a:xfrm rot="21600000">
            <a:off x="33671" y="366889"/>
            <a:ext cx="3498455"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Key theme</a:t>
            </a:r>
          </a:p>
        </p:txBody>
      </p:sp>
      <p:sp>
        <p:nvSpPr>
          <p:cNvPr id="6" name="TextBox 6"/>
          <p:cNvSpPr txBox="1"/>
          <p:nvPr/>
        </p:nvSpPr>
        <p:spPr>
          <a:xfrm rot="21600000">
            <a:off x="315738" y="1434885"/>
            <a:ext cx="6889355" cy="495300"/>
          </a:xfrm>
          <a:prstGeom prst="rect">
            <a:avLst/>
          </a:prstGeom>
        </p:spPr>
        <p:txBody>
          <a:bodyPr lIns="0" tIns="46800" rIns="0" bIns="0" rtlCol="0" anchor="t"/>
          <a:lstStyle/>
          <a:p>
            <a:pPr algn="l">
              <a:lnSpc>
                <a:spcPts val="3960"/>
              </a:lnSpc>
            </a:pPr>
            <a:r>
              <a:rPr lang="en-US" sz="3300" b="1" spc="338" dirty="0">
                <a:solidFill>
                  <a:srgbClr val="FFC200">
                    <a:alpha val="100000"/>
                  </a:srgbClr>
                </a:solidFill>
                <a:latin typeface="Bebas Neue"/>
              </a:rPr>
              <a:t>H</a:t>
            </a:r>
            <a:r>
              <a:rPr lang="en-US" sz="3300" b="1" i="0" spc="338" dirty="0">
                <a:solidFill>
                  <a:srgbClr val="FFC200">
                    <a:alpha val="100000"/>
                  </a:srgbClr>
                </a:solidFill>
                <a:latin typeface="Bebas Neue"/>
              </a:rPr>
              <a:t>eard, in control, supported</a:t>
            </a:r>
          </a:p>
        </p:txBody>
      </p:sp>
      <p:grpSp>
        <p:nvGrpSpPr>
          <p:cNvPr id="11" name="Group 3">
            <a:extLst>
              <a:ext uri="{FF2B5EF4-FFF2-40B4-BE49-F238E27FC236}">
                <a16:creationId xmlns:a16="http://schemas.microsoft.com/office/drawing/2014/main" id="{0FE78225-2EAD-394B-83DC-7A9D1FCD199D}"/>
              </a:ext>
            </a:extLst>
          </p:cNvPr>
          <p:cNvGrpSpPr/>
          <p:nvPr/>
        </p:nvGrpSpPr>
        <p:grpSpPr>
          <a:xfrm rot="21600000">
            <a:off x="-1" y="-1"/>
            <a:ext cx="7620001" cy="1435895"/>
            <a:chOff x="-343629" y="-1233345"/>
            <a:chExt cx="8201025" cy="2495550"/>
          </a:xfrm>
        </p:grpSpPr>
        <p:sp>
          <p:nvSpPr>
            <p:cNvPr id="12" name="Freeform 2">
              <a:extLst>
                <a:ext uri="{FF2B5EF4-FFF2-40B4-BE49-F238E27FC236}">
                  <a16:creationId xmlns:a16="http://schemas.microsoft.com/office/drawing/2014/main" id="{493BC40C-2C19-BD48-835A-E42C4E06CA7C}"/>
                </a:ext>
              </a:extLst>
            </p:cNvPr>
            <p:cNvSpPr/>
            <p:nvPr/>
          </p:nvSpPr>
          <p:spPr>
            <a:xfrm>
              <a:off x="-343629" y="-1233345"/>
              <a:ext cx="8201025" cy="249555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50E3C2">
                <a:alpha val="100000"/>
              </a:srgbClr>
            </a:solidFill>
          </p:spPr>
        </p:sp>
      </p:grpSp>
      <p:sp>
        <p:nvSpPr>
          <p:cNvPr id="13" name="TextBox 4">
            <a:extLst>
              <a:ext uri="{FF2B5EF4-FFF2-40B4-BE49-F238E27FC236}">
                <a16:creationId xmlns:a16="http://schemas.microsoft.com/office/drawing/2014/main" id="{33A2DB8E-CF86-9348-9568-6B0B86767ABC}"/>
              </a:ext>
            </a:extLst>
          </p:cNvPr>
          <p:cNvSpPr txBox="1"/>
          <p:nvPr/>
        </p:nvSpPr>
        <p:spPr>
          <a:xfrm rot="21600000">
            <a:off x="3614731" y="244079"/>
            <a:ext cx="2338898" cy="1047750"/>
          </a:xfrm>
          <a:prstGeom prst="rect">
            <a:avLst/>
          </a:prstGeom>
        </p:spPr>
        <p:txBody>
          <a:bodyPr lIns="0" tIns="118800" rIns="0" bIns="0" rtlCol="0" anchor="t"/>
          <a:lstStyle/>
          <a:p>
            <a:pPr algn="l">
              <a:lnSpc>
                <a:spcPts val="8250"/>
              </a:lnSpc>
            </a:pPr>
            <a:r>
              <a:rPr lang="en-US" sz="8250" b="1" i="0" spc="300" dirty="0">
                <a:solidFill>
                  <a:srgbClr val="FFFFFF">
                    <a:alpha val="25000"/>
                  </a:srgbClr>
                </a:solidFill>
                <a:latin typeface="Overpass"/>
              </a:rPr>
              <a:t>03</a:t>
            </a:r>
          </a:p>
        </p:txBody>
      </p:sp>
      <p:sp>
        <p:nvSpPr>
          <p:cNvPr id="14" name="TextBox 5">
            <a:extLst>
              <a:ext uri="{FF2B5EF4-FFF2-40B4-BE49-F238E27FC236}">
                <a16:creationId xmlns:a16="http://schemas.microsoft.com/office/drawing/2014/main" id="{05A23B8B-B8C4-C340-BABB-47F5C1F5A753}"/>
              </a:ext>
            </a:extLst>
          </p:cNvPr>
          <p:cNvSpPr txBox="1"/>
          <p:nvPr/>
        </p:nvSpPr>
        <p:spPr>
          <a:xfrm rot="21600000">
            <a:off x="-204868" y="194237"/>
            <a:ext cx="4745063"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Key theme</a:t>
            </a:r>
          </a:p>
        </p:txBody>
      </p:sp>
      <p:sp>
        <p:nvSpPr>
          <p:cNvPr id="16" name="TextBox 7">
            <a:extLst>
              <a:ext uri="{FF2B5EF4-FFF2-40B4-BE49-F238E27FC236}">
                <a16:creationId xmlns:a16="http://schemas.microsoft.com/office/drawing/2014/main" id="{EC4B2F33-B531-A649-964E-58363A96E27F}"/>
              </a:ext>
            </a:extLst>
          </p:cNvPr>
          <p:cNvSpPr txBox="1"/>
          <p:nvPr/>
        </p:nvSpPr>
        <p:spPr>
          <a:xfrm rot="21600000">
            <a:off x="330237" y="2102830"/>
            <a:ext cx="6959524" cy="209550"/>
          </a:xfrm>
          <a:prstGeom prst="rect">
            <a:avLst/>
          </a:prstGeom>
        </p:spPr>
        <p:txBody>
          <a:bodyPr lIns="0" tIns="18000" rIns="0" bIns="0" rtlCol="0" anchor="t"/>
          <a:lstStyle/>
          <a:p>
            <a:pPr algn="just">
              <a:lnSpc>
                <a:spcPts val="1680"/>
              </a:lnSpc>
            </a:pPr>
            <a:r>
              <a:rPr lang="en-US" sz="1400" b="1" i="0" spc="0" dirty="0">
                <a:solidFill>
                  <a:srgbClr val="209C7A"/>
                </a:solidFill>
                <a:latin typeface="Calibri" panose="020F0502020204030204" pitchFamily="34" charset="0"/>
                <a:cs typeface="Calibri" panose="020F0502020204030204" pitchFamily="34" charset="0"/>
              </a:rPr>
              <a:t>It is vital that children and young people are heard, in control, and supported.</a:t>
            </a:r>
          </a:p>
        </p:txBody>
      </p:sp>
      <p:pic>
        <p:nvPicPr>
          <p:cNvPr id="17" name="Picture 16">
            <a:extLst>
              <a:ext uri="{FF2B5EF4-FFF2-40B4-BE49-F238E27FC236}">
                <a16:creationId xmlns:a16="http://schemas.microsoft.com/office/drawing/2014/main" id="{22E67092-95E3-EA41-B5D6-DA714B34A126}"/>
              </a:ext>
            </a:extLst>
          </p:cNvPr>
          <p:cNvPicPr>
            <a:picLocks noChangeAspect="1"/>
          </p:cNvPicPr>
          <p:nvPr/>
        </p:nvPicPr>
        <p:blipFill>
          <a:blip r:embed="rId2">
            <a:alphaModFix amt="70000"/>
          </a:blip>
          <a:stretch>
            <a:fillRect/>
          </a:stretch>
        </p:blipFill>
        <p:spPr>
          <a:xfrm>
            <a:off x="6445517" y="439000"/>
            <a:ext cx="557892" cy="557892"/>
          </a:xfrm>
          <a:prstGeom prst="rect">
            <a:avLst/>
          </a:prstGeom>
        </p:spPr>
      </p:pic>
    </p:spTree>
    <p:extLst>
      <p:ext uri="{BB962C8B-B14F-4D97-AF65-F5344CB8AC3E}">
        <p14:creationId xmlns:p14="http://schemas.microsoft.com/office/powerpoint/2010/main" val="2770807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rot="21600000">
            <a:off x="2913390" y="100589"/>
            <a:ext cx="2338898" cy="1047750"/>
          </a:xfrm>
          <a:prstGeom prst="rect">
            <a:avLst/>
          </a:prstGeom>
        </p:spPr>
        <p:txBody>
          <a:bodyPr lIns="0" tIns="118800" rIns="0" bIns="0" rtlCol="0" anchor="t"/>
          <a:lstStyle/>
          <a:p>
            <a:pPr algn="l">
              <a:lnSpc>
                <a:spcPts val="8250"/>
              </a:lnSpc>
            </a:pPr>
            <a:r>
              <a:rPr lang="en-US" sz="8250" b="1" i="0" spc="300" dirty="0">
                <a:solidFill>
                  <a:srgbClr val="FFFFFF">
                    <a:alpha val="25000"/>
                  </a:srgbClr>
                </a:solidFill>
                <a:latin typeface="Overpass"/>
              </a:rPr>
              <a:t>04</a:t>
            </a:r>
          </a:p>
        </p:txBody>
      </p:sp>
      <p:grpSp>
        <p:nvGrpSpPr>
          <p:cNvPr id="8" name="Group 8"/>
          <p:cNvGrpSpPr/>
          <p:nvPr/>
        </p:nvGrpSpPr>
        <p:grpSpPr>
          <a:xfrm rot="21600000">
            <a:off x="6119813" y="209550"/>
            <a:ext cx="1057275" cy="1219200"/>
            <a:chOff x="6119813" y="209550"/>
            <a:chExt cx="1057275" cy="1219200"/>
          </a:xfrm>
        </p:grpSpPr>
        <p:sp>
          <p:nvSpPr>
            <p:cNvPr id="7" name="Freeform 7"/>
            <p:cNvSpPr/>
            <p:nvPr/>
          </p:nvSpPr>
          <p:spPr>
            <a:xfrm>
              <a:off x="6119813" y="209550"/>
              <a:ext cx="1057275" cy="1219200"/>
            </a:xfrm>
            <a:custGeom>
              <a:avLst/>
              <a:gdLst/>
              <a:ahLst/>
              <a:cxnLst/>
              <a:rect l="0" t="0" r="0" b="0"/>
              <a:pathLst>
                <a:path w="265191" h="304800">
                  <a:moveTo>
                    <a:pt x="57437" y="132359"/>
                  </a:moveTo>
                  <a:cubicBezTo>
                    <a:pt x="67581" y="132359"/>
                    <a:pt x="75801" y="122873"/>
                    <a:pt x="75801" y="111166"/>
                  </a:cubicBezTo>
                  <a:cubicBezTo>
                    <a:pt x="75801" y="104023"/>
                    <a:pt x="72724" y="97698"/>
                    <a:pt x="68028" y="93859"/>
                  </a:cubicBezTo>
                  <a:cubicBezTo>
                    <a:pt x="65028" y="91450"/>
                    <a:pt x="61380" y="90021"/>
                    <a:pt x="57437" y="90021"/>
                  </a:cubicBezTo>
                  <a:cubicBezTo>
                    <a:pt x="51788" y="90021"/>
                    <a:pt x="46731" y="92954"/>
                    <a:pt x="43378" y="97565"/>
                  </a:cubicBezTo>
                  <a:cubicBezTo>
                    <a:pt x="40701" y="101241"/>
                    <a:pt x="39082" y="105994"/>
                    <a:pt x="39072" y="111185"/>
                  </a:cubicBezTo>
                  <a:cubicBezTo>
                    <a:pt x="39072" y="117729"/>
                    <a:pt x="41644" y="123568"/>
                    <a:pt x="45673" y="127454"/>
                  </a:cubicBezTo>
                  <a:cubicBezTo>
                    <a:pt x="48855" y="130521"/>
                    <a:pt x="52950" y="132369"/>
                    <a:pt x="57437" y="132359"/>
                  </a:cubicBezTo>
                  <a:close/>
                  <a:moveTo>
                    <a:pt x="212808" y="52949"/>
                  </a:moveTo>
                  <a:cubicBezTo>
                    <a:pt x="219276" y="52949"/>
                    <a:pt x="225105" y="49749"/>
                    <a:pt x="229210" y="44615"/>
                  </a:cubicBezTo>
                  <a:cubicBezTo>
                    <a:pt x="232992" y="39881"/>
                    <a:pt x="235335" y="33499"/>
                    <a:pt x="235335" y="26480"/>
                  </a:cubicBezTo>
                  <a:cubicBezTo>
                    <a:pt x="235335" y="22165"/>
                    <a:pt x="234459" y="18098"/>
                    <a:pt x="232897" y="14497"/>
                  </a:cubicBezTo>
                  <a:cubicBezTo>
                    <a:pt x="229153" y="5896"/>
                    <a:pt x="221571" y="0"/>
                    <a:pt x="212808" y="0"/>
                  </a:cubicBezTo>
                  <a:cubicBezTo>
                    <a:pt x="203483" y="0"/>
                    <a:pt x="195492" y="6668"/>
                    <a:pt x="192073" y="16173"/>
                  </a:cubicBezTo>
                  <a:cubicBezTo>
                    <a:pt x="190930" y="19345"/>
                    <a:pt x="190282" y="22822"/>
                    <a:pt x="190282" y="26480"/>
                  </a:cubicBezTo>
                  <a:cubicBezTo>
                    <a:pt x="190291" y="41091"/>
                    <a:pt x="200369" y="52949"/>
                    <a:pt x="212808" y="52949"/>
                  </a:cubicBezTo>
                  <a:close/>
                  <a:moveTo>
                    <a:pt x="262434" y="93316"/>
                  </a:moveTo>
                  <a:cubicBezTo>
                    <a:pt x="258462" y="58579"/>
                    <a:pt x="208817" y="55607"/>
                    <a:pt x="208817" y="55607"/>
                  </a:cubicBezTo>
                  <a:cubicBezTo>
                    <a:pt x="163155" y="57588"/>
                    <a:pt x="147276" y="89354"/>
                    <a:pt x="143305" y="105232"/>
                  </a:cubicBezTo>
                  <a:cubicBezTo>
                    <a:pt x="139333" y="121120"/>
                    <a:pt x="129408" y="148914"/>
                    <a:pt x="119482" y="146933"/>
                  </a:cubicBezTo>
                  <a:cubicBezTo>
                    <a:pt x="109548" y="144951"/>
                    <a:pt x="95651" y="138998"/>
                    <a:pt x="87717" y="138998"/>
                  </a:cubicBezTo>
                  <a:cubicBezTo>
                    <a:pt x="79773" y="138998"/>
                    <a:pt x="47997" y="142970"/>
                    <a:pt x="32119" y="148914"/>
                  </a:cubicBezTo>
                  <a:cubicBezTo>
                    <a:pt x="16241" y="154867"/>
                    <a:pt x="-7581" y="206512"/>
                    <a:pt x="2344" y="210483"/>
                  </a:cubicBezTo>
                  <a:cubicBezTo>
                    <a:pt x="12269" y="214436"/>
                    <a:pt x="32119" y="176727"/>
                    <a:pt x="32119" y="176727"/>
                  </a:cubicBezTo>
                  <a:cubicBezTo>
                    <a:pt x="32119" y="176727"/>
                    <a:pt x="31071" y="196263"/>
                    <a:pt x="29147" y="216446"/>
                  </a:cubicBezTo>
                  <a:cubicBezTo>
                    <a:pt x="27157" y="237287"/>
                    <a:pt x="25175" y="300819"/>
                    <a:pt x="41054" y="300819"/>
                  </a:cubicBezTo>
                  <a:cubicBezTo>
                    <a:pt x="56941" y="300819"/>
                    <a:pt x="38272" y="232705"/>
                    <a:pt x="55941" y="222390"/>
                  </a:cubicBezTo>
                  <a:cubicBezTo>
                    <a:pt x="62190" y="218742"/>
                    <a:pt x="63885" y="229333"/>
                    <a:pt x="63885" y="253165"/>
                  </a:cubicBezTo>
                  <a:cubicBezTo>
                    <a:pt x="63885" y="276987"/>
                    <a:pt x="60913" y="306781"/>
                    <a:pt x="74801" y="300819"/>
                  </a:cubicBezTo>
                  <a:cubicBezTo>
                    <a:pt x="88698" y="294865"/>
                    <a:pt x="84745" y="158848"/>
                    <a:pt x="84745" y="158848"/>
                  </a:cubicBezTo>
                  <a:cubicBezTo>
                    <a:pt x="84745" y="158848"/>
                    <a:pt x="122454" y="179689"/>
                    <a:pt x="143314" y="158848"/>
                  </a:cubicBezTo>
                  <a:cubicBezTo>
                    <a:pt x="157363" y="144799"/>
                    <a:pt x="163164" y="95298"/>
                    <a:pt x="171118" y="95298"/>
                  </a:cubicBezTo>
                  <a:cubicBezTo>
                    <a:pt x="179052" y="95298"/>
                    <a:pt x="177061" y="178699"/>
                    <a:pt x="175080" y="226362"/>
                  </a:cubicBezTo>
                  <a:cubicBezTo>
                    <a:pt x="173089" y="274015"/>
                    <a:pt x="172108" y="301800"/>
                    <a:pt x="189967" y="304771"/>
                  </a:cubicBezTo>
                  <a:cubicBezTo>
                    <a:pt x="203026" y="306953"/>
                    <a:pt x="193930" y="181670"/>
                    <a:pt x="208817" y="182661"/>
                  </a:cubicBezTo>
                  <a:cubicBezTo>
                    <a:pt x="218733" y="183328"/>
                    <a:pt x="210808" y="218408"/>
                    <a:pt x="210808" y="248193"/>
                  </a:cubicBezTo>
                  <a:cubicBezTo>
                    <a:pt x="210808" y="277978"/>
                    <a:pt x="215771" y="307772"/>
                    <a:pt x="232659" y="301800"/>
                  </a:cubicBezTo>
                  <a:cubicBezTo>
                    <a:pt x="240602" y="298999"/>
                    <a:pt x="236630" y="127083"/>
                    <a:pt x="238621" y="115176"/>
                  </a:cubicBezTo>
                  <a:cubicBezTo>
                    <a:pt x="240602" y="103261"/>
                    <a:pt x="246546" y="101270"/>
                    <a:pt x="248546" y="119148"/>
                  </a:cubicBezTo>
                  <a:cubicBezTo>
                    <a:pt x="250518" y="137008"/>
                    <a:pt x="244574" y="171764"/>
                    <a:pt x="256481" y="177717"/>
                  </a:cubicBezTo>
                  <a:cubicBezTo>
                    <a:pt x="268396" y="183652"/>
                    <a:pt x="265634" y="121215"/>
                    <a:pt x="262434" y="93316"/>
                  </a:cubicBezTo>
                  <a:close/>
                </a:path>
              </a:pathLst>
            </a:custGeom>
            <a:solidFill>
              <a:srgbClr val="FFFFFF">
                <a:alpha val="100000"/>
              </a:srgbClr>
            </a:solidFill>
          </p:spPr>
        </p:sp>
      </p:grpSp>
      <p:sp>
        <p:nvSpPr>
          <p:cNvPr id="9" name="TextBox 9"/>
          <p:cNvSpPr txBox="1"/>
          <p:nvPr/>
        </p:nvSpPr>
        <p:spPr>
          <a:xfrm rot="21600000">
            <a:off x="4361135" y="3026676"/>
            <a:ext cx="2903826" cy="685800"/>
          </a:xfrm>
          <a:prstGeom prst="rect">
            <a:avLst/>
          </a:prstGeom>
        </p:spPr>
        <p:txBody>
          <a:bodyPr lIns="0" tIns="14400" rIns="0" bIns="0" rtlCol="0" anchor="t"/>
          <a:lstStyle/>
          <a:p>
            <a:pPr algn="ctr">
              <a:lnSpc>
                <a:spcPts val="1350"/>
              </a:lnSpc>
            </a:pPr>
            <a:r>
              <a:rPr lang="en-US" sz="900" b="0" i="1" spc="223" dirty="0">
                <a:solidFill>
                  <a:srgbClr val="000000">
                    <a:alpha val="100000"/>
                  </a:srgbClr>
                </a:solidFill>
                <a:latin typeface="Calibri" panose="020F0502020204030204" pitchFamily="34" charset="0"/>
                <a:cs typeface="Calibri" panose="020F0502020204030204" pitchFamily="34" charset="0"/>
              </a:rPr>
              <a:t>"Someone really seeing you as a person and a human being, and validating your experience, is the most powerful thing that services, </a:t>
            </a:r>
            <a:r>
              <a:rPr lang="en-US" sz="900" b="0" i="1" spc="223" dirty="0" err="1">
                <a:solidFill>
                  <a:srgbClr val="000000">
                    <a:alpha val="100000"/>
                  </a:srgbClr>
                </a:solidFill>
                <a:latin typeface="Calibri" panose="020F0502020204030204" pitchFamily="34" charset="0"/>
                <a:cs typeface="Calibri" panose="020F0502020204030204" pitchFamily="34" charset="0"/>
              </a:rPr>
              <a:t>organisations</a:t>
            </a:r>
            <a:r>
              <a:rPr lang="en-US" sz="900" b="0" i="1" spc="223" dirty="0">
                <a:solidFill>
                  <a:srgbClr val="000000">
                    <a:alpha val="100000"/>
                  </a:srgbClr>
                </a:solidFill>
                <a:latin typeface="Calibri" panose="020F0502020204030204" pitchFamily="34" charset="0"/>
                <a:cs typeface="Calibri" panose="020F0502020204030204" pitchFamily="34" charset="0"/>
              </a:rPr>
              <a:t> and communities can do to help off-radar children experiencing abuse, whether that leads to disclosure or not."</a:t>
            </a:r>
          </a:p>
        </p:txBody>
      </p:sp>
      <p:sp>
        <p:nvSpPr>
          <p:cNvPr id="10" name="TextBox 10"/>
          <p:cNvSpPr txBox="1"/>
          <p:nvPr/>
        </p:nvSpPr>
        <p:spPr>
          <a:xfrm rot="21600000">
            <a:off x="315737" y="3001136"/>
            <a:ext cx="3384253" cy="685800"/>
          </a:xfrm>
          <a:prstGeom prst="rect">
            <a:avLst/>
          </a:prstGeom>
        </p:spPr>
        <p:txBody>
          <a:bodyPr lIns="0" tIns="14400" rIns="0" bIns="0" rtlCol="0" anchor="t"/>
          <a:lstStyle/>
          <a:p>
            <a:pPr algn="ctr">
              <a:lnSpc>
                <a:spcPts val="1350"/>
              </a:lnSpc>
            </a:pPr>
            <a:r>
              <a:rPr lang="en-US" sz="900" b="0" i="1" spc="223" dirty="0">
                <a:solidFill>
                  <a:srgbClr val="000000">
                    <a:alpha val="100000"/>
                  </a:srgbClr>
                </a:solidFill>
                <a:latin typeface="Cabin"/>
              </a:rPr>
              <a:t>"Ask what they want and how they want to be helped. Some may not be ready to be removed from the abusive situation, simply educated on it. Victims with trauma bonds are loyal to their perpetrators and initially the bonds needs to be respected by the professionals before any work can be done."</a:t>
            </a:r>
          </a:p>
        </p:txBody>
      </p:sp>
      <p:sp>
        <p:nvSpPr>
          <p:cNvPr id="11" name="TextBox 11"/>
          <p:cNvSpPr txBox="1"/>
          <p:nvPr/>
        </p:nvSpPr>
        <p:spPr>
          <a:xfrm rot="21600000">
            <a:off x="867216" y="4535667"/>
            <a:ext cx="5885564" cy="857250"/>
          </a:xfrm>
          <a:prstGeom prst="rect">
            <a:avLst/>
          </a:prstGeom>
        </p:spPr>
        <p:txBody>
          <a:bodyPr lIns="0" tIns="14400" rIns="0" bIns="0" rtlCol="0" anchor="t"/>
          <a:lstStyle/>
          <a:p>
            <a:pPr algn="ctr">
              <a:lnSpc>
                <a:spcPts val="1350"/>
              </a:lnSpc>
            </a:pPr>
            <a:r>
              <a:rPr lang="en-US" sz="900" b="0" i="1" spc="223" dirty="0">
                <a:solidFill>
                  <a:srgbClr val="000000">
                    <a:alpha val="100000"/>
                  </a:srgbClr>
                </a:solidFill>
                <a:latin typeface="Cabin"/>
              </a:rPr>
              <a:t>"Lack of control is one of the most frightening things about being abused - then if the only option for getting help is to have other people make all the decisions the moment you start talking about what is happening, then this will prevent children from opening up, as well as causing damage when they do so."</a:t>
            </a:r>
          </a:p>
        </p:txBody>
      </p:sp>
      <p:sp>
        <p:nvSpPr>
          <p:cNvPr id="12" name="TextBox 12"/>
          <p:cNvSpPr txBox="1"/>
          <p:nvPr/>
        </p:nvSpPr>
        <p:spPr>
          <a:xfrm rot="21600000">
            <a:off x="2763602" y="2264379"/>
            <a:ext cx="2092793" cy="501678"/>
          </a:xfrm>
          <a:prstGeom prst="rect">
            <a:avLst/>
          </a:prstGeom>
        </p:spPr>
        <p:txBody>
          <a:bodyPr lIns="0" tIns="14400" rIns="0" bIns="0" rtlCol="0" anchor="t"/>
          <a:lstStyle/>
          <a:p>
            <a:pPr algn="ctr">
              <a:lnSpc>
                <a:spcPts val="1350"/>
              </a:lnSpc>
            </a:pPr>
            <a:r>
              <a:rPr lang="en-US" sz="900" b="0" i="1" spc="223" dirty="0">
                <a:solidFill>
                  <a:srgbClr val="000000">
                    <a:alpha val="100000"/>
                  </a:srgbClr>
                </a:solidFill>
                <a:latin typeface="Cabin"/>
              </a:rPr>
              <a:t>"You have to let the child lead things. You have to trust and empower them."</a:t>
            </a:r>
          </a:p>
        </p:txBody>
      </p:sp>
      <p:sp>
        <p:nvSpPr>
          <p:cNvPr id="14" name="TextBox 6">
            <a:extLst>
              <a:ext uri="{FF2B5EF4-FFF2-40B4-BE49-F238E27FC236}">
                <a16:creationId xmlns:a16="http://schemas.microsoft.com/office/drawing/2014/main" id="{A615C6EB-8F65-5C4A-A923-AEB96138954F}"/>
              </a:ext>
            </a:extLst>
          </p:cNvPr>
          <p:cNvSpPr txBox="1"/>
          <p:nvPr/>
        </p:nvSpPr>
        <p:spPr>
          <a:xfrm rot="21600000">
            <a:off x="315738" y="1434885"/>
            <a:ext cx="6889355" cy="495300"/>
          </a:xfrm>
          <a:prstGeom prst="rect">
            <a:avLst/>
          </a:prstGeom>
        </p:spPr>
        <p:txBody>
          <a:bodyPr lIns="0" tIns="46800" rIns="0" bIns="0" rtlCol="0" anchor="t"/>
          <a:lstStyle/>
          <a:p>
            <a:pPr algn="l">
              <a:lnSpc>
                <a:spcPts val="3960"/>
              </a:lnSpc>
            </a:pPr>
            <a:r>
              <a:rPr lang="en-US" sz="3300" b="1" spc="338" dirty="0">
                <a:solidFill>
                  <a:srgbClr val="FFC200">
                    <a:alpha val="100000"/>
                  </a:srgbClr>
                </a:solidFill>
                <a:latin typeface="Bebas Neue"/>
              </a:rPr>
              <a:t>H</a:t>
            </a:r>
            <a:r>
              <a:rPr lang="en-US" sz="3300" b="1" i="0" spc="338" dirty="0">
                <a:solidFill>
                  <a:srgbClr val="FFC200">
                    <a:alpha val="100000"/>
                  </a:srgbClr>
                </a:solidFill>
                <a:latin typeface="Bebas Neue"/>
              </a:rPr>
              <a:t>eard, in control, supported</a:t>
            </a:r>
          </a:p>
        </p:txBody>
      </p:sp>
      <p:grpSp>
        <p:nvGrpSpPr>
          <p:cNvPr id="15" name="Group 3">
            <a:extLst>
              <a:ext uri="{FF2B5EF4-FFF2-40B4-BE49-F238E27FC236}">
                <a16:creationId xmlns:a16="http://schemas.microsoft.com/office/drawing/2014/main" id="{17FDB5AD-2225-7549-987C-791EAF96D1A6}"/>
              </a:ext>
            </a:extLst>
          </p:cNvPr>
          <p:cNvGrpSpPr/>
          <p:nvPr/>
        </p:nvGrpSpPr>
        <p:grpSpPr>
          <a:xfrm rot="21600000">
            <a:off x="-1" y="-1"/>
            <a:ext cx="7620001" cy="1435895"/>
            <a:chOff x="-343629" y="-1233345"/>
            <a:chExt cx="8201025" cy="2495550"/>
          </a:xfrm>
        </p:grpSpPr>
        <p:sp>
          <p:nvSpPr>
            <p:cNvPr id="16" name="Freeform 2">
              <a:extLst>
                <a:ext uri="{FF2B5EF4-FFF2-40B4-BE49-F238E27FC236}">
                  <a16:creationId xmlns:a16="http://schemas.microsoft.com/office/drawing/2014/main" id="{2C70AA17-B640-BA43-8509-FCE6DC0A7D17}"/>
                </a:ext>
              </a:extLst>
            </p:cNvPr>
            <p:cNvSpPr/>
            <p:nvPr/>
          </p:nvSpPr>
          <p:spPr>
            <a:xfrm>
              <a:off x="-343629" y="-1233345"/>
              <a:ext cx="8201025" cy="249555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50E3C2">
                <a:alpha val="100000"/>
              </a:srgbClr>
            </a:solidFill>
          </p:spPr>
        </p:sp>
      </p:grpSp>
      <p:sp>
        <p:nvSpPr>
          <p:cNvPr id="17" name="TextBox 4">
            <a:extLst>
              <a:ext uri="{FF2B5EF4-FFF2-40B4-BE49-F238E27FC236}">
                <a16:creationId xmlns:a16="http://schemas.microsoft.com/office/drawing/2014/main" id="{13036926-AFD3-3340-83BE-D83B0E501B04}"/>
              </a:ext>
            </a:extLst>
          </p:cNvPr>
          <p:cNvSpPr txBox="1"/>
          <p:nvPr/>
        </p:nvSpPr>
        <p:spPr>
          <a:xfrm rot="21600000">
            <a:off x="3614731" y="244079"/>
            <a:ext cx="2338898" cy="1047750"/>
          </a:xfrm>
          <a:prstGeom prst="rect">
            <a:avLst/>
          </a:prstGeom>
        </p:spPr>
        <p:txBody>
          <a:bodyPr lIns="0" tIns="118800" rIns="0" bIns="0" rtlCol="0" anchor="t"/>
          <a:lstStyle/>
          <a:p>
            <a:pPr algn="l">
              <a:lnSpc>
                <a:spcPts val="8250"/>
              </a:lnSpc>
            </a:pPr>
            <a:r>
              <a:rPr lang="en-US" sz="8250" b="1" i="0" spc="300" dirty="0">
                <a:solidFill>
                  <a:srgbClr val="FFFFFF">
                    <a:alpha val="25000"/>
                  </a:srgbClr>
                </a:solidFill>
                <a:latin typeface="Overpass"/>
              </a:rPr>
              <a:t>03</a:t>
            </a:r>
          </a:p>
        </p:txBody>
      </p:sp>
      <p:sp>
        <p:nvSpPr>
          <p:cNvPr id="18" name="TextBox 5">
            <a:extLst>
              <a:ext uri="{FF2B5EF4-FFF2-40B4-BE49-F238E27FC236}">
                <a16:creationId xmlns:a16="http://schemas.microsoft.com/office/drawing/2014/main" id="{E7C7E810-0661-8040-B403-845A20A123FC}"/>
              </a:ext>
            </a:extLst>
          </p:cNvPr>
          <p:cNvSpPr txBox="1"/>
          <p:nvPr/>
        </p:nvSpPr>
        <p:spPr>
          <a:xfrm rot="21600000">
            <a:off x="-204868" y="194237"/>
            <a:ext cx="4745063"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Key theme</a:t>
            </a:r>
          </a:p>
        </p:txBody>
      </p:sp>
      <p:pic>
        <p:nvPicPr>
          <p:cNvPr id="21" name="Picture 20">
            <a:extLst>
              <a:ext uri="{FF2B5EF4-FFF2-40B4-BE49-F238E27FC236}">
                <a16:creationId xmlns:a16="http://schemas.microsoft.com/office/drawing/2014/main" id="{2ACF39FB-130B-FB4C-9F4D-295D4DFD222E}"/>
              </a:ext>
            </a:extLst>
          </p:cNvPr>
          <p:cNvPicPr>
            <a:picLocks noChangeAspect="1"/>
          </p:cNvPicPr>
          <p:nvPr/>
        </p:nvPicPr>
        <p:blipFill>
          <a:blip r:embed="rId2">
            <a:alphaModFix amt="70000"/>
          </a:blip>
          <a:stretch>
            <a:fillRect/>
          </a:stretch>
        </p:blipFill>
        <p:spPr>
          <a:xfrm>
            <a:off x="6445517" y="439000"/>
            <a:ext cx="557892" cy="55789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rot="21600000">
            <a:off x="309894" y="1435895"/>
            <a:ext cx="6889355" cy="495300"/>
          </a:xfrm>
          <a:prstGeom prst="rect">
            <a:avLst/>
          </a:prstGeom>
        </p:spPr>
        <p:txBody>
          <a:bodyPr lIns="0" tIns="46800" rIns="0" bIns="0" rtlCol="0" anchor="t"/>
          <a:lstStyle/>
          <a:p>
            <a:pPr algn="l">
              <a:lnSpc>
                <a:spcPts val="3960"/>
              </a:lnSpc>
            </a:pPr>
            <a:r>
              <a:rPr lang="en-US" sz="3300" b="1" spc="338" dirty="0">
                <a:solidFill>
                  <a:srgbClr val="FFC200">
                    <a:alpha val="100000"/>
                  </a:srgbClr>
                </a:solidFill>
                <a:latin typeface="Bebas Neue"/>
              </a:rPr>
              <a:t>B</a:t>
            </a:r>
            <a:r>
              <a:rPr lang="en-US" sz="3300" b="1" i="0" spc="338" dirty="0">
                <a:solidFill>
                  <a:srgbClr val="FFC200">
                    <a:alpha val="100000"/>
                  </a:srgbClr>
                </a:solidFill>
                <a:latin typeface="Bebas Neue"/>
              </a:rPr>
              <a:t>arriers to disclosure</a:t>
            </a:r>
          </a:p>
        </p:txBody>
      </p:sp>
      <p:grpSp>
        <p:nvGrpSpPr>
          <p:cNvPr id="10" name="Group 10"/>
          <p:cNvGrpSpPr/>
          <p:nvPr/>
        </p:nvGrpSpPr>
        <p:grpSpPr>
          <a:xfrm rot="21600000">
            <a:off x="6056062" y="674559"/>
            <a:ext cx="1219200" cy="762000"/>
            <a:chOff x="6048375" y="504825"/>
            <a:chExt cx="1219200" cy="762000"/>
          </a:xfrm>
        </p:grpSpPr>
        <p:sp>
          <p:nvSpPr>
            <p:cNvPr id="9" name="Freeform 9"/>
            <p:cNvSpPr/>
            <p:nvPr/>
          </p:nvSpPr>
          <p:spPr>
            <a:xfrm>
              <a:off x="6048375" y="504825"/>
              <a:ext cx="1219200" cy="762000"/>
            </a:xfrm>
            <a:custGeom>
              <a:avLst/>
              <a:gdLst/>
              <a:ahLst/>
              <a:cxnLst/>
              <a:rect l="0" t="0" r="0" b="0"/>
              <a:pathLst>
                <a:path w="304800" h="189433">
                  <a:moveTo>
                    <a:pt x="0" y="0"/>
                  </a:moveTo>
                  <a:lnTo>
                    <a:pt x="0" y="34928"/>
                  </a:lnTo>
                  <a:lnTo>
                    <a:pt x="38100" y="34928"/>
                  </a:lnTo>
                  <a:lnTo>
                    <a:pt x="38100" y="0"/>
                  </a:lnTo>
                  <a:lnTo>
                    <a:pt x="0" y="0"/>
                  </a:lnTo>
                  <a:close/>
                  <a:moveTo>
                    <a:pt x="50797" y="0"/>
                  </a:moveTo>
                  <a:lnTo>
                    <a:pt x="50797" y="34928"/>
                  </a:lnTo>
                  <a:lnTo>
                    <a:pt x="124892" y="34928"/>
                  </a:lnTo>
                  <a:lnTo>
                    <a:pt x="124892" y="0"/>
                  </a:lnTo>
                  <a:lnTo>
                    <a:pt x="50797" y="0"/>
                  </a:lnTo>
                  <a:close/>
                  <a:moveTo>
                    <a:pt x="139703" y="0"/>
                  </a:moveTo>
                  <a:lnTo>
                    <a:pt x="139703" y="34928"/>
                  </a:lnTo>
                  <a:lnTo>
                    <a:pt x="213789" y="34928"/>
                  </a:lnTo>
                  <a:lnTo>
                    <a:pt x="213789" y="0"/>
                  </a:lnTo>
                  <a:lnTo>
                    <a:pt x="139703" y="0"/>
                  </a:lnTo>
                  <a:close/>
                  <a:moveTo>
                    <a:pt x="228600" y="0"/>
                  </a:moveTo>
                  <a:lnTo>
                    <a:pt x="228600" y="34928"/>
                  </a:lnTo>
                  <a:lnTo>
                    <a:pt x="302695" y="34928"/>
                  </a:lnTo>
                  <a:lnTo>
                    <a:pt x="302695" y="0"/>
                  </a:lnTo>
                  <a:lnTo>
                    <a:pt x="228600" y="0"/>
                  </a:lnTo>
                  <a:close/>
                  <a:moveTo>
                    <a:pt x="177803" y="50797"/>
                  </a:moveTo>
                  <a:lnTo>
                    <a:pt x="177803" y="85725"/>
                  </a:lnTo>
                  <a:lnTo>
                    <a:pt x="251889" y="85725"/>
                  </a:lnTo>
                  <a:lnTo>
                    <a:pt x="251889" y="50797"/>
                  </a:lnTo>
                  <a:lnTo>
                    <a:pt x="177803" y="50797"/>
                  </a:lnTo>
                  <a:close/>
                  <a:moveTo>
                    <a:pt x="267691" y="50797"/>
                  </a:moveTo>
                  <a:lnTo>
                    <a:pt x="267691" y="86506"/>
                  </a:lnTo>
                  <a:lnTo>
                    <a:pt x="303543" y="86506"/>
                  </a:lnTo>
                  <a:lnTo>
                    <a:pt x="303543" y="50797"/>
                  </a:lnTo>
                  <a:lnTo>
                    <a:pt x="267691" y="50797"/>
                  </a:lnTo>
                  <a:close/>
                  <a:moveTo>
                    <a:pt x="88897" y="50797"/>
                  </a:moveTo>
                  <a:lnTo>
                    <a:pt x="88897" y="85725"/>
                  </a:lnTo>
                  <a:lnTo>
                    <a:pt x="162982" y="85725"/>
                  </a:lnTo>
                  <a:lnTo>
                    <a:pt x="162982" y="50797"/>
                  </a:lnTo>
                  <a:lnTo>
                    <a:pt x="88897" y="50797"/>
                  </a:lnTo>
                  <a:close/>
                  <a:moveTo>
                    <a:pt x="0" y="50797"/>
                  </a:moveTo>
                  <a:lnTo>
                    <a:pt x="0" y="85725"/>
                  </a:lnTo>
                  <a:lnTo>
                    <a:pt x="74095" y="85725"/>
                  </a:lnTo>
                  <a:lnTo>
                    <a:pt x="74095" y="50797"/>
                  </a:lnTo>
                  <a:lnTo>
                    <a:pt x="0" y="50797"/>
                  </a:lnTo>
                  <a:close/>
                  <a:moveTo>
                    <a:pt x="1067" y="101603"/>
                  </a:moveTo>
                  <a:lnTo>
                    <a:pt x="1067" y="137046"/>
                  </a:lnTo>
                  <a:lnTo>
                    <a:pt x="50016" y="137046"/>
                  </a:lnTo>
                  <a:lnTo>
                    <a:pt x="50016" y="101603"/>
                  </a:lnTo>
                  <a:lnTo>
                    <a:pt x="1067" y="101603"/>
                  </a:lnTo>
                  <a:close/>
                  <a:moveTo>
                    <a:pt x="64570" y="101603"/>
                  </a:moveTo>
                  <a:lnTo>
                    <a:pt x="64570" y="136541"/>
                  </a:lnTo>
                  <a:lnTo>
                    <a:pt x="139703" y="136541"/>
                  </a:lnTo>
                  <a:lnTo>
                    <a:pt x="139703" y="101603"/>
                  </a:lnTo>
                  <a:lnTo>
                    <a:pt x="64570" y="101603"/>
                  </a:lnTo>
                  <a:close/>
                  <a:moveTo>
                    <a:pt x="153467" y="101603"/>
                  </a:moveTo>
                  <a:lnTo>
                    <a:pt x="153467" y="136541"/>
                  </a:lnTo>
                  <a:lnTo>
                    <a:pt x="228600" y="136541"/>
                  </a:lnTo>
                  <a:lnTo>
                    <a:pt x="228600" y="101603"/>
                  </a:lnTo>
                  <a:lnTo>
                    <a:pt x="153467" y="101603"/>
                  </a:lnTo>
                  <a:close/>
                  <a:moveTo>
                    <a:pt x="242364" y="101603"/>
                  </a:moveTo>
                  <a:lnTo>
                    <a:pt x="242364" y="136541"/>
                  </a:lnTo>
                  <a:lnTo>
                    <a:pt x="304800" y="136541"/>
                  </a:lnTo>
                  <a:lnTo>
                    <a:pt x="304800" y="101603"/>
                  </a:lnTo>
                  <a:lnTo>
                    <a:pt x="242364" y="101603"/>
                  </a:lnTo>
                  <a:close/>
                  <a:moveTo>
                    <a:pt x="215903" y="152410"/>
                  </a:moveTo>
                  <a:lnTo>
                    <a:pt x="215903" y="189433"/>
                  </a:lnTo>
                  <a:lnTo>
                    <a:pt x="303476" y="189433"/>
                  </a:lnTo>
                  <a:lnTo>
                    <a:pt x="303476" y="152410"/>
                  </a:lnTo>
                  <a:lnTo>
                    <a:pt x="215903" y="152410"/>
                  </a:lnTo>
                  <a:close/>
                  <a:moveTo>
                    <a:pt x="139703" y="152410"/>
                  </a:moveTo>
                  <a:lnTo>
                    <a:pt x="139703" y="189433"/>
                  </a:lnTo>
                  <a:lnTo>
                    <a:pt x="201082" y="189433"/>
                  </a:lnTo>
                  <a:lnTo>
                    <a:pt x="201082" y="152410"/>
                  </a:lnTo>
                  <a:lnTo>
                    <a:pt x="139703" y="152410"/>
                  </a:lnTo>
                  <a:close/>
                  <a:moveTo>
                    <a:pt x="76200" y="152410"/>
                  </a:moveTo>
                  <a:lnTo>
                    <a:pt x="76200" y="189433"/>
                  </a:lnTo>
                  <a:lnTo>
                    <a:pt x="124892" y="189433"/>
                  </a:lnTo>
                  <a:lnTo>
                    <a:pt x="124892" y="152410"/>
                  </a:lnTo>
                  <a:lnTo>
                    <a:pt x="76200" y="152410"/>
                  </a:lnTo>
                  <a:close/>
                  <a:moveTo>
                    <a:pt x="0" y="152410"/>
                  </a:moveTo>
                  <a:lnTo>
                    <a:pt x="0" y="189433"/>
                  </a:lnTo>
                  <a:lnTo>
                    <a:pt x="61389" y="189433"/>
                  </a:lnTo>
                  <a:lnTo>
                    <a:pt x="61389" y="152410"/>
                  </a:lnTo>
                  <a:lnTo>
                    <a:pt x="0" y="152410"/>
                  </a:lnTo>
                  <a:close/>
                </a:path>
              </a:pathLst>
            </a:custGeom>
            <a:solidFill>
              <a:srgbClr val="FFFFFF">
                <a:alpha val="100000"/>
              </a:srgbClr>
            </a:solidFill>
          </p:spPr>
        </p:sp>
      </p:grpSp>
      <p:grpSp>
        <p:nvGrpSpPr>
          <p:cNvPr id="11" name="Group 3">
            <a:extLst>
              <a:ext uri="{FF2B5EF4-FFF2-40B4-BE49-F238E27FC236}">
                <a16:creationId xmlns:a16="http://schemas.microsoft.com/office/drawing/2014/main" id="{1A276596-6D46-8D42-8B46-0B6B1C84A957}"/>
              </a:ext>
            </a:extLst>
          </p:cNvPr>
          <p:cNvGrpSpPr/>
          <p:nvPr/>
        </p:nvGrpSpPr>
        <p:grpSpPr>
          <a:xfrm rot="21600000">
            <a:off x="0" y="0"/>
            <a:ext cx="7620001" cy="1435895"/>
            <a:chOff x="-343629" y="-1233345"/>
            <a:chExt cx="8201025" cy="2495550"/>
          </a:xfrm>
        </p:grpSpPr>
        <p:sp>
          <p:nvSpPr>
            <p:cNvPr id="12" name="Freeform 2">
              <a:extLst>
                <a:ext uri="{FF2B5EF4-FFF2-40B4-BE49-F238E27FC236}">
                  <a16:creationId xmlns:a16="http://schemas.microsoft.com/office/drawing/2014/main" id="{EE2F12A9-D407-8741-A959-7847703339C5}"/>
                </a:ext>
              </a:extLst>
            </p:cNvPr>
            <p:cNvSpPr/>
            <p:nvPr/>
          </p:nvSpPr>
          <p:spPr>
            <a:xfrm>
              <a:off x="-343629" y="-1233345"/>
              <a:ext cx="8201025" cy="249555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50E3C2">
                <a:alpha val="100000"/>
              </a:srgbClr>
            </a:solidFill>
          </p:spPr>
        </p:sp>
      </p:grpSp>
      <p:sp>
        <p:nvSpPr>
          <p:cNvPr id="13" name="TextBox 4">
            <a:extLst>
              <a:ext uri="{FF2B5EF4-FFF2-40B4-BE49-F238E27FC236}">
                <a16:creationId xmlns:a16="http://schemas.microsoft.com/office/drawing/2014/main" id="{CFAB49E3-616C-E947-A7EB-6E8350E57792}"/>
              </a:ext>
            </a:extLst>
          </p:cNvPr>
          <p:cNvSpPr txBox="1"/>
          <p:nvPr/>
        </p:nvSpPr>
        <p:spPr>
          <a:xfrm rot="21600000">
            <a:off x="3614732" y="244080"/>
            <a:ext cx="2338898" cy="1047750"/>
          </a:xfrm>
          <a:prstGeom prst="rect">
            <a:avLst/>
          </a:prstGeom>
        </p:spPr>
        <p:txBody>
          <a:bodyPr lIns="0" tIns="118800" rIns="0" bIns="0" rtlCol="0" anchor="t"/>
          <a:lstStyle/>
          <a:p>
            <a:pPr algn="l">
              <a:lnSpc>
                <a:spcPts val="8250"/>
              </a:lnSpc>
            </a:pPr>
            <a:r>
              <a:rPr lang="en-US" sz="8250" b="1" i="0" spc="300" dirty="0">
                <a:solidFill>
                  <a:srgbClr val="FFFFFF">
                    <a:alpha val="25000"/>
                  </a:srgbClr>
                </a:solidFill>
                <a:latin typeface="Overpass"/>
              </a:rPr>
              <a:t>04</a:t>
            </a:r>
          </a:p>
        </p:txBody>
      </p:sp>
      <p:sp>
        <p:nvSpPr>
          <p:cNvPr id="14" name="TextBox 5">
            <a:extLst>
              <a:ext uri="{FF2B5EF4-FFF2-40B4-BE49-F238E27FC236}">
                <a16:creationId xmlns:a16="http://schemas.microsoft.com/office/drawing/2014/main" id="{D9609DD4-A392-554D-B949-4B4C1F7C4EB9}"/>
              </a:ext>
            </a:extLst>
          </p:cNvPr>
          <p:cNvSpPr txBox="1"/>
          <p:nvPr/>
        </p:nvSpPr>
        <p:spPr>
          <a:xfrm rot="21600000">
            <a:off x="-204867" y="194238"/>
            <a:ext cx="4745063"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Key theme</a:t>
            </a:r>
          </a:p>
        </p:txBody>
      </p:sp>
      <p:sp>
        <p:nvSpPr>
          <p:cNvPr id="17" name="TextBox 7">
            <a:extLst>
              <a:ext uri="{FF2B5EF4-FFF2-40B4-BE49-F238E27FC236}">
                <a16:creationId xmlns:a16="http://schemas.microsoft.com/office/drawing/2014/main" id="{7C22510B-870F-5D4F-BA21-65687021A15A}"/>
              </a:ext>
            </a:extLst>
          </p:cNvPr>
          <p:cNvSpPr txBox="1"/>
          <p:nvPr/>
        </p:nvSpPr>
        <p:spPr>
          <a:xfrm rot="21600000">
            <a:off x="330237" y="2102830"/>
            <a:ext cx="6959524" cy="209550"/>
          </a:xfrm>
          <a:prstGeom prst="rect">
            <a:avLst/>
          </a:prstGeom>
        </p:spPr>
        <p:txBody>
          <a:bodyPr lIns="0" tIns="18000" rIns="0" bIns="0" rtlCol="0" anchor="t"/>
          <a:lstStyle/>
          <a:p>
            <a:pPr algn="just">
              <a:lnSpc>
                <a:spcPts val="1680"/>
              </a:lnSpc>
            </a:pPr>
            <a:r>
              <a:rPr lang="en-US" sz="1200" b="1" dirty="0">
                <a:solidFill>
                  <a:srgbClr val="209C7A"/>
                </a:solidFill>
                <a:latin typeface="Calibri" panose="020F0502020204030204" pitchFamily="34" charset="0"/>
                <a:cs typeface="Calibri" panose="020F0502020204030204" pitchFamily="34" charset="0"/>
              </a:rPr>
              <a:t>It is extremely hard for many abused CYP to reach out for help and tell what is happening to them.</a:t>
            </a:r>
          </a:p>
        </p:txBody>
      </p:sp>
      <p:sp>
        <p:nvSpPr>
          <p:cNvPr id="18" name="TextBox 10">
            <a:extLst>
              <a:ext uri="{FF2B5EF4-FFF2-40B4-BE49-F238E27FC236}">
                <a16:creationId xmlns:a16="http://schemas.microsoft.com/office/drawing/2014/main" id="{00F80C85-AF0C-014C-9CA0-B776CF189F44}"/>
              </a:ext>
            </a:extLst>
          </p:cNvPr>
          <p:cNvSpPr txBox="1"/>
          <p:nvPr/>
        </p:nvSpPr>
        <p:spPr>
          <a:xfrm rot="21600000">
            <a:off x="802984" y="2818653"/>
            <a:ext cx="6014029" cy="2600325"/>
          </a:xfrm>
          <a:prstGeom prst="rect">
            <a:avLst/>
          </a:prstGeom>
        </p:spPr>
        <p:txBody>
          <a:bodyPr lIns="0" tIns="14400" rIns="0" bIns="0" rtlCol="0" anchor="t"/>
          <a:lstStyle/>
          <a:p>
            <a:pPr marL="171450" indent="-171450">
              <a:lnSpc>
                <a:spcPts val="1575"/>
              </a:lnSpc>
              <a:buFont typeface="Arial" panose="020B0604020202020204" pitchFamily="34" charset="0"/>
              <a:buChar char="•"/>
            </a:pPr>
            <a:r>
              <a:rPr lang="en-US" sz="1125" dirty="0">
                <a:solidFill>
                  <a:srgbClr val="000000">
                    <a:alpha val="100000"/>
                  </a:srgbClr>
                </a:solidFill>
                <a:latin typeface="Calibri" panose="020F0502020204030204" pitchFamily="34" charset="0"/>
                <a:cs typeface="Calibri" panose="020F0502020204030204" pitchFamily="34" charset="0"/>
              </a:rPr>
              <a:t>Difficulty </a:t>
            </a:r>
            <a:r>
              <a:rPr lang="en-US" sz="1125" dirty="0" err="1">
                <a:solidFill>
                  <a:srgbClr val="000000">
                    <a:alpha val="100000"/>
                  </a:srgbClr>
                </a:solidFill>
                <a:latin typeface="Calibri" panose="020F0502020204030204" pitchFamily="34" charset="0"/>
                <a:cs typeface="Calibri" panose="020F0502020204030204" pitchFamily="34" charset="0"/>
              </a:rPr>
              <a:t>recognising</a:t>
            </a:r>
            <a:r>
              <a:rPr lang="en-US" sz="1125" dirty="0">
                <a:solidFill>
                  <a:srgbClr val="000000">
                    <a:alpha val="100000"/>
                  </a:srgbClr>
                </a:solidFill>
                <a:latin typeface="Calibri" panose="020F0502020204030204" pitchFamily="34" charset="0"/>
                <a:cs typeface="Calibri" panose="020F0502020204030204" pitchFamily="34" charset="0"/>
              </a:rPr>
              <a:t> that what is experienced is not right and is indeed abuse</a:t>
            </a:r>
          </a:p>
          <a:p>
            <a:pPr marL="171450" indent="-171450" algn="l">
              <a:lnSpc>
                <a:spcPts val="1575"/>
              </a:lnSpc>
              <a:buFont typeface="Arial" panose="020B0604020202020204" pitchFamily="34" charset="0"/>
              <a:buChar char="•"/>
            </a:pPr>
            <a:r>
              <a:rPr lang="en-US" sz="1125" dirty="0">
                <a:solidFill>
                  <a:srgbClr val="000000">
                    <a:alpha val="100000"/>
                  </a:srgbClr>
                </a:solidFill>
                <a:latin typeface="Calibri" panose="020F0502020204030204" pitchFamily="34" charset="0"/>
                <a:cs typeface="Calibri" panose="020F0502020204030204" pitchFamily="34" charset="0"/>
              </a:rPr>
              <a:t>Conflicting emotional attachment and sense of loyalty to the abuser to them being a family member</a:t>
            </a:r>
            <a:endParaRPr lang="en-US" sz="1125" b="0" i="0" spc="0" dirty="0">
              <a:solidFill>
                <a:srgbClr val="000000">
                  <a:alpha val="100000"/>
                </a:srgbClr>
              </a:solidFill>
              <a:latin typeface="Calibri" panose="020F0502020204030204" pitchFamily="34" charset="0"/>
              <a:cs typeface="Calibri" panose="020F0502020204030204" pitchFamily="34" charset="0"/>
            </a:endParaRPr>
          </a:p>
          <a:p>
            <a:pPr marL="171450" indent="-171450" algn="l">
              <a:lnSpc>
                <a:spcPts val="1575"/>
              </a:lnSpc>
              <a:buFont typeface="Arial" panose="020B0604020202020204" pitchFamily="34" charset="0"/>
              <a:buChar char="•"/>
            </a:pPr>
            <a:r>
              <a:rPr lang="en-US" sz="1125" dirty="0">
                <a:solidFill>
                  <a:srgbClr val="000000">
                    <a:alpha val="100000"/>
                  </a:srgbClr>
                </a:solidFill>
                <a:latin typeface="Calibri" panose="020F0502020204030204" pitchFamily="34" charset="0"/>
                <a:cs typeface="Calibri" panose="020F0502020204030204" pitchFamily="34" charset="0"/>
              </a:rPr>
              <a:t>Due to age and vulnerability, the most common response to abuse in CYP is freeze</a:t>
            </a:r>
          </a:p>
          <a:p>
            <a:pPr marL="171450" indent="-171450" algn="l">
              <a:lnSpc>
                <a:spcPts val="1575"/>
              </a:lnSpc>
              <a:buFont typeface="Arial" panose="020B0604020202020204" pitchFamily="34" charset="0"/>
              <a:buChar char="•"/>
            </a:pPr>
            <a:r>
              <a:rPr lang="en-US" sz="1125" dirty="0" err="1">
                <a:solidFill>
                  <a:srgbClr val="000000">
                    <a:alpha val="100000"/>
                  </a:srgbClr>
                </a:solidFill>
                <a:latin typeface="Calibri" panose="020F0502020204030204" pitchFamily="34" charset="0"/>
                <a:cs typeface="Calibri" panose="020F0502020204030204" pitchFamily="34" charset="0"/>
              </a:rPr>
              <a:t>Internalised</a:t>
            </a:r>
            <a:r>
              <a:rPr lang="en-US" sz="1125" dirty="0">
                <a:solidFill>
                  <a:srgbClr val="000000">
                    <a:alpha val="100000"/>
                  </a:srgbClr>
                </a:solidFill>
                <a:latin typeface="Calibri" panose="020F0502020204030204" pitchFamily="34" charset="0"/>
                <a:cs typeface="Calibri" panose="020F0502020204030204" pitchFamily="34" charset="0"/>
              </a:rPr>
              <a:t> messages of shame, secrecy, and threat</a:t>
            </a:r>
          </a:p>
          <a:p>
            <a:pPr marL="171450" indent="-171450" algn="l">
              <a:lnSpc>
                <a:spcPts val="1575"/>
              </a:lnSpc>
              <a:buFont typeface="Arial" panose="020B0604020202020204" pitchFamily="34" charset="0"/>
              <a:buChar char="•"/>
            </a:pPr>
            <a:r>
              <a:rPr lang="en-US" sz="1125" b="0" i="0" spc="0" dirty="0">
                <a:solidFill>
                  <a:srgbClr val="000000">
                    <a:alpha val="100000"/>
                  </a:srgbClr>
                </a:solidFill>
                <a:latin typeface="Calibri" panose="020F0502020204030204" pitchFamily="34" charset="0"/>
                <a:cs typeface="Calibri" panose="020F0502020204030204" pitchFamily="34" charset="0"/>
              </a:rPr>
              <a:t>Fear of what will happen after disclosing</a:t>
            </a:r>
          </a:p>
          <a:p>
            <a:pPr marL="171450" indent="-171450" algn="l">
              <a:lnSpc>
                <a:spcPts val="1575"/>
              </a:lnSpc>
              <a:buFont typeface="Arial" panose="020B0604020202020204" pitchFamily="34" charset="0"/>
              <a:buChar char="•"/>
            </a:pPr>
            <a:r>
              <a:rPr lang="en-US" sz="1125" dirty="0">
                <a:solidFill>
                  <a:srgbClr val="000000">
                    <a:alpha val="100000"/>
                  </a:srgbClr>
                </a:solidFill>
                <a:latin typeface="Calibri" panose="020F0502020204030204" pitchFamily="34" charset="0"/>
                <a:cs typeface="Calibri" panose="020F0502020204030204" pitchFamily="34" charset="0"/>
              </a:rPr>
              <a:t>Mistrust of adults; CYP are more likely to disclose to their peers</a:t>
            </a:r>
            <a:endParaRPr lang="en-US" sz="1125" b="0" i="0" spc="0" dirty="0">
              <a:solidFill>
                <a:srgbClr val="000000">
                  <a:alpha val="100000"/>
                </a:srgbClr>
              </a:solidFill>
              <a:latin typeface="Calibri" panose="020F0502020204030204" pitchFamily="34" charset="0"/>
              <a:cs typeface="Calibri" panose="020F0502020204030204" pitchFamily="34" charset="0"/>
            </a:endParaRPr>
          </a:p>
          <a:p>
            <a:pPr marL="171450" indent="-171450" algn="l">
              <a:lnSpc>
                <a:spcPts val="1575"/>
              </a:lnSpc>
              <a:buFont typeface="Arial" panose="020B0604020202020204" pitchFamily="34" charset="0"/>
              <a:buChar char="•"/>
            </a:pPr>
            <a:r>
              <a:rPr lang="en-US" sz="1125" dirty="0">
                <a:solidFill>
                  <a:srgbClr val="000000">
                    <a:alpha val="100000"/>
                  </a:srgbClr>
                </a:solidFill>
                <a:latin typeface="Calibri" panose="020F0502020204030204" pitchFamily="34" charset="0"/>
                <a:cs typeface="Calibri" panose="020F0502020204030204" pitchFamily="34" charset="0"/>
              </a:rPr>
              <a:t>Prior attempts that were dismissed or poorly responded to</a:t>
            </a:r>
          </a:p>
          <a:p>
            <a:pPr marL="171450" indent="-171450" algn="l">
              <a:lnSpc>
                <a:spcPts val="1575"/>
              </a:lnSpc>
              <a:buFont typeface="Arial" panose="020B0604020202020204" pitchFamily="34" charset="0"/>
              <a:buChar char="•"/>
            </a:pPr>
            <a:r>
              <a:rPr lang="en-US" sz="1125" b="0" i="0" spc="0" dirty="0">
                <a:solidFill>
                  <a:srgbClr val="000000">
                    <a:alpha val="100000"/>
                  </a:srgbClr>
                </a:solidFill>
                <a:latin typeface="Calibri" panose="020F0502020204030204" pitchFamily="34" charset="0"/>
                <a:cs typeface="Calibri" panose="020F0502020204030204" pitchFamily="34" charset="0"/>
              </a:rPr>
              <a:t>Trauma behavior mislabeled ‘difficult child’ or hidden under ‘model child’</a:t>
            </a:r>
          </a:p>
          <a:p>
            <a:pPr marL="171450" indent="-171450" algn="l">
              <a:lnSpc>
                <a:spcPts val="1575"/>
              </a:lnSpc>
              <a:buFont typeface="Arial" panose="020B0604020202020204" pitchFamily="34" charset="0"/>
              <a:buChar char="•"/>
            </a:pPr>
            <a:r>
              <a:rPr lang="en-US" sz="1125" dirty="0">
                <a:solidFill>
                  <a:srgbClr val="000000">
                    <a:alpha val="100000"/>
                  </a:srgbClr>
                </a:solidFill>
                <a:latin typeface="Calibri" panose="020F0502020204030204" pitchFamily="34" charset="0"/>
                <a:cs typeface="Calibri" panose="020F0502020204030204" pitchFamily="34" charset="0"/>
              </a:rPr>
              <a:t>Lack of resources and understaffing</a:t>
            </a:r>
            <a:endParaRPr lang="en-US" sz="1125" b="0" i="0" spc="0" dirty="0">
              <a:solidFill>
                <a:srgbClr val="000000">
                  <a:alpha val="100000"/>
                </a:srgbClr>
              </a:solidFill>
              <a:latin typeface="Calibri" panose="020F0502020204030204" pitchFamily="34" charset="0"/>
              <a:cs typeface="Calibri" panose="020F0502020204030204" pitchFamily="34" charset="0"/>
            </a:endParaRPr>
          </a:p>
          <a:p>
            <a:pPr algn="l">
              <a:lnSpc>
                <a:spcPts val="1575"/>
              </a:lnSpc>
            </a:pPr>
            <a:endParaRPr lang="en-US" sz="1125" b="0" i="0" spc="0" dirty="0">
              <a:solidFill>
                <a:srgbClr val="000000">
                  <a:alpha val="100000"/>
                </a:srgbClr>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3A08CD70-9FDC-6944-9F4E-1DEB3F926B05}"/>
              </a:ext>
            </a:extLst>
          </p:cNvPr>
          <p:cNvPicPr>
            <a:picLocks noChangeAspect="1"/>
          </p:cNvPicPr>
          <p:nvPr/>
        </p:nvPicPr>
        <p:blipFill>
          <a:blip r:embed="rId2">
            <a:alphaModFix amt="70000"/>
          </a:blip>
          <a:stretch>
            <a:fillRect/>
          </a:stretch>
        </p:blipFill>
        <p:spPr>
          <a:xfrm>
            <a:off x="6342198" y="488345"/>
            <a:ext cx="646928" cy="45920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rot="21600000">
            <a:off x="2913390" y="100589"/>
            <a:ext cx="2338898" cy="1047750"/>
          </a:xfrm>
          <a:prstGeom prst="rect">
            <a:avLst/>
          </a:prstGeom>
        </p:spPr>
        <p:txBody>
          <a:bodyPr lIns="0" tIns="118800" rIns="0" bIns="0" rtlCol="0" anchor="t"/>
          <a:lstStyle/>
          <a:p>
            <a:pPr algn="l">
              <a:lnSpc>
                <a:spcPts val="8250"/>
              </a:lnSpc>
            </a:pPr>
            <a:r>
              <a:rPr lang="en-US" sz="8250" b="1" i="0" spc="300">
                <a:solidFill>
                  <a:srgbClr val="FFFFFF">
                    <a:alpha val="25000"/>
                  </a:srgbClr>
                </a:solidFill>
                <a:latin typeface="Overpass"/>
              </a:rPr>
              <a:t>01</a:t>
            </a:r>
          </a:p>
        </p:txBody>
      </p:sp>
      <p:sp>
        <p:nvSpPr>
          <p:cNvPr id="5" name="TextBox 5"/>
          <p:cNvSpPr txBox="1"/>
          <p:nvPr/>
        </p:nvSpPr>
        <p:spPr>
          <a:xfrm rot="21600000">
            <a:off x="33671" y="366889"/>
            <a:ext cx="3498455"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Key theme</a:t>
            </a:r>
          </a:p>
        </p:txBody>
      </p:sp>
      <p:sp>
        <p:nvSpPr>
          <p:cNvPr id="6" name="TextBox 6"/>
          <p:cNvSpPr txBox="1"/>
          <p:nvPr/>
        </p:nvSpPr>
        <p:spPr>
          <a:xfrm rot="21600000">
            <a:off x="310100" y="1438286"/>
            <a:ext cx="6887793" cy="495300"/>
          </a:xfrm>
          <a:prstGeom prst="rect">
            <a:avLst/>
          </a:prstGeom>
        </p:spPr>
        <p:txBody>
          <a:bodyPr lIns="0" tIns="46800" rIns="0" bIns="0" rtlCol="0" anchor="t"/>
          <a:lstStyle/>
          <a:p>
            <a:pPr algn="l">
              <a:lnSpc>
                <a:spcPts val="3960"/>
              </a:lnSpc>
            </a:pPr>
            <a:r>
              <a:rPr lang="en-US" sz="3300" b="1" spc="338" dirty="0">
                <a:solidFill>
                  <a:srgbClr val="FFC200">
                    <a:alpha val="100000"/>
                  </a:srgbClr>
                </a:solidFill>
                <a:latin typeface="Bebas Neue"/>
              </a:rPr>
              <a:t>B</a:t>
            </a:r>
            <a:r>
              <a:rPr lang="en-US" sz="3300" b="1" i="0" spc="338" dirty="0">
                <a:solidFill>
                  <a:srgbClr val="FFC200">
                    <a:alpha val="100000"/>
                  </a:srgbClr>
                </a:solidFill>
                <a:latin typeface="Bebas Neue"/>
              </a:rPr>
              <a:t>arriers to disclosure</a:t>
            </a:r>
          </a:p>
        </p:txBody>
      </p:sp>
      <p:sp>
        <p:nvSpPr>
          <p:cNvPr id="7" name="TextBox 7"/>
          <p:cNvSpPr txBox="1"/>
          <p:nvPr/>
        </p:nvSpPr>
        <p:spPr>
          <a:xfrm rot="21600000">
            <a:off x="4360601" y="2164122"/>
            <a:ext cx="2906974" cy="514350"/>
          </a:xfrm>
          <a:prstGeom prst="rect">
            <a:avLst/>
          </a:prstGeom>
        </p:spPr>
        <p:txBody>
          <a:bodyPr lIns="0" tIns="14400" rIns="0" bIns="0" rtlCol="0" anchor="t"/>
          <a:lstStyle/>
          <a:p>
            <a:pPr algn="ctr">
              <a:lnSpc>
                <a:spcPts val="1350"/>
              </a:lnSpc>
            </a:pPr>
            <a:r>
              <a:rPr lang="en-US" sz="900" b="0" i="1" spc="223" dirty="0">
                <a:solidFill>
                  <a:srgbClr val="000000">
                    <a:alpha val="100000"/>
                  </a:srgbClr>
                </a:solidFill>
                <a:latin typeface="Calibri" panose="020F0502020204030204" pitchFamily="34" charset="0"/>
                <a:cs typeface="Calibri" panose="020F0502020204030204" pitchFamily="34" charset="0"/>
              </a:rPr>
              <a:t>"Some children are still so trauma bonded to the individual committing the abuse that they are unable to identify and associate with words such as "violence and abuse"</a:t>
            </a:r>
          </a:p>
        </p:txBody>
      </p:sp>
      <p:sp>
        <p:nvSpPr>
          <p:cNvPr id="8" name="TextBox 8"/>
          <p:cNvSpPr txBox="1"/>
          <p:nvPr/>
        </p:nvSpPr>
        <p:spPr>
          <a:xfrm rot="21600000">
            <a:off x="772204" y="2552524"/>
            <a:ext cx="2456962" cy="342900"/>
          </a:xfrm>
          <a:prstGeom prst="rect">
            <a:avLst/>
          </a:prstGeom>
        </p:spPr>
        <p:txBody>
          <a:bodyPr lIns="0" tIns="14400" rIns="0" bIns="0" rtlCol="0" anchor="t"/>
          <a:lstStyle/>
          <a:p>
            <a:pPr algn="ctr">
              <a:lnSpc>
                <a:spcPts val="1350"/>
              </a:lnSpc>
            </a:pPr>
            <a:r>
              <a:rPr lang="en-US" sz="900" b="0" i="1" spc="223" dirty="0">
                <a:solidFill>
                  <a:srgbClr val="000000">
                    <a:alpha val="100000"/>
                  </a:srgbClr>
                </a:solidFill>
                <a:latin typeface="Calibri" panose="020F0502020204030204" pitchFamily="34" charset="0"/>
                <a:cs typeface="Calibri" panose="020F0502020204030204" pitchFamily="34" charset="0"/>
              </a:rPr>
              <a:t>"The dismissal of disclosures lead me to not trust the systems that were there to protect me.”</a:t>
            </a:r>
          </a:p>
        </p:txBody>
      </p:sp>
      <p:sp>
        <p:nvSpPr>
          <p:cNvPr id="9" name="TextBox 9"/>
          <p:cNvSpPr txBox="1"/>
          <p:nvPr/>
        </p:nvSpPr>
        <p:spPr>
          <a:xfrm rot="21600000">
            <a:off x="1124888" y="3513151"/>
            <a:ext cx="5370222" cy="1543050"/>
          </a:xfrm>
          <a:prstGeom prst="rect">
            <a:avLst/>
          </a:prstGeom>
        </p:spPr>
        <p:txBody>
          <a:bodyPr lIns="0" tIns="14400" rIns="0" bIns="0" rtlCol="0" anchor="t"/>
          <a:lstStyle/>
          <a:p>
            <a:pPr algn="ctr">
              <a:lnSpc>
                <a:spcPts val="1350"/>
              </a:lnSpc>
            </a:pPr>
            <a:r>
              <a:rPr lang="en-US" sz="900" b="0" i="1" spc="223" dirty="0">
                <a:solidFill>
                  <a:srgbClr val="000000">
                    <a:alpha val="100000"/>
                  </a:srgbClr>
                </a:solidFill>
                <a:latin typeface="Calibri" panose="020F0502020204030204" pitchFamily="34" charset="0"/>
                <a:cs typeface="Calibri" panose="020F0502020204030204" pitchFamily="34" charset="0"/>
              </a:rPr>
              <a:t>"Many professionals though no fault of their own, often do not have time to create close and trusting connections with the young people in their care however without these relationships, children will not make disclosures to you willingly. Teachers are very well placed to create these bonds with their students, however they are under too much pressure to get children through exams and rarely have the time or capacity at this point to have important discussions with even the more obviously troubled children in their classrooms, let alone the polite and steady seeming student sat at the back of the classroom."</a:t>
            </a:r>
          </a:p>
        </p:txBody>
      </p:sp>
      <p:grpSp>
        <p:nvGrpSpPr>
          <p:cNvPr id="11" name="Group 11"/>
          <p:cNvGrpSpPr/>
          <p:nvPr/>
        </p:nvGrpSpPr>
        <p:grpSpPr>
          <a:xfrm rot="21600000">
            <a:off x="6048375" y="504825"/>
            <a:ext cx="1219200" cy="762000"/>
            <a:chOff x="6048375" y="504825"/>
            <a:chExt cx="1219200" cy="762000"/>
          </a:xfrm>
        </p:grpSpPr>
        <p:sp>
          <p:nvSpPr>
            <p:cNvPr id="10" name="Freeform 10"/>
            <p:cNvSpPr/>
            <p:nvPr/>
          </p:nvSpPr>
          <p:spPr>
            <a:xfrm>
              <a:off x="6048375" y="504825"/>
              <a:ext cx="1219200" cy="762000"/>
            </a:xfrm>
            <a:custGeom>
              <a:avLst/>
              <a:gdLst/>
              <a:ahLst/>
              <a:cxnLst/>
              <a:rect l="0" t="0" r="0" b="0"/>
              <a:pathLst>
                <a:path w="304800" h="189433">
                  <a:moveTo>
                    <a:pt x="0" y="0"/>
                  </a:moveTo>
                  <a:lnTo>
                    <a:pt x="0" y="34928"/>
                  </a:lnTo>
                  <a:lnTo>
                    <a:pt x="38100" y="34928"/>
                  </a:lnTo>
                  <a:lnTo>
                    <a:pt x="38100" y="0"/>
                  </a:lnTo>
                  <a:lnTo>
                    <a:pt x="0" y="0"/>
                  </a:lnTo>
                  <a:close/>
                  <a:moveTo>
                    <a:pt x="50797" y="0"/>
                  </a:moveTo>
                  <a:lnTo>
                    <a:pt x="50797" y="34928"/>
                  </a:lnTo>
                  <a:lnTo>
                    <a:pt x="124892" y="34928"/>
                  </a:lnTo>
                  <a:lnTo>
                    <a:pt x="124892" y="0"/>
                  </a:lnTo>
                  <a:lnTo>
                    <a:pt x="50797" y="0"/>
                  </a:lnTo>
                  <a:close/>
                  <a:moveTo>
                    <a:pt x="139703" y="0"/>
                  </a:moveTo>
                  <a:lnTo>
                    <a:pt x="139703" y="34928"/>
                  </a:lnTo>
                  <a:lnTo>
                    <a:pt x="213789" y="34928"/>
                  </a:lnTo>
                  <a:lnTo>
                    <a:pt x="213789" y="0"/>
                  </a:lnTo>
                  <a:lnTo>
                    <a:pt x="139703" y="0"/>
                  </a:lnTo>
                  <a:close/>
                  <a:moveTo>
                    <a:pt x="228600" y="0"/>
                  </a:moveTo>
                  <a:lnTo>
                    <a:pt x="228600" y="34928"/>
                  </a:lnTo>
                  <a:lnTo>
                    <a:pt x="302695" y="34928"/>
                  </a:lnTo>
                  <a:lnTo>
                    <a:pt x="302695" y="0"/>
                  </a:lnTo>
                  <a:lnTo>
                    <a:pt x="228600" y="0"/>
                  </a:lnTo>
                  <a:close/>
                  <a:moveTo>
                    <a:pt x="177803" y="50797"/>
                  </a:moveTo>
                  <a:lnTo>
                    <a:pt x="177803" y="85725"/>
                  </a:lnTo>
                  <a:lnTo>
                    <a:pt x="251889" y="85725"/>
                  </a:lnTo>
                  <a:lnTo>
                    <a:pt x="251889" y="50797"/>
                  </a:lnTo>
                  <a:lnTo>
                    <a:pt x="177803" y="50797"/>
                  </a:lnTo>
                  <a:close/>
                  <a:moveTo>
                    <a:pt x="267691" y="50797"/>
                  </a:moveTo>
                  <a:lnTo>
                    <a:pt x="267691" y="86506"/>
                  </a:lnTo>
                  <a:lnTo>
                    <a:pt x="303543" y="86506"/>
                  </a:lnTo>
                  <a:lnTo>
                    <a:pt x="303543" y="50797"/>
                  </a:lnTo>
                  <a:lnTo>
                    <a:pt x="267691" y="50797"/>
                  </a:lnTo>
                  <a:close/>
                  <a:moveTo>
                    <a:pt x="88897" y="50797"/>
                  </a:moveTo>
                  <a:lnTo>
                    <a:pt x="88897" y="85725"/>
                  </a:lnTo>
                  <a:lnTo>
                    <a:pt x="162982" y="85725"/>
                  </a:lnTo>
                  <a:lnTo>
                    <a:pt x="162982" y="50797"/>
                  </a:lnTo>
                  <a:lnTo>
                    <a:pt x="88897" y="50797"/>
                  </a:lnTo>
                  <a:close/>
                  <a:moveTo>
                    <a:pt x="0" y="50797"/>
                  </a:moveTo>
                  <a:lnTo>
                    <a:pt x="0" y="85725"/>
                  </a:lnTo>
                  <a:lnTo>
                    <a:pt x="74095" y="85725"/>
                  </a:lnTo>
                  <a:lnTo>
                    <a:pt x="74095" y="50797"/>
                  </a:lnTo>
                  <a:lnTo>
                    <a:pt x="0" y="50797"/>
                  </a:lnTo>
                  <a:close/>
                  <a:moveTo>
                    <a:pt x="1067" y="101603"/>
                  </a:moveTo>
                  <a:lnTo>
                    <a:pt x="1067" y="137046"/>
                  </a:lnTo>
                  <a:lnTo>
                    <a:pt x="50016" y="137046"/>
                  </a:lnTo>
                  <a:lnTo>
                    <a:pt x="50016" y="101603"/>
                  </a:lnTo>
                  <a:lnTo>
                    <a:pt x="1067" y="101603"/>
                  </a:lnTo>
                  <a:close/>
                  <a:moveTo>
                    <a:pt x="64570" y="101603"/>
                  </a:moveTo>
                  <a:lnTo>
                    <a:pt x="64570" y="136541"/>
                  </a:lnTo>
                  <a:lnTo>
                    <a:pt x="139703" y="136541"/>
                  </a:lnTo>
                  <a:lnTo>
                    <a:pt x="139703" y="101603"/>
                  </a:lnTo>
                  <a:lnTo>
                    <a:pt x="64570" y="101603"/>
                  </a:lnTo>
                  <a:close/>
                  <a:moveTo>
                    <a:pt x="153467" y="101603"/>
                  </a:moveTo>
                  <a:lnTo>
                    <a:pt x="153467" y="136541"/>
                  </a:lnTo>
                  <a:lnTo>
                    <a:pt x="228600" y="136541"/>
                  </a:lnTo>
                  <a:lnTo>
                    <a:pt x="228600" y="101603"/>
                  </a:lnTo>
                  <a:lnTo>
                    <a:pt x="153467" y="101603"/>
                  </a:lnTo>
                  <a:close/>
                  <a:moveTo>
                    <a:pt x="242364" y="101603"/>
                  </a:moveTo>
                  <a:lnTo>
                    <a:pt x="242364" y="136541"/>
                  </a:lnTo>
                  <a:lnTo>
                    <a:pt x="304800" y="136541"/>
                  </a:lnTo>
                  <a:lnTo>
                    <a:pt x="304800" y="101603"/>
                  </a:lnTo>
                  <a:lnTo>
                    <a:pt x="242364" y="101603"/>
                  </a:lnTo>
                  <a:close/>
                  <a:moveTo>
                    <a:pt x="215903" y="152410"/>
                  </a:moveTo>
                  <a:lnTo>
                    <a:pt x="215903" y="189433"/>
                  </a:lnTo>
                  <a:lnTo>
                    <a:pt x="303476" y="189433"/>
                  </a:lnTo>
                  <a:lnTo>
                    <a:pt x="303476" y="152410"/>
                  </a:lnTo>
                  <a:lnTo>
                    <a:pt x="215903" y="152410"/>
                  </a:lnTo>
                  <a:close/>
                  <a:moveTo>
                    <a:pt x="139703" y="152410"/>
                  </a:moveTo>
                  <a:lnTo>
                    <a:pt x="139703" y="189433"/>
                  </a:lnTo>
                  <a:lnTo>
                    <a:pt x="201082" y="189433"/>
                  </a:lnTo>
                  <a:lnTo>
                    <a:pt x="201082" y="152410"/>
                  </a:lnTo>
                  <a:lnTo>
                    <a:pt x="139703" y="152410"/>
                  </a:lnTo>
                  <a:close/>
                  <a:moveTo>
                    <a:pt x="76200" y="152410"/>
                  </a:moveTo>
                  <a:lnTo>
                    <a:pt x="76200" y="189433"/>
                  </a:lnTo>
                  <a:lnTo>
                    <a:pt x="124892" y="189433"/>
                  </a:lnTo>
                  <a:lnTo>
                    <a:pt x="124892" y="152410"/>
                  </a:lnTo>
                  <a:lnTo>
                    <a:pt x="76200" y="152410"/>
                  </a:lnTo>
                  <a:close/>
                  <a:moveTo>
                    <a:pt x="0" y="152410"/>
                  </a:moveTo>
                  <a:lnTo>
                    <a:pt x="0" y="189433"/>
                  </a:lnTo>
                  <a:lnTo>
                    <a:pt x="61389" y="189433"/>
                  </a:lnTo>
                  <a:lnTo>
                    <a:pt x="61389" y="152410"/>
                  </a:lnTo>
                  <a:lnTo>
                    <a:pt x="0" y="152410"/>
                  </a:lnTo>
                  <a:close/>
                </a:path>
              </a:pathLst>
            </a:custGeom>
            <a:solidFill>
              <a:srgbClr val="FFFFFF">
                <a:alpha val="100000"/>
              </a:srgbClr>
            </a:solidFill>
          </p:spPr>
        </p:sp>
      </p:grpSp>
      <p:grpSp>
        <p:nvGrpSpPr>
          <p:cNvPr id="12" name="Group 3">
            <a:extLst>
              <a:ext uri="{FF2B5EF4-FFF2-40B4-BE49-F238E27FC236}">
                <a16:creationId xmlns:a16="http://schemas.microsoft.com/office/drawing/2014/main" id="{857094E1-9237-0443-98DB-9E8066E206CF}"/>
              </a:ext>
            </a:extLst>
          </p:cNvPr>
          <p:cNvGrpSpPr/>
          <p:nvPr/>
        </p:nvGrpSpPr>
        <p:grpSpPr>
          <a:xfrm rot="21600000">
            <a:off x="-1" y="-1"/>
            <a:ext cx="7620001" cy="1435895"/>
            <a:chOff x="-343629" y="-1233345"/>
            <a:chExt cx="8201025" cy="2495550"/>
          </a:xfrm>
        </p:grpSpPr>
        <p:sp>
          <p:nvSpPr>
            <p:cNvPr id="13" name="Freeform 2">
              <a:extLst>
                <a:ext uri="{FF2B5EF4-FFF2-40B4-BE49-F238E27FC236}">
                  <a16:creationId xmlns:a16="http://schemas.microsoft.com/office/drawing/2014/main" id="{6EC32927-0E19-7044-AB6B-E1C80BC0527F}"/>
                </a:ext>
              </a:extLst>
            </p:cNvPr>
            <p:cNvSpPr/>
            <p:nvPr/>
          </p:nvSpPr>
          <p:spPr>
            <a:xfrm>
              <a:off x="-343629" y="-1233345"/>
              <a:ext cx="8201025" cy="249555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50E3C2">
                <a:alpha val="100000"/>
              </a:srgbClr>
            </a:solidFill>
          </p:spPr>
        </p:sp>
      </p:grpSp>
      <p:sp>
        <p:nvSpPr>
          <p:cNvPr id="14" name="TextBox 4">
            <a:extLst>
              <a:ext uri="{FF2B5EF4-FFF2-40B4-BE49-F238E27FC236}">
                <a16:creationId xmlns:a16="http://schemas.microsoft.com/office/drawing/2014/main" id="{184852DC-F1BE-884F-B218-D2160DB02F0A}"/>
              </a:ext>
            </a:extLst>
          </p:cNvPr>
          <p:cNvSpPr txBox="1"/>
          <p:nvPr/>
        </p:nvSpPr>
        <p:spPr>
          <a:xfrm rot="21600000">
            <a:off x="3614731" y="244079"/>
            <a:ext cx="2338898" cy="1047750"/>
          </a:xfrm>
          <a:prstGeom prst="rect">
            <a:avLst/>
          </a:prstGeom>
        </p:spPr>
        <p:txBody>
          <a:bodyPr lIns="0" tIns="118800" rIns="0" bIns="0" rtlCol="0" anchor="t"/>
          <a:lstStyle/>
          <a:p>
            <a:pPr algn="l">
              <a:lnSpc>
                <a:spcPts val="8250"/>
              </a:lnSpc>
            </a:pPr>
            <a:r>
              <a:rPr lang="en-US" sz="8250" b="1" i="0" spc="300" dirty="0">
                <a:solidFill>
                  <a:srgbClr val="FFFFFF">
                    <a:alpha val="25000"/>
                  </a:srgbClr>
                </a:solidFill>
                <a:latin typeface="Overpass"/>
              </a:rPr>
              <a:t>04</a:t>
            </a:r>
          </a:p>
        </p:txBody>
      </p:sp>
      <p:sp>
        <p:nvSpPr>
          <p:cNvPr id="15" name="TextBox 5">
            <a:extLst>
              <a:ext uri="{FF2B5EF4-FFF2-40B4-BE49-F238E27FC236}">
                <a16:creationId xmlns:a16="http://schemas.microsoft.com/office/drawing/2014/main" id="{8828D114-196B-8F47-BB25-4BC42A52434B}"/>
              </a:ext>
            </a:extLst>
          </p:cNvPr>
          <p:cNvSpPr txBox="1"/>
          <p:nvPr/>
        </p:nvSpPr>
        <p:spPr>
          <a:xfrm rot="21600000">
            <a:off x="-204868" y="194237"/>
            <a:ext cx="4745063"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Key theme</a:t>
            </a:r>
          </a:p>
        </p:txBody>
      </p:sp>
      <p:pic>
        <p:nvPicPr>
          <p:cNvPr id="18" name="Picture 17">
            <a:extLst>
              <a:ext uri="{FF2B5EF4-FFF2-40B4-BE49-F238E27FC236}">
                <a16:creationId xmlns:a16="http://schemas.microsoft.com/office/drawing/2014/main" id="{6034BD2A-5573-C74D-A5A0-C882EAFD3EA2}"/>
              </a:ext>
            </a:extLst>
          </p:cNvPr>
          <p:cNvPicPr>
            <a:picLocks noChangeAspect="1"/>
          </p:cNvPicPr>
          <p:nvPr/>
        </p:nvPicPr>
        <p:blipFill>
          <a:blip r:embed="rId2">
            <a:alphaModFix amt="70000"/>
          </a:blip>
          <a:stretch>
            <a:fillRect/>
          </a:stretch>
        </p:blipFill>
        <p:spPr>
          <a:xfrm>
            <a:off x="6342198" y="488345"/>
            <a:ext cx="646928" cy="45920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21600000">
            <a:off x="0" y="-1"/>
            <a:ext cx="7620000" cy="2062305"/>
            <a:chOff x="-343629" y="-433245"/>
            <a:chExt cx="8201025" cy="2495550"/>
          </a:xfrm>
        </p:grpSpPr>
        <p:sp>
          <p:nvSpPr>
            <p:cNvPr id="2" name="Freeform 2"/>
            <p:cNvSpPr/>
            <p:nvPr/>
          </p:nvSpPr>
          <p:spPr>
            <a:xfrm>
              <a:off x="-343629" y="-433245"/>
              <a:ext cx="8201025" cy="249555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50E3C2">
                <a:alpha val="100000"/>
              </a:srgbClr>
            </a:solidFill>
          </p:spPr>
        </p:sp>
      </p:grpSp>
      <p:sp>
        <p:nvSpPr>
          <p:cNvPr id="4" name="TextBox 4"/>
          <p:cNvSpPr txBox="1"/>
          <p:nvPr/>
        </p:nvSpPr>
        <p:spPr>
          <a:xfrm rot="21600000">
            <a:off x="1418085" y="583476"/>
            <a:ext cx="4783823" cy="895350"/>
          </a:xfrm>
          <a:prstGeom prst="rect">
            <a:avLst/>
          </a:prstGeom>
        </p:spPr>
        <p:txBody>
          <a:bodyPr lIns="0" tIns="86400" rIns="0" bIns="0" rtlCol="0" anchor="t"/>
          <a:lstStyle/>
          <a:p>
            <a:pPr algn="ctr">
              <a:lnSpc>
                <a:spcPts val="7143"/>
              </a:lnSpc>
            </a:pPr>
            <a:r>
              <a:rPr lang="en-US" sz="5953" b="1" spc="338" dirty="0">
                <a:solidFill>
                  <a:srgbClr val="FFFFFF">
                    <a:alpha val="100000"/>
                  </a:srgbClr>
                </a:solidFill>
                <a:latin typeface="Bebas Neue"/>
              </a:rPr>
              <a:t>Practical tips</a:t>
            </a:r>
            <a:endParaRPr lang="en-US" sz="5953" b="1" i="0" spc="338" dirty="0">
              <a:solidFill>
                <a:srgbClr val="FFFFFF">
                  <a:alpha val="100000"/>
                </a:srgbClr>
              </a:solidFill>
              <a:latin typeface="Bebas Neue"/>
            </a:endParaRPr>
          </a:p>
        </p:txBody>
      </p:sp>
      <p:sp>
        <p:nvSpPr>
          <p:cNvPr id="5" name="TextBox 5"/>
          <p:cNvSpPr txBox="1"/>
          <p:nvPr/>
        </p:nvSpPr>
        <p:spPr>
          <a:xfrm rot="21600000">
            <a:off x="1160891" y="2358225"/>
            <a:ext cx="5882592" cy="2895600"/>
          </a:xfrm>
          <a:prstGeom prst="rect">
            <a:avLst/>
          </a:prstGeom>
        </p:spPr>
        <p:txBody>
          <a:bodyPr lIns="0" tIns="18000" rIns="0" bIns="0" rtlCol="0" anchor="t"/>
          <a:lstStyle/>
          <a:p>
            <a:r>
              <a:rPr lang="en-GB" sz="1400" dirty="0"/>
              <a:t>Survivors and allies provided some useful practical information on:</a:t>
            </a:r>
          </a:p>
          <a:p>
            <a:endParaRPr lang="en-GB" sz="1400" dirty="0"/>
          </a:p>
          <a:p>
            <a:endParaRPr lang="en-GB" sz="1400" dirty="0"/>
          </a:p>
          <a:p>
            <a:pPr lvl="1"/>
            <a:r>
              <a:rPr lang="en-GB" sz="1400" b="1" dirty="0">
                <a:solidFill>
                  <a:srgbClr val="209C7A"/>
                </a:solidFill>
              </a:rPr>
              <a:t>	1. 	How to communicate with children and young people</a:t>
            </a:r>
          </a:p>
          <a:p>
            <a:pPr marL="342900" lvl="0" indent="-342900">
              <a:buFont typeface="+mj-lt"/>
              <a:buAutoNum type="arabicPeriod"/>
            </a:pPr>
            <a:endParaRPr lang="en-GB" sz="1400" b="1" dirty="0">
              <a:solidFill>
                <a:srgbClr val="209C7A"/>
              </a:solidFill>
            </a:endParaRPr>
          </a:p>
          <a:p>
            <a:pPr marL="342900" lvl="0" indent="-342900">
              <a:buFont typeface="+mj-lt"/>
              <a:buAutoNum type="arabicPeriod"/>
            </a:pPr>
            <a:endParaRPr lang="en-GB" sz="1400" dirty="0">
              <a:solidFill>
                <a:srgbClr val="209C7A"/>
              </a:solidFill>
            </a:endParaRPr>
          </a:p>
          <a:p>
            <a:pPr lvl="1"/>
            <a:r>
              <a:rPr lang="en-GB" sz="1400" b="1" dirty="0">
                <a:solidFill>
                  <a:srgbClr val="209C7A"/>
                </a:solidFill>
              </a:rPr>
              <a:t>	2. 	How to use social media and phone-based resources</a:t>
            </a:r>
          </a:p>
          <a:p>
            <a:pPr marL="342900" lvl="0" indent="-342900">
              <a:buFont typeface="+mj-lt"/>
              <a:buAutoNum type="arabicPeriod"/>
            </a:pPr>
            <a:endParaRPr lang="en-GB" sz="1400" b="1" dirty="0">
              <a:solidFill>
                <a:srgbClr val="209C7A"/>
              </a:solidFill>
            </a:endParaRPr>
          </a:p>
          <a:p>
            <a:pPr marL="342900" lvl="0" indent="-342900">
              <a:buFont typeface="+mj-lt"/>
              <a:buAutoNum type="arabicPeriod"/>
            </a:pPr>
            <a:endParaRPr lang="en-GB" sz="1400" dirty="0">
              <a:solidFill>
                <a:srgbClr val="209C7A"/>
              </a:solidFill>
            </a:endParaRPr>
          </a:p>
          <a:p>
            <a:pPr lvl="1"/>
            <a:r>
              <a:rPr lang="en-GB" sz="1400" b="1" dirty="0">
                <a:solidFill>
                  <a:srgbClr val="209C7A"/>
                </a:solidFill>
              </a:rPr>
              <a:t>	3. 	How schools can provide support</a:t>
            </a:r>
            <a:endParaRPr lang="en-GB" sz="1400" dirty="0">
              <a:solidFill>
                <a:srgbClr val="209C7A"/>
              </a:solidFill>
            </a:endParaRPr>
          </a:p>
        </p:txBody>
      </p:sp>
      <p:sp>
        <p:nvSpPr>
          <p:cNvPr id="6" name="TextBox 4">
            <a:extLst>
              <a:ext uri="{FF2B5EF4-FFF2-40B4-BE49-F238E27FC236}">
                <a16:creationId xmlns:a16="http://schemas.microsoft.com/office/drawing/2014/main" id="{C133B73A-88E0-524E-A14C-8EE68463BBB1}"/>
              </a:ext>
            </a:extLst>
          </p:cNvPr>
          <p:cNvSpPr txBox="1"/>
          <p:nvPr/>
        </p:nvSpPr>
        <p:spPr>
          <a:xfrm rot="21600000">
            <a:off x="1216317" y="198941"/>
            <a:ext cx="5187363" cy="1047750"/>
          </a:xfrm>
          <a:prstGeom prst="rect">
            <a:avLst/>
          </a:prstGeom>
        </p:spPr>
        <p:txBody>
          <a:bodyPr lIns="0" tIns="118800" rIns="0" bIns="0" rtlCol="0" anchor="t"/>
          <a:lstStyle/>
          <a:p>
            <a:pPr algn="ctr">
              <a:lnSpc>
                <a:spcPts val="8250"/>
              </a:lnSpc>
            </a:pPr>
            <a:r>
              <a:rPr lang="en-US" sz="8250" b="1" i="0" spc="300" dirty="0">
                <a:solidFill>
                  <a:srgbClr val="FFFFFF">
                    <a:alpha val="25000"/>
                  </a:srgbClr>
                </a:solidFill>
                <a:latin typeface="Overpass"/>
              </a:rPr>
              <a:t>FINDINGS</a:t>
            </a:r>
          </a:p>
        </p:txBody>
      </p:sp>
      <p:pic>
        <p:nvPicPr>
          <p:cNvPr id="9" name="Picture 8">
            <a:extLst>
              <a:ext uri="{FF2B5EF4-FFF2-40B4-BE49-F238E27FC236}">
                <a16:creationId xmlns:a16="http://schemas.microsoft.com/office/drawing/2014/main" id="{BD870D85-7B46-E244-A768-B8AB30030866}"/>
              </a:ext>
            </a:extLst>
          </p:cNvPr>
          <p:cNvPicPr>
            <a:picLocks noChangeAspect="1"/>
          </p:cNvPicPr>
          <p:nvPr/>
        </p:nvPicPr>
        <p:blipFill>
          <a:blip r:embed="rId3">
            <a:alphaModFix amt="70000"/>
          </a:blip>
          <a:stretch>
            <a:fillRect/>
          </a:stretch>
        </p:blipFill>
        <p:spPr>
          <a:xfrm>
            <a:off x="1166528" y="2802331"/>
            <a:ext cx="703873" cy="703873"/>
          </a:xfrm>
          <a:prstGeom prst="rect">
            <a:avLst/>
          </a:prstGeom>
        </p:spPr>
      </p:pic>
      <p:pic>
        <p:nvPicPr>
          <p:cNvPr id="11" name="Picture 10">
            <a:extLst>
              <a:ext uri="{FF2B5EF4-FFF2-40B4-BE49-F238E27FC236}">
                <a16:creationId xmlns:a16="http://schemas.microsoft.com/office/drawing/2014/main" id="{0DF2F624-4484-8F42-9E87-506BD6BF0049}"/>
              </a:ext>
            </a:extLst>
          </p:cNvPr>
          <p:cNvPicPr>
            <a:picLocks noChangeAspect="1"/>
          </p:cNvPicPr>
          <p:nvPr/>
        </p:nvPicPr>
        <p:blipFill>
          <a:blip r:embed="rId4">
            <a:alphaModFix amt="70000"/>
          </a:blip>
          <a:stretch>
            <a:fillRect/>
          </a:stretch>
        </p:blipFill>
        <p:spPr>
          <a:xfrm>
            <a:off x="1200413" y="3487972"/>
            <a:ext cx="636105" cy="636105"/>
          </a:xfrm>
          <a:prstGeom prst="rect">
            <a:avLst/>
          </a:prstGeom>
        </p:spPr>
      </p:pic>
      <p:pic>
        <p:nvPicPr>
          <p:cNvPr id="13" name="Picture 12">
            <a:extLst>
              <a:ext uri="{FF2B5EF4-FFF2-40B4-BE49-F238E27FC236}">
                <a16:creationId xmlns:a16="http://schemas.microsoft.com/office/drawing/2014/main" id="{F9A6D326-DD79-DF47-9FCE-BAECABDA0999}"/>
              </a:ext>
            </a:extLst>
          </p:cNvPr>
          <p:cNvPicPr>
            <a:picLocks noChangeAspect="1"/>
          </p:cNvPicPr>
          <p:nvPr/>
        </p:nvPicPr>
        <p:blipFill>
          <a:blip r:embed="rId5">
            <a:alphaModFix amt="70000"/>
          </a:blip>
          <a:stretch>
            <a:fillRect/>
          </a:stretch>
        </p:blipFill>
        <p:spPr>
          <a:xfrm>
            <a:off x="1129405" y="4071078"/>
            <a:ext cx="778123" cy="778123"/>
          </a:xfrm>
          <a:prstGeom prst="rect">
            <a:avLst/>
          </a:prstGeom>
        </p:spPr>
      </p:pic>
    </p:spTree>
    <p:extLst>
      <p:ext uri="{BB962C8B-B14F-4D97-AF65-F5344CB8AC3E}">
        <p14:creationId xmlns:p14="http://schemas.microsoft.com/office/powerpoint/2010/main" val="2652580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rot="21600000">
            <a:off x="2913390" y="100589"/>
            <a:ext cx="2338898" cy="1047750"/>
          </a:xfrm>
          <a:prstGeom prst="rect">
            <a:avLst/>
          </a:prstGeom>
        </p:spPr>
        <p:txBody>
          <a:bodyPr lIns="0" tIns="118800" rIns="0" bIns="0" rtlCol="0" anchor="t"/>
          <a:lstStyle/>
          <a:p>
            <a:pPr algn="l">
              <a:lnSpc>
                <a:spcPts val="8250"/>
              </a:lnSpc>
            </a:pPr>
            <a:r>
              <a:rPr lang="en-US" sz="8250" b="1" i="0" spc="300">
                <a:solidFill>
                  <a:srgbClr val="FFFFFF">
                    <a:alpha val="25000"/>
                  </a:srgbClr>
                </a:solidFill>
                <a:latin typeface="Overpass"/>
              </a:rPr>
              <a:t>02</a:t>
            </a:r>
          </a:p>
        </p:txBody>
      </p:sp>
      <p:sp>
        <p:nvSpPr>
          <p:cNvPr id="5" name="TextBox 5"/>
          <p:cNvSpPr txBox="1"/>
          <p:nvPr/>
        </p:nvSpPr>
        <p:spPr>
          <a:xfrm rot="21600000">
            <a:off x="33671" y="366889"/>
            <a:ext cx="3498455" cy="895350"/>
          </a:xfrm>
          <a:prstGeom prst="rect">
            <a:avLst/>
          </a:prstGeom>
        </p:spPr>
        <p:txBody>
          <a:bodyPr lIns="0" tIns="86400" rIns="0" bIns="0" rtlCol="0" anchor="t"/>
          <a:lstStyle/>
          <a:p>
            <a:pPr algn="ctr">
              <a:lnSpc>
                <a:spcPts val="7143"/>
              </a:lnSpc>
            </a:pPr>
            <a:r>
              <a:rPr lang="en-US" sz="5953" b="1" i="0" spc="338">
                <a:solidFill>
                  <a:srgbClr val="FFFFFF">
                    <a:alpha val="100000"/>
                  </a:srgbClr>
                </a:solidFill>
                <a:latin typeface="Bebas Neue"/>
              </a:rPr>
              <a:t>Key theme</a:t>
            </a:r>
          </a:p>
        </p:txBody>
      </p:sp>
      <p:sp>
        <p:nvSpPr>
          <p:cNvPr id="6" name="TextBox 6"/>
          <p:cNvSpPr txBox="1"/>
          <p:nvPr/>
        </p:nvSpPr>
        <p:spPr>
          <a:xfrm rot="21600000">
            <a:off x="315737" y="1419875"/>
            <a:ext cx="7205093" cy="495300"/>
          </a:xfrm>
          <a:prstGeom prst="rect">
            <a:avLst/>
          </a:prstGeom>
        </p:spPr>
        <p:txBody>
          <a:bodyPr lIns="0" tIns="46800" rIns="0" bIns="0" rtlCol="0" anchor="t"/>
          <a:lstStyle/>
          <a:p>
            <a:pPr algn="l">
              <a:lnSpc>
                <a:spcPts val="3960"/>
              </a:lnSpc>
            </a:pPr>
            <a:r>
              <a:rPr lang="en-US" sz="3300" b="1" spc="338" dirty="0">
                <a:solidFill>
                  <a:srgbClr val="FFC200">
                    <a:alpha val="100000"/>
                  </a:srgbClr>
                </a:solidFill>
                <a:latin typeface="Bebas Neue"/>
              </a:rPr>
              <a:t>How to communicate with CYP</a:t>
            </a:r>
            <a:endParaRPr lang="en-US" sz="3300" b="1" i="0" spc="338" dirty="0">
              <a:solidFill>
                <a:srgbClr val="FFC200">
                  <a:alpha val="100000"/>
                </a:srgbClr>
              </a:solidFill>
              <a:latin typeface="Bebas Neue"/>
            </a:endParaRPr>
          </a:p>
        </p:txBody>
      </p:sp>
      <p:sp>
        <p:nvSpPr>
          <p:cNvPr id="10" name="TextBox 10"/>
          <p:cNvSpPr txBox="1"/>
          <p:nvPr/>
        </p:nvSpPr>
        <p:spPr>
          <a:xfrm rot="21600000">
            <a:off x="1145343" y="2855769"/>
            <a:ext cx="6310758" cy="2600325"/>
          </a:xfrm>
          <a:prstGeom prst="rect">
            <a:avLst/>
          </a:prstGeom>
        </p:spPr>
        <p:txBody>
          <a:bodyPr lIns="0" tIns="14400" rIns="0" bIns="0" rtlCol="0" anchor="t"/>
          <a:lstStyle/>
          <a:p>
            <a:pPr marL="171450" lvl="0" indent="-171450">
              <a:buFont typeface="Arial" panose="020B0604020202020204" pitchFamily="34" charset="0"/>
              <a:buChar char="•"/>
            </a:pPr>
            <a:r>
              <a:rPr lang="en-GB" sz="1130" dirty="0"/>
              <a:t>Talk to children and young people directly (i.e. not mediated through adults)</a:t>
            </a:r>
          </a:p>
          <a:p>
            <a:pPr marL="171450" lvl="0" indent="-171450">
              <a:buFont typeface="Arial" panose="020B0604020202020204" pitchFamily="34" charset="0"/>
              <a:buChar char="•"/>
            </a:pPr>
            <a:r>
              <a:rPr lang="en-GB" sz="1130" dirty="0"/>
              <a:t>Take the time to build trust</a:t>
            </a:r>
          </a:p>
          <a:p>
            <a:pPr marL="171450" lvl="0" indent="-171450">
              <a:buFont typeface="Arial" panose="020B0604020202020204" pitchFamily="34" charset="0"/>
              <a:buChar char="•"/>
            </a:pPr>
            <a:r>
              <a:rPr lang="en-GB" sz="1130" dirty="0"/>
              <a:t>Be honest and transparent</a:t>
            </a:r>
          </a:p>
          <a:p>
            <a:pPr marL="171450" lvl="0" indent="-171450">
              <a:buFont typeface="Arial" panose="020B0604020202020204" pitchFamily="34" charset="0"/>
              <a:buChar char="•"/>
            </a:pPr>
            <a:r>
              <a:rPr lang="en-GB" sz="1130" dirty="0"/>
              <a:t>Use language that is age appropriate, understandable, and relatable</a:t>
            </a:r>
          </a:p>
          <a:p>
            <a:pPr marL="171450" lvl="0" indent="-171450">
              <a:buFont typeface="Arial" panose="020B0604020202020204" pitchFamily="34" charset="0"/>
              <a:buChar char="•"/>
            </a:pPr>
            <a:r>
              <a:rPr lang="en-GB" sz="1130" dirty="0"/>
              <a:t>Ask the right questions (e.g. open-ended questions about wellbeing and feeling safe)</a:t>
            </a:r>
          </a:p>
          <a:p>
            <a:pPr marL="171450" lvl="0" indent="-171450">
              <a:buFont typeface="Arial" panose="020B0604020202020204" pitchFamily="34" charset="0"/>
              <a:buChar char="•"/>
            </a:pPr>
            <a:r>
              <a:rPr lang="en-GB" sz="1130" dirty="0"/>
              <a:t>Develop and provide safe words or signals that can be used to alert abuse and/or feeling unsafe</a:t>
            </a:r>
          </a:p>
          <a:p>
            <a:pPr marL="171450" lvl="0" indent="-171450">
              <a:buFont typeface="Arial" panose="020B0604020202020204" pitchFamily="34" charset="0"/>
              <a:buChar char="•"/>
            </a:pPr>
            <a:r>
              <a:rPr lang="en-GB" sz="1130" dirty="0"/>
              <a:t>Offer and respect anonymity and confidentiality (to the greatest extent possible within safeguarding responsibilities)</a:t>
            </a:r>
          </a:p>
        </p:txBody>
      </p:sp>
      <p:grpSp>
        <p:nvGrpSpPr>
          <p:cNvPr id="11" name="Group 3">
            <a:extLst>
              <a:ext uri="{FF2B5EF4-FFF2-40B4-BE49-F238E27FC236}">
                <a16:creationId xmlns:a16="http://schemas.microsoft.com/office/drawing/2014/main" id="{9F60A98D-3534-1F4F-A5F9-092C6F130DF7}"/>
              </a:ext>
            </a:extLst>
          </p:cNvPr>
          <p:cNvGrpSpPr/>
          <p:nvPr/>
        </p:nvGrpSpPr>
        <p:grpSpPr>
          <a:xfrm rot="21600000">
            <a:off x="-1" y="-1"/>
            <a:ext cx="7620001" cy="1435895"/>
            <a:chOff x="-343629" y="-1233345"/>
            <a:chExt cx="8201025" cy="2495550"/>
          </a:xfrm>
          <a:solidFill>
            <a:srgbClr val="51E3C3"/>
          </a:solidFill>
        </p:grpSpPr>
        <p:sp>
          <p:nvSpPr>
            <p:cNvPr id="12" name="Freeform 2">
              <a:extLst>
                <a:ext uri="{FF2B5EF4-FFF2-40B4-BE49-F238E27FC236}">
                  <a16:creationId xmlns:a16="http://schemas.microsoft.com/office/drawing/2014/main" id="{E0908CC4-B87C-D149-9AAB-699A51B06629}"/>
                </a:ext>
              </a:extLst>
            </p:cNvPr>
            <p:cNvSpPr/>
            <p:nvPr/>
          </p:nvSpPr>
          <p:spPr>
            <a:xfrm>
              <a:off x="-343629" y="-1233345"/>
              <a:ext cx="8201025" cy="2495550"/>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sp>
        <p:nvSpPr>
          <p:cNvPr id="13" name="TextBox 4">
            <a:extLst>
              <a:ext uri="{FF2B5EF4-FFF2-40B4-BE49-F238E27FC236}">
                <a16:creationId xmlns:a16="http://schemas.microsoft.com/office/drawing/2014/main" id="{400C4010-046C-534D-B4E1-D3EC81B6786C}"/>
              </a:ext>
            </a:extLst>
          </p:cNvPr>
          <p:cNvSpPr txBox="1"/>
          <p:nvPr/>
        </p:nvSpPr>
        <p:spPr>
          <a:xfrm rot="21600000">
            <a:off x="4300722" y="213526"/>
            <a:ext cx="2338898" cy="1047750"/>
          </a:xfrm>
          <a:prstGeom prst="rect">
            <a:avLst/>
          </a:prstGeom>
        </p:spPr>
        <p:txBody>
          <a:bodyPr lIns="0" tIns="118800" rIns="0" bIns="0" rtlCol="0" anchor="t"/>
          <a:lstStyle/>
          <a:p>
            <a:pPr algn="l">
              <a:lnSpc>
                <a:spcPts val="8250"/>
              </a:lnSpc>
            </a:pPr>
            <a:r>
              <a:rPr lang="en-US" sz="8250" b="1" i="0" spc="300" dirty="0">
                <a:solidFill>
                  <a:srgbClr val="FFFFFF">
                    <a:alpha val="25000"/>
                  </a:srgbClr>
                </a:solidFill>
                <a:latin typeface="Overpass"/>
              </a:rPr>
              <a:t>01</a:t>
            </a:r>
          </a:p>
        </p:txBody>
      </p:sp>
      <p:sp>
        <p:nvSpPr>
          <p:cNvPr id="14" name="TextBox 5">
            <a:extLst>
              <a:ext uri="{FF2B5EF4-FFF2-40B4-BE49-F238E27FC236}">
                <a16:creationId xmlns:a16="http://schemas.microsoft.com/office/drawing/2014/main" id="{E5189590-921D-164F-B580-17ECBD881006}"/>
              </a:ext>
            </a:extLst>
          </p:cNvPr>
          <p:cNvSpPr txBox="1"/>
          <p:nvPr/>
        </p:nvSpPr>
        <p:spPr>
          <a:xfrm rot="21600000">
            <a:off x="129087" y="193234"/>
            <a:ext cx="4745063"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Practical Tip</a:t>
            </a:r>
          </a:p>
        </p:txBody>
      </p:sp>
      <p:pic>
        <p:nvPicPr>
          <p:cNvPr id="15" name="Picture 14">
            <a:extLst>
              <a:ext uri="{FF2B5EF4-FFF2-40B4-BE49-F238E27FC236}">
                <a16:creationId xmlns:a16="http://schemas.microsoft.com/office/drawing/2014/main" id="{32D3B9EC-456D-4C47-B60B-B7385D77B12B}"/>
              </a:ext>
            </a:extLst>
          </p:cNvPr>
          <p:cNvPicPr>
            <a:picLocks noChangeAspect="1"/>
          </p:cNvPicPr>
          <p:nvPr/>
        </p:nvPicPr>
        <p:blipFill>
          <a:blip r:embed="rId2">
            <a:alphaModFix amt="70000"/>
          </a:blip>
          <a:stretch>
            <a:fillRect/>
          </a:stretch>
        </p:blipFill>
        <p:spPr>
          <a:xfrm>
            <a:off x="6316429" y="384712"/>
            <a:ext cx="703873" cy="703873"/>
          </a:xfrm>
          <a:prstGeom prst="rect">
            <a:avLst/>
          </a:prstGeom>
        </p:spPr>
      </p:pic>
    </p:spTree>
    <p:extLst>
      <p:ext uri="{BB962C8B-B14F-4D97-AF65-F5344CB8AC3E}">
        <p14:creationId xmlns:p14="http://schemas.microsoft.com/office/powerpoint/2010/main" val="4025517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rot="21600000">
            <a:off x="2913390" y="100589"/>
            <a:ext cx="2338898" cy="1047750"/>
          </a:xfrm>
          <a:prstGeom prst="rect">
            <a:avLst/>
          </a:prstGeom>
        </p:spPr>
        <p:txBody>
          <a:bodyPr lIns="0" tIns="118800" rIns="0" bIns="0" rtlCol="0" anchor="t"/>
          <a:lstStyle/>
          <a:p>
            <a:pPr algn="l">
              <a:lnSpc>
                <a:spcPts val="8250"/>
              </a:lnSpc>
            </a:pPr>
            <a:r>
              <a:rPr lang="en-US" sz="8250" b="1" i="0" spc="300">
                <a:solidFill>
                  <a:srgbClr val="FFFFFF">
                    <a:alpha val="25000"/>
                  </a:srgbClr>
                </a:solidFill>
                <a:latin typeface="Overpass"/>
              </a:rPr>
              <a:t>02</a:t>
            </a:r>
          </a:p>
        </p:txBody>
      </p:sp>
      <p:sp>
        <p:nvSpPr>
          <p:cNvPr id="5" name="TextBox 5"/>
          <p:cNvSpPr txBox="1"/>
          <p:nvPr/>
        </p:nvSpPr>
        <p:spPr>
          <a:xfrm rot="21600000">
            <a:off x="33671" y="366889"/>
            <a:ext cx="3498455" cy="895350"/>
          </a:xfrm>
          <a:prstGeom prst="rect">
            <a:avLst/>
          </a:prstGeom>
        </p:spPr>
        <p:txBody>
          <a:bodyPr lIns="0" tIns="86400" rIns="0" bIns="0" rtlCol="0" anchor="t"/>
          <a:lstStyle/>
          <a:p>
            <a:pPr algn="ctr">
              <a:lnSpc>
                <a:spcPts val="7143"/>
              </a:lnSpc>
            </a:pPr>
            <a:r>
              <a:rPr lang="en-US" sz="5953" b="1" i="0" spc="338">
                <a:solidFill>
                  <a:srgbClr val="FFFFFF">
                    <a:alpha val="100000"/>
                  </a:srgbClr>
                </a:solidFill>
                <a:latin typeface="Bebas Neue"/>
              </a:rPr>
              <a:t>Key theme</a:t>
            </a:r>
          </a:p>
        </p:txBody>
      </p:sp>
      <p:sp>
        <p:nvSpPr>
          <p:cNvPr id="6" name="TextBox 6"/>
          <p:cNvSpPr txBox="1"/>
          <p:nvPr/>
        </p:nvSpPr>
        <p:spPr>
          <a:xfrm rot="21600000">
            <a:off x="315737" y="1419875"/>
            <a:ext cx="7205093" cy="495300"/>
          </a:xfrm>
          <a:prstGeom prst="rect">
            <a:avLst/>
          </a:prstGeom>
        </p:spPr>
        <p:txBody>
          <a:bodyPr lIns="0" tIns="46800" rIns="0" bIns="0" rtlCol="0" anchor="t"/>
          <a:lstStyle/>
          <a:p>
            <a:pPr algn="l">
              <a:lnSpc>
                <a:spcPts val="3960"/>
              </a:lnSpc>
            </a:pPr>
            <a:r>
              <a:rPr lang="en-US" sz="3300" b="1" spc="338" dirty="0">
                <a:solidFill>
                  <a:srgbClr val="FFC200">
                    <a:alpha val="100000"/>
                  </a:srgbClr>
                </a:solidFill>
                <a:latin typeface="Bebas Neue"/>
              </a:rPr>
              <a:t>How to use social media / phone-based resources</a:t>
            </a:r>
            <a:endParaRPr lang="en-US" sz="3300" b="1" i="0" spc="338" dirty="0">
              <a:solidFill>
                <a:srgbClr val="FFC200">
                  <a:alpha val="100000"/>
                </a:srgbClr>
              </a:solidFill>
              <a:latin typeface="Bebas Neue"/>
            </a:endParaRPr>
          </a:p>
        </p:txBody>
      </p:sp>
      <p:sp>
        <p:nvSpPr>
          <p:cNvPr id="10" name="TextBox 10"/>
          <p:cNvSpPr txBox="1"/>
          <p:nvPr/>
        </p:nvSpPr>
        <p:spPr>
          <a:xfrm rot="21600000">
            <a:off x="1145343" y="3007155"/>
            <a:ext cx="5947220" cy="2600325"/>
          </a:xfrm>
          <a:prstGeom prst="rect">
            <a:avLst/>
          </a:prstGeom>
        </p:spPr>
        <p:txBody>
          <a:bodyPr lIns="0" tIns="14400" rIns="0" bIns="0" rtlCol="0" anchor="t"/>
          <a:lstStyle/>
          <a:p>
            <a:pPr marL="171450" lvl="0" indent="-171450">
              <a:buFont typeface="Arial" panose="020B0604020202020204" pitchFamily="34" charset="0"/>
              <a:buChar char="•"/>
            </a:pPr>
            <a:r>
              <a:rPr lang="en-GB" sz="1130" dirty="0"/>
              <a:t>Teach CYP how to use social media, online and phone-based tools safely</a:t>
            </a:r>
          </a:p>
          <a:p>
            <a:pPr marL="171450" lvl="0" indent="-171450">
              <a:buFont typeface="Arial" panose="020B0604020202020204" pitchFamily="34" charset="0"/>
              <a:buChar char="•"/>
            </a:pPr>
            <a:r>
              <a:rPr lang="en-GB" sz="1130" dirty="0"/>
              <a:t>Make use of social media platforms that CYP use to communicate important information to them about abuse and seeking safety</a:t>
            </a:r>
          </a:p>
          <a:p>
            <a:pPr marL="171450" lvl="0" indent="-171450">
              <a:buFont typeface="Arial" panose="020B0604020202020204" pitchFamily="34" charset="0"/>
              <a:buChar char="•"/>
            </a:pPr>
            <a:r>
              <a:rPr lang="en-GB" sz="1130" dirty="0"/>
              <a:t>Make support available on social media and other online and phone-based platforms</a:t>
            </a:r>
          </a:p>
          <a:p>
            <a:pPr marL="171450" lvl="0" indent="-171450">
              <a:buFont typeface="Arial" panose="020B0604020202020204" pitchFamily="34" charset="0"/>
              <a:buChar char="•"/>
            </a:pPr>
            <a:r>
              <a:rPr lang="en-GB" sz="1130" dirty="0"/>
              <a:t>Offer virtual and/or phone-based counselling</a:t>
            </a:r>
          </a:p>
          <a:p>
            <a:pPr marL="171450" lvl="0" indent="-171450">
              <a:buFont typeface="Arial" panose="020B0604020202020204" pitchFamily="34" charset="0"/>
              <a:buChar char="•"/>
            </a:pPr>
            <a:r>
              <a:rPr lang="en-GB" sz="1130" dirty="0"/>
              <a:t>Create apps for CYP to access information and support about abuse and seeking safety</a:t>
            </a:r>
          </a:p>
          <a:p>
            <a:pPr marL="171450" lvl="0" indent="-171450">
              <a:buFont typeface="Arial" panose="020B0604020202020204" pitchFamily="34" charset="0"/>
              <a:buChar char="•"/>
            </a:pPr>
            <a:r>
              <a:rPr lang="en-GB" sz="1130" dirty="0"/>
              <a:t>Support digital inclusion by helping CYP access devices, offering emergency credit top-ups, and making phone-based services free</a:t>
            </a:r>
          </a:p>
        </p:txBody>
      </p:sp>
      <p:grpSp>
        <p:nvGrpSpPr>
          <p:cNvPr id="11" name="Group 3">
            <a:extLst>
              <a:ext uri="{FF2B5EF4-FFF2-40B4-BE49-F238E27FC236}">
                <a16:creationId xmlns:a16="http://schemas.microsoft.com/office/drawing/2014/main" id="{9F60A98D-3534-1F4F-A5F9-092C6F130DF7}"/>
              </a:ext>
            </a:extLst>
          </p:cNvPr>
          <p:cNvGrpSpPr/>
          <p:nvPr/>
        </p:nvGrpSpPr>
        <p:grpSpPr>
          <a:xfrm rot="21600000">
            <a:off x="-1" y="-1"/>
            <a:ext cx="7620001" cy="1435895"/>
            <a:chOff x="-343629" y="-1233345"/>
            <a:chExt cx="8201025" cy="2495550"/>
          </a:xfrm>
          <a:solidFill>
            <a:srgbClr val="51E3C3"/>
          </a:solidFill>
        </p:grpSpPr>
        <p:sp>
          <p:nvSpPr>
            <p:cNvPr id="12" name="Freeform 2">
              <a:extLst>
                <a:ext uri="{FF2B5EF4-FFF2-40B4-BE49-F238E27FC236}">
                  <a16:creationId xmlns:a16="http://schemas.microsoft.com/office/drawing/2014/main" id="{E0908CC4-B87C-D149-9AAB-699A51B06629}"/>
                </a:ext>
              </a:extLst>
            </p:cNvPr>
            <p:cNvSpPr/>
            <p:nvPr/>
          </p:nvSpPr>
          <p:spPr>
            <a:xfrm>
              <a:off x="-343629" y="-1233345"/>
              <a:ext cx="8201025" cy="2495550"/>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sp>
        <p:nvSpPr>
          <p:cNvPr id="13" name="TextBox 4">
            <a:extLst>
              <a:ext uri="{FF2B5EF4-FFF2-40B4-BE49-F238E27FC236}">
                <a16:creationId xmlns:a16="http://schemas.microsoft.com/office/drawing/2014/main" id="{400C4010-046C-534D-B4E1-D3EC81B6786C}"/>
              </a:ext>
            </a:extLst>
          </p:cNvPr>
          <p:cNvSpPr txBox="1"/>
          <p:nvPr/>
        </p:nvSpPr>
        <p:spPr>
          <a:xfrm rot="21600000">
            <a:off x="4300722" y="213526"/>
            <a:ext cx="2338898" cy="1047750"/>
          </a:xfrm>
          <a:prstGeom prst="rect">
            <a:avLst/>
          </a:prstGeom>
        </p:spPr>
        <p:txBody>
          <a:bodyPr lIns="0" tIns="118800" rIns="0" bIns="0" rtlCol="0" anchor="t"/>
          <a:lstStyle/>
          <a:p>
            <a:pPr algn="l">
              <a:lnSpc>
                <a:spcPts val="8250"/>
              </a:lnSpc>
            </a:pPr>
            <a:r>
              <a:rPr lang="en-US" sz="8250" b="1" i="0" spc="300" dirty="0">
                <a:solidFill>
                  <a:srgbClr val="FFFFFF">
                    <a:alpha val="25000"/>
                  </a:srgbClr>
                </a:solidFill>
                <a:latin typeface="Overpass"/>
              </a:rPr>
              <a:t>02</a:t>
            </a:r>
          </a:p>
        </p:txBody>
      </p:sp>
      <p:sp>
        <p:nvSpPr>
          <p:cNvPr id="14" name="TextBox 5">
            <a:extLst>
              <a:ext uri="{FF2B5EF4-FFF2-40B4-BE49-F238E27FC236}">
                <a16:creationId xmlns:a16="http://schemas.microsoft.com/office/drawing/2014/main" id="{E5189590-921D-164F-B580-17ECBD881006}"/>
              </a:ext>
            </a:extLst>
          </p:cNvPr>
          <p:cNvSpPr txBox="1"/>
          <p:nvPr/>
        </p:nvSpPr>
        <p:spPr>
          <a:xfrm rot="21600000">
            <a:off x="129087" y="193234"/>
            <a:ext cx="4745063"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Practical Tip</a:t>
            </a:r>
          </a:p>
        </p:txBody>
      </p:sp>
      <p:pic>
        <p:nvPicPr>
          <p:cNvPr id="15" name="Picture 14">
            <a:extLst>
              <a:ext uri="{FF2B5EF4-FFF2-40B4-BE49-F238E27FC236}">
                <a16:creationId xmlns:a16="http://schemas.microsoft.com/office/drawing/2014/main" id="{B6199A11-9496-204B-B537-ED9782FCD121}"/>
              </a:ext>
            </a:extLst>
          </p:cNvPr>
          <p:cNvPicPr>
            <a:picLocks noChangeAspect="1"/>
          </p:cNvPicPr>
          <p:nvPr/>
        </p:nvPicPr>
        <p:blipFill>
          <a:blip r:embed="rId2">
            <a:alphaModFix amt="70000"/>
          </a:blip>
          <a:stretch>
            <a:fillRect/>
          </a:stretch>
        </p:blipFill>
        <p:spPr>
          <a:xfrm>
            <a:off x="6456458" y="391884"/>
            <a:ext cx="636105" cy="636105"/>
          </a:xfrm>
          <a:prstGeom prst="rect">
            <a:avLst/>
          </a:prstGeom>
        </p:spPr>
      </p:pic>
    </p:spTree>
    <p:extLst>
      <p:ext uri="{BB962C8B-B14F-4D97-AF65-F5344CB8AC3E}">
        <p14:creationId xmlns:p14="http://schemas.microsoft.com/office/powerpoint/2010/main" val="907230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rot="21600000">
            <a:off x="2913390" y="100589"/>
            <a:ext cx="2338898" cy="1047750"/>
          </a:xfrm>
          <a:prstGeom prst="rect">
            <a:avLst/>
          </a:prstGeom>
        </p:spPr>
        <p:txBody>
          <a:bodyPr lIns="0" tIns="118800" rIns="0" bIns="0" rtlCol="0" anchor="t"/>
          <a:lstStyle/>
          <a:p>
            <a:pPr algn="l">
              <a:lnSpc>
                <a:spcPts val="8250"/>
              </a:lnSpc>
            </a:pPr>
            <a:r>
              <a:rPr lang="en-US" sz="8250" b="1" i="0" spc="300">
                <a:solidFill>
                  <a:srgbClr val="FFFFFF">
                    <a:alpha val="25000"/>
                  </a:srgbClr>
                </a:solidFill>
                <a:latin typeface="Overpass"/>
              </a:rPr>
              <a:t>02</a:t>
            </a:r>
          </a:p>
        </p:txBody>
      </p:sp>
      <p:sp>
        <p:nvSpPr>
          <p:cNvPr id="5" name="TextBox 5"/>
          <p:cNvSpPr txBox="1"/>
          <p:nvPr/>
        </p:nvSpPr>
        <p:spPr>
          <a:xfrm rot="21600000">
            <a:off x="33671" y="366889"/>
            <a:ext cx="3498455" cy="895350"/>
          </a:xfrm>
          <a:prstGeom prst="rect">
            <a:avLst/>
          </a:prstGeom>
        </p:spPr>
        <p:txBody>
          <a:bodyPr lIns="0" tIns="86400" rIns="0" bIns="0" rtlCol="0" anchor="t"/>
          <a:lstStyle/>
          <a:p>
            <a:pPr algn="ctr">
              <a:lnSpc>
                <a:spcPts val="7143"/>
              </a:lnSpc>
            </a:pPr>
            <a:r>
              <a:rPr lang="en-US" sz="5953" b="1" i="0" spc="338">
                <a:solidFill>
                  <a:srgbClr val="FFFFFF">
                    <a:alpha val="100000"/>
                  </a:srgbClr>
                </a:solidFill>
                <a:latin typeface="Bebas Neue"/>
              </a:rPr>
              <a:t>Key theme</a:t>
            </a:r>
          </a:p>
        </p:txBody>
      </p:sp>
      <p:sp>
        <p:nvSpPr>
          <p:cNvPr id="6" name="TextBox 6"/>
          <p:cNvSpPr txBox="1"/>
          <p:nvPr/>
        </p:nvSpPr>
        <p:spPr>
          <a:xfrm rot="21600000">
            <a:off x="315737" y="1419875"/>
            <a:ext cx="7205093" cy="495300"/>
          </a:xfrm>
          <a:prstGeom prst="rect">
            <a:avLst/>
          </a:prstGeom>
        </p:spPr>
        <p:txBody>
          <a:bodyPr lIns="0" tIns="46800" rIns="0" bIns="0" rtlCol="0" anchor="t"/>
          <a:lstStyle/>
          <a:p>
            <a:pPr algn="l">
              <a:lnSpc>
                <a:spcPts val="3960"/>
              </a:lnSpc>
            </a:pPr>
            <a:r>
              <a:rPr lang="en-US" sz="3300" b="1" spc="338" dirty="0">
                <a:solidFill>
                  <a:srgbClr val="FFC200">
                    <a:alpha val="100000"/>
                  </a:srgbClr>
                </a:solidFill>
                <a:latin typeface="Bebas Neue"/>
              </a:rPr>
              <a:t>How schools can help</a:t>
            </a:r>
            <a:endParaRPr lang="en-US" sz="3300" b="1" i="0" spc="338" dirty="0">
              <a:solidFill>
                <a:srgbClr val="FFC200">
                  <a:alpha val="100000"/>
                </a:srgbClr>
              </a:solidFill>
              <a:latin typeface="Bebas Neue"/>
            </a:endParaRPr>
          </a:p>
        </p:txBody>
      </p:sp>
      <p:sp>
        <p:nvSpPr>
          <p:cNvPr id="10" name="TextBox 10"/>
          <p:cNvSpPr txBox="1"/>
          <p:nvPr/>
        </p:nvSpPr>
        <p:spPr>
          <a:xfrm rot="21600000">
            <a:off x="1129107" y="2508460"/>
            <a:ext cx="5907464" cy="2600325"/>
          </a:xfrm>
          <a:prstGeom prst="rect">
            <a:avLst/>
          </a:prstGeom>
        </p:spPr>
        <p:txBody>
          <a:bodyPr lIns="0" tIns="14400" rIns="0" bIns="0" rtlCol="0" anchor="t"/>
          <a:lstStyle/>
          <a:p>
            <a:pPr marL="171450" lvl="0" indent="-171450">
              <a:buFont typeface="Arial" panose="020B0604020202020204" pitchFamily="34" charset="0"/>
              <a:buChar char="•"/>
            </a:pPr>
            <a:r>
              <a:rPr lang="en-GB" sz="1140" dirty="0"/>
              <a:t>Provide education on violence and abuse as part of standard timetabling (PSHE)</a:t>
            </a:r>
          </a:p>
          <a:p>
            <a:pPr marL="171450" lvl="0" indent="-171450">
              <a:buFont typeface="Arial" panose="020B0604020202020204" pitchFamily="34" charset="0"/>
              <a:buChar char="•"/>
            </a:pPr>
            <a:r>
              <a:rPr lang="en-GB" sz="1140" dirty="0"/>
              <a:t>Intentionally create safe spaces, regularly check-in on children and young people, and offer regular pastoral support</a:t>
            </a:r>
          </a:p>
          <a:p>
            <a:pPr marL="171450" lvl="0" indent="-171450">
              <a:buFont typeface="Arial" panose="020B0604020202020204" pitchFamily="34" charset="0"/>
              <a:buChar char="•"/>
            </a:pPr>
            <a:r>
              <a:rPr lang="en-GB" sz="1140" dirty="0"/>
              <a:t>Be proactive: All school staff (teachers, assistants, librarians, etc.) should seek to identify signs of abuse (clues may be found in the staff’s interaction with children and young people or in observing children and young people’s behaviour; their interactions with their parents; or their interactions with their peers)</a:t>
            </a:r>
          </a:p>
          <a:p>
            <a:pPr marL="171450" lvl="0" indent="-171450">
              <a:buFont typeface="Arial" panose="020B0604020202020204" pitchFamily="34" charset="0"/>
              <a:buChar char="•"/>
            </a:pPr>
            <a:r>
              <a:rPr lang="en-GB" sz="1140" dirty="0"/>
              <a:t>Provide contact numbers for emotional/psychological support on school material (e.g. on online education home screens)</a:t>
            </a:r>
          </a:p>
          <a:p>
            <a:pPr marL="171450" lvl="0" indent="-171450">
              <a:buFont typeface="Arial" panose="020B0604020202020204" pitchFamily="34" charset="0"/>
              <a:buChar char="•"/>
            </a:pPr>
            <a:r>
              <a:rPr lang="en-GB" sz="1140" dirty="0"/>
              <a:t>Help children and young people access services; signpost, support, help them use school computers to contact services</a:t>
            </a:r>
          </a:p>
        </p:txBody>
      </p:sp>
      <p:grpSp>
        <p:nvGrpSpPr>
          <p:cNvPr id="11" name="Group 3">
            <a:extLst>
              <a:ext uri="{FF2B5EF4-FFF2-40B4-BE49-F238E27FC236}">
                <a16:creationId xmlns:a16="http://schemas.microsoft.com/office/drawing/2014/main" id="{9F60A98D-3534-1F4F-A5F9-092C6F130DF7}"/>
              </a:ext>
            </a:extLst>
          </p:cNvPr>
          <p:cNvGrpSpPr/>
          <p:nvPr/>
        </p:nvGrpSpPr>
        <p:grpSpPr>
          <a:xfrm rot="21600000">
            <a:off x="-1" y="-1"/>
            <a:ext cx="7620001" cy="1435895"/>
            <a:chOff x="-343629" y="-1233345"/>
            <a:chExt cx="8201025" cy="2495550"/>
          </a:xfrm>
          <a:solidFill>
            <a:srgbClr val="51E3C3"/>
          </a:solidFill>
        </p:grpSpPr>
        <p:sp>
          <p:nvSpPr>
            <p:cNvPr id="12" name="Freeform 2">
              <a:extLst>
                <a:ext uri="{FF2B5EF4-FFF2-40B4-BE49-F238E27FC236}">
                  <a16:creationId xmlns:a16="http://schemas.microsoft.com/office/drawing/2014/main" id="{E0908CC4-B87C-D149-9AAB-699A51B06629}"/>
                </a:ext>
              </a:extLst>
            </p:cNvPr>
            <p:cNvSpPr/>
            <p:nvPr/>
          </p:nvSpPr>
          <p:spPr>
            <a:xfrm>
              <a:off x="-343629" y="-1233345"/>
              <a:ext cx="8201025" cy="2495550"/>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sp>
        <p:nvSpPr>
          <p:cNvPr id="13" name="TextBox 4">
            <a:extLst>
              <a:ext uri="{FF2B5EF4-FFF2-40B4-BE49-F238E27FC236}">
                <a16:creationId xmlns:a16="http://schemas.microsoft.com/office/drawing/2014/main" id="{400C4010-046C-534D-B4E1-D3EC81B6786C}"/>
              </a:ext>
            </a:extLst>
          </p:cNvPr>
          <p:cNvSpPr txBox="1"/>
          <p:nvPr/>
        </p:nvSpPr>
        <p:spPr>
          <a:xfrm rot="21600000">
            <a:off x="4300722" y="213526"/>
            <a:ext cx="2338898" cy="1047750"/>
          </a:xfrm>
          <a:prstGeom prst="rect">
            <a:avLst/>
          </a:prstGeom>
        </p:spPr>
        <p:txBody>
          <a:bodyPr lIns="0" tIns="118800" rIns="0" bIns="0" rtlCol="0" anchor="t"/>
          <a:lstStyle/>
          <a:p>
            <a:pPr algn="l">
              <a:lnSpc>
                <a:spcPts val="8250"/>
              </a:lnSpc>
            </a:pPr>
            <a:r>
              <a:rPr lang="en-US" sz="8250" b="1" i="0" spc="300" dirty="0">
                <a:solidFill>
                  <a:srgbClr val="FFFFFF">
                    <a:alpha val="25000"/>
                  </a:srgbClr>
                </a:solidFill>
                <a:latin typeface="Overpass"/>
              </a:rPr>
              <a:t>03</a:t>
            </a:r>
          </a:p>
        </p:txBody>
      </p:sp>
      <p:sp>
        <p:nvSpPr>
          <p:cNvPr id="14" name="TextBox 5">
            <a:extLst>
              <a:ext uri="{FF2B5EF4-FFF2-40B4-BE49-F238E27FC236}">
                <a16:creationId xmlns:a16="http://schemas.microsoft.com/office/drawing/2014/main" id="{E5189590-921D-164F-B580-17ECBD881006}"/>
              </a:ext>
            </a:extLst>
          </p:cNvPr>
          <p:cNvSpPr txBox="1"/>
          <p:nvPr/>
        </p:nvSpPr>
        <p:spPr>
          <a:xfrm rot="21600000">
            <a:off x="129087" y="193234"/>
            <a:ext cx="4745063"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Practical Tip</a:t>
            </a:r>
          </a:p>
        </p:txBody>
      </p:sp>
      <p:pic>
        <p:nvPicPr>
          <p:cNvPr id="15" name="Picture 14">
            <a:extLst>
              <a:ext uri="{FF2B5EF4-FFF2-40B4-BE49-F238E27FC236}">
                <a16:creationId xmlns:a16="http://schemas.microsoft.com/office/drawing/2014/main" id="{46EA6F6A-D6CE-2249-BAAB-0E9D696BD339}"/>
              </a:ext>
            </a:extLst>
          </p:cNvPr>
          <p:cNvPicPr>
            <a:picLocks noChangeAspect="1"/>
          </p:cNvPicPr>
          <p:nvPr/>
        </p:nvPicPr>
        <p:blipFill>
          <a:blip r:embed="rId2">
            <a:alphaModFix amt="70000"/>
          </a:blip>
          <a:stretch>
            <a:fillRect/>
          </a:stretch>
        </p:blipFill>
        <p:spPr>
          <a:xfrm>
            <a:off x="6351686" y="328884"/>
            <a:ext cx="778123" cy="778123"/>
          </a:xfrm>
          <a:prstGeom prst="rect">
            <a:avLst/>
          </a:prstGeom>
        </p:spPr>
      </p:pic>
    </p:spTree>
    <p:extLst>
      <p:ext uri="{BB962C8B-B14F-4D97-AF65-F5344CB8AC3E}">
        <p14:creationId xmlns:p14="http://schemas.microsoft.com/office/powerpoint/2010/main" val="3915440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21600000">
            <a:off x="0" y="-1"/>
            <a:ext cx="7620000" cy="2062305"/>
            <a:chOff x="-343629" y="-433245"/>
            <a:chExt cx="8201025" cy="2495550"/>
          </a:xfrm>
        </p:grpSpPr>
        <p:sp>
          <p:nvSpPr>
            <p:cNvPr id="2" name="Freeform 2"/>
            <p:cNvSpPr/>
            <p:nvPr/>
          </p:nvSpPr>
          <p:spPr>
            <a:xfrm>
              <a:off x="-343629" y="-433245"/>
              <a:ext cx="8201025" cy="249555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50E3C2">
                <a:alpha val="100000"/>
              </a:srgbClr>
            </a:solidFill>
          </p:spPr>
        </p:sp>
      </p:grpSp>
      <p:sp>
        <p:nvSpPr>
          <p:cNvPr id="4" name="TextBox 4"/>
          <p:cNvSpPr txBox="1"/>
          <p:nvPr/>
        </p:nvSpPr>
        <p:spPr>
          <a:xfrm rot="21600000">
            <a:off x="583143" y="583476"/>
            <a:ext cx="6453706" cy="895350"/>
          </a:xfrm>
          <a:prstGeom prst="rect">
            <a:avLst/>
          </a:prstGeom>
        </p:spPr>
        <p:txBody>
          <a:bodyPr lIns="0" tIns="86400" rIns="0" bIns="0" rtlCol="0" anchor="t"/>
          <a:lstStyle/>
          <a:p>
            <a:pPr algn="ctr">
              <a:lnSpc>
                <a:spcPts val="7143"/>
              </a:lnSpc>
            </a:pPr>
            <a:r>
              <a:rPr lang="en-US" sz="5953" b="1" spc="338" dirty="0">
                <a:solidFill>
                  <a:srgbClr val="FFFFFF">
                    <a:alpha val="100000"/>
                  </a:srgbClr>
                </a:solidFill>
                <a:latin typeface="Bebas Neue"/>
              </a:rPr>
              <a:t>Messages of hope</a:t>
            </a:r>
            <a:endParaRPr lang="en-US" sz="5953" b="1" i="0" spc="338" dirty="0">
              <a:solidFill>
                <a:srgbClr val="FFFFFF">
                  <a:alpha val="100000"/>
                </a:srgbClr>
              </a:solidFill>
              <a:latin typeface="Bebas Neue"/>
            </a:endParaRPr>
          </a:p>
        </p:txBody>
      </p:sp>
      <p:sp>
        <p:nvSpPr>
          <p:cNvPr id="5" name="TextBox 5"/>
          <p:cNvSpPr txBox="1"/>
          <p:nvPr/>
        </p:nvSpPr>
        <p:spPr>
          <a:xfrm rot="21600000">
            <a:off x="1549558" y="2549056"/>
            <a:ext cx="4854122" cy="2895600"/>
          </a:xfrm>
          <a:prstGeom prst="rect">
            <a:avLst/>
          </a:prstGeom>
        </p:spPr>
        <p:txBody>
          <a:bodyPr lIns="0" tIns="18000" rIns="0" bIns="0" rtlCol="0" anchor="t"/>
          <a:lstStyle/>
          <a:p>
            <a:r>
              <a:rPr lang="en-GB" sz="1130" dirty="0"/>
              <a:t>There was agreement among survivors and allies about the key messages of hope to give children and young people experiencing violence and abuse:</a:t>
            </a:r>
          </a:p>
          <a:p>
            <a:endParaRPr lang="en-GB" sz="1130" dirty="0"/>
          </a:p>
          <a:p>
            <a:pPr marL="171450" lvl="0" indent="-171450">
              <a:buFont typeface="Arial" panose="020B0604020202020204" pitchFamily="34" charset="0"/>
              <a:buChar char="•"/>
            </a:pPr>
            <a:r>
              <a:rPr lang="en-GB" sz="1130" b="1" dirty="0">
                <a:solidFill>
                  <a:srgbClr val="209C7A"/>
                </a:solidFill>
              </a:rPr>
              <a:t>What’s happening to you is not okay</a:t>
            </a:r>
          </a:p>
          <a:p>
            <a:pPr marL="171450" lvl="0" indent="-171450">
              <a:buFont typeface="Arial" panose="020B0604020202020204" pitchFamily="34" charset="0"/>
              <a:buChar char="•"/>
            </a:pPr>
            <a:r>
              <a:rPr lang="en-GB" sz="1130" b="1" dirty="0">
                <a:solidFill>
                  <a:srgbClr val="209C7A"/>
                </a:solidFill>
              </a:rPr>
              <a:t>It's not your fault and you are not in trouble</a:t>
            </a:r>
          </a:p>
          <a:p>
            <a:pPr marL="171450" lvl="0" indent="-171450">
              <a:buFont typeface="Arial" panose="020B0604020202020204" pitchFamily="34" charset="0"/>
              <a:buChar char="•"/>
            </a:pPr>
            <a:r>
              <a:rPr lang="en-GB" sz="1130" b="1" dirty="0">
                <a:solidFill>
                  <a:srgbClr val="209C7A"/>
                </a:solidFill>
              </a:rPr>
              <a:t>You matter and you have a right to be safe and unharmed</a:t>
            </a:r>
          </a:p>
          <a:p>
            <a:pPr marL="171450" lvl="0" indent="-171450">
              <a:buFont typeface="Arial" panose="020B0604020202020204" pitchFamily="34" charset="0"/>
              <a:buChar char="•"/>
            </a:pPr>
            <a:r>
              <a:rPr lang="en-GB" sz="1130" b="1" dirty="0">
                <a:solidFill>
                  <a:srgbClr val="209C7A"/>
                </a:solidFill>
              </a:rPr>
              <a:t>You are not alone</a:t>
            </a:r>
          </a:p>
          <a:p>
            <a:pPr marL="171450" lvl="0" indent="-171450">
              <a:buFont typeface="Arial" panose="020B0604020202020204" pitchFamily="34" charset="0"/>
              <a:buChar char="•"/>
            </a:pPr>
            <a:r>
              <a:rPr lang="en-GB" sz="1130" b="1" dirty="0">
                <a:solidFill>
                  <a:srgbClr val="209C7A"/>
                </a:solidFill>
              </a:rPr>
              <a:t>We believe you</a:t>
            </a:r>
          </a:p>
          <a:p>
            <a:pPr marL="171450" lvl="0" indent="-171450">
              <a:buFont typeface="Arial" panose="020B0604020202020204" pitchFamily="34" charset="0"/>
              <a:buChar char="•"/>
            </a:pPr>
            <a:r>
              <a:rPr lang="en-GB" sz="1130" b="1" dirty="0">
                <a:solidFill>
                  <a:srgbClr val="209C7A"/>
                </a:solidFill>
              </a:rPr>
              <a:t>Tell someone what is happening so they can help</a:t>
            </a:r>
          </a:p>
          <a:p>
            <a:pPr marL="171450" lvl="0" indent="-171450">
              <a:buFont typeface="Arial" panose="020B0604020202020204" pitchFamily="34" charset="0"/>
              <a:buChar char="•"/>
            </a:pPr>
            <a:r>
              <a:rPr lang="en-GB" sz="1130" b="1" dirty="0">
                <a:solidFill>
                  <a:srgbClr val="209C7A"/>
                </a:solidFill>
              </a:rPr>
              <a:t>There is support for you</a:t>
            </a:r>
          </a:p>
          <a:p>
            <a:pPr marL="171450" lvl="0" indent="-171450">
              <a:buFont typeface="Arial" panose="020B0604020202020204" pitchFamily="34" charset="0"/>
              <a:buChar char="•"/>
            </a:pPr>
            <a:r>
              <a:rPr lang="en-GB" sz="1130" b="1" dirty="0">
                <a:solidFill>
                  <a:srgbClr val="209C7A"/>
                </a:solidFill>
              </a:rPr>
              <a:t>Things can and will get better</a:t>
            </a:r>
          </a:p>
          <a:p>
            <a:pPr marL="171450" lvl="0" indent="-171450">
              <a:buFont typeface="Arial" panose="020B0604020202020204" pitchFamily="34" charset="0"/>
              <a:buChar char="•"/>
            </a:pPr>
            <a:r>
              <a:rPr lang="en-GB" sz="1130" b="1" dirty="0">
                <a:solidFill>
                  <a:srgbClr val="209C7A"/>
                </a:solidFill>
              </a:rPr>
              <a:t>Don’t give up, believe in yourself, you are strong</a:t>
            </a:r>
          </a:p>
          <a:p>
            <a:pPr marL="171450" lvl="0" indent="-171450">
              <a:buFont typeface="Arial" panose="020B0604020202020204" pitchFamily="34" charset="0"/>
              <a:buChar char="•"/>
            </a:pPr>
            <a:r>
              <a:rPr lang="en-GB" sz="1130" b="1" dirty="0">
                <a:solidFill>
                  <a:srgbClr val="209C7A"/>
                </a:solidFill>
              </a:rPr>
              <a:t>Your abuse doesn’t define who you are</a:t>
            </a:r>
          </a:p>
        </p:txBody>
      </p:sp>
      <p:sp>
        <p:nvSpPr>
          <p:cNvPr id="6" name="TextBox 4">
            <a:extLst>
              <a:ext uri="{FF2B5EF4-FFF2-40B4-BE49-F238E27FC236}">
                <a16:creationId xmlns:a16="http://schemas.microsoft.com/office/drawing/2014/main" id="{C133B73A-88E0-524E-A14C-8EE68463BBB1}"/>
              </a:ext>
            </a:extLst>
          </p:cNvPr>
          <p:cNvSpPr txBox="1"/>
          <p:nvPr/>
        </p:nvSpPr>
        <p:spPr>
          <a:xfrm rot="21600000">
            <a:off x="1216317" y="198941"/>
            <a:ext cx="5187363" cy="1047750"/>
          </a:xfrm>
          <a:prstGeom prst="rect">
            <a:avLst/>
          </a:prstGeom>
        </p:spPr>
        <p:txBody>
          <a:bodyPr lIns="0" tIns="118800" rIns="0" bIns="0" rtlCol="0" anchor="t"/>
          <a:lstStyle/>
          <a:p>
            <a:pPr algn="ctr">
              <a:lnSpc>
                <a:spcPts val="8250"/>
              </a:lnSpc>
            </a:pPr>
            <a:r>
              <a:rPr lang="en-US" sz="8250" b="1" i="0" spc="300" dirty="0">
                <a:solidFill>
                  <a:srgbClr val="FFFFFF">
                    <a:alpha val="25000"/>
                  </a:srgbClr>
                </a:solidFill>
                <a:latin typeface="Overpass"/>
              </a:rPr>
              <a:t>FINDINGS</a:t>
            </a:r>
          </a:p>
        </p:txBody>
      </p:sp>
      <p:pic>
        <p:nvPicPr>
          <p:cNvPr id="8" name="Picture 7">
            <a:extLst>
              <a:ext uri="{FF2B5EF4-FFF2-40B4-BE49-F238E27FC236}">
                <a16:creationId xmlns:a16="http://schemas.microsoft.com/office/drawing/2014/main" id="{7177B3B6-2F53-E142-833E-CDAD3254BA1C}"/>
              </a:ext>
            </a:extLst>
          </p:cNvPr>
          <p:cNvPicPr>
            <a:picLocks noChangeAspect="1"/>
          </p:cNvPicPr>
          <p:nvPr/>
        </p:nvPicPr>
        <p:blipFill>
          <a:blip r:embed="rId3">
            <a:alphaModFix amt="20000"/>
          </a:blip>
          <a:stretch>
            <a:fillRect/>
          </a:stretch>
        </p:blipFill>
        <p:spPr>
          <a:xfrm rot="5400000">
            <a:off x="4558969" y="3513593"/>
            <a:ext cx="2870200" cy="2870200"/>
          </a:xfrm>
          <a:prstGeom prst="rect">
            <a:avLst/>
          </a:prstGeom>
        </p:spPr>
      </p:pic>
    </p:spTree>
    <p:extLst>
      <p:ext uri="{BB962C8B-B14F-4D97-AF65-F5344CB8AC3E}">
        <p14:creationId xmlns:p14="http://schemas.microsoft.com/office/powerpoint/2010/main" val="225025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21600000">
            <a:off x="0" y="0"/>
            <a:ext cx="3333021" cy="5715000"/>
            <a:chOff x="-343629" y="-204787"/>
            <a:chExt cx="3676650" cy="6124575"/>
          </a:xfrm>
          <a:solidFill>
            <a:srgbClr val="209C7A"/>
          </a:solidFill>
        </p:grpSpPr>
        <p:sp>
          <p:nvSpPr>
            <p:cNvPr id="2" name="Freeform 2"/>
            <p:cNvSpPr/>
            <p:nvPr/>
          </p:nvSpPr>
          <p:spPr>
            <a:xfrm>
              <a:off x="-343629" y="-204787"/>
              <a:ext cx="3676650" cy="6124575"/>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sp>
        <p:nvSpPr>
          <p:cNvPr id="5" name="TextBox 5"/>
          <p:cNvSpPr txBox="1"/>
          <p:nvPr/>
        </p:nvSpPr>
        <p:spPr>
          <a:xfrm rot="21600000">
            <a:off x="-1041206" y="2211946"/>
            <a:ext cx="4132980" cy="514350"/>
          </a:xfrm>
          <a:prstGeom prst="rect">
            <a:avLst/>
          </a:prstGeom>
        </p:spPr>
        <p:txBody>
          <a:bodyPr lIns="0" tIns="46800" rIns="0" bIns="0" rtlCol="0" anchor="t"/>
          <a:lstStyle/>
          <a:p>
            <a:pPr algn="r">
              <a:lnSpc>
                <a:spcPts val="4018"/>
              </a:lnSpc>
            </a:pPr>
            <a:r>
              <a:rPr lang="en-US" sz="1400" b="1" i="0" spc="223" dirty="0">
                <a:solidFill>
                  <a:schemeClr val="bg1"/>
                </a:solidFill>
                <a:latin typeface="Calibri" panose="020F0502020204030204" pitchFamily="34" charset="0"/>
                <a:cs typeface="Calibri" panose="020F0502020204030204" pitchFamily="34" charset="0"/>
              </a:rPr>
              <a:t>took our survey</a:t>
            </a:r>
          </a:p>
        </p:txBody>
      </p:sp>
      <p:sp>
        <p:nvSpPr>
          <p:cNvPr id="6" name="TextBox 6"/>
          <p:cNvSpPr txBox="1"/>
          <p:nvPr/>
        </p:nvSpPr>
        <p:spPr>
          <a:xfrm rot="21600000">
            <a:off x="-984227" y="1861120"/>
            <a:ext cx="4132980" cy="514350"/>
          </a:xfrm>
          <a:prstGeom prst="rect">
            <a:avLst/>
          </a:prstGeom>
        </p:spPr>
        <p:txBody>
          <a:bodyPr lIns="0" tIns="46800" rIns="0" bIns="0" rtlCol="0" anchor="t"/>
          <a:lstStyle/>
          <a:p>
            <a:pPr algn="r">
              <a:lnSpc>
                <a:spcPts val="4018"/>
              </a:lnSpc>
            </a:pPr>
            <a:r>
              <a:rPr lang="en-US" sz="3348" b="1" i="0" spc="223" dirty="0">
                <a:solidFill>
                  <a:srgbClr val="51E3C3"/>
                </a:solidFill>
                <a:latin typeface="Bebas Neue"/>
              </a:rPr>
              <a:t>71 people</a:t>
            </a:r>
          </a:p>
        </p:txBody>
      </p:sp>
      <p:pic>
        <p:nvPicPr>
          <p:cNvPr id="7" name="Picture 7"/>
          <p:cNvPicPr>
            <a:picLocks noChangeAspect="1"/>
          </p:cNvPicPr>
          <p:nvPr/>
        </p:nvPicPr>
        <p:blipFill>
          <a:blip r:embed="rId2">
            <a:alphaModFix/>
          </a:blip>
          <a:srcRect/>
          <a:stretch>
            <a:fillRect/>
          </a:stretch>
        </p:blipFill>
        <p:spPr>
          <a:xfrm rot="21600000">
            <a:off x="4374224" y="593895"/>
            <a:ext cx="2295599" cy="2001162"/>
          </a:xfrm>
          <a:prstGeom prst="rect">
            <a:avLst/>
          </a:prstGeom>
        </p:spPr>
      </p:pic>
      <p:sp>
        <p:nvSpPr>
          <p:cNvPr id="10" name="TextBox 6">
            <a:extLst>
              <a:ext uri="{FF2B5EF4-FFF2-40B4-BE49-F238E27FC236}">
                <a16:creationId xmlns:a16="http://schemas.microsoft.com/office/drawing/2014/main" id="{394CC175-7728-9242-9CFD-E157FDCB8ECF}"/>
              </a:ext>
            </a:extLst>
          </p:cNvPr>
          <p:cNvSpPr txBox="1"/>
          <p:nvPr/>
        </p:nvSpPr>
        <p:spPr>
          <a:xfrm rot="21600000">
            <a:off x="-1041207" y="2896215"/>
            <a:ext cx="4132980" cy="514350"/>
          </a:xfrm>
          <a:prstGeom prst="rect">
            <a:avLst/>
          </a:prstGeom>
        </p:spPr>
        <p:txBody>
          <a:bodyPr lIns="0" tIns="46800" rIns="0" bIns="0" rtlCol="0" anchor="t"/>
          <a:lstStyle/>
          <a:p>
            <a:pPr algn="r">
              <a:lnSpc>
                <a:spcPts val="4018"/>
              </a:lnSpc>
            </a:pPr>
            <a:r>
              <a:rPr lang="en-US" sz="3348" b="1" i="0" spc="223" dirty="0">
                <a:solidFill>
                  <a:srgbClr val="51E3C3"/>
                </a:solidFill>
                <a:latin typeface="Bebas Neue"/>
              </a:rPr>
              <a:t>37</a:t>
            </a:r>
            <a:r>
              <a:rPr lang="en-US" sz="3348" b="1" i="0" spc="223" dirty="0">
                <a:solidFill>
                  <a:srgbClr val="FFFFFF">
                    <a:alpha val="100000"/>
                  </a:srgbClr>
                </a:solidFill>
                <a:latin typeface="Bebas Neue"/>
              </a:rPr>
              <a:t> </a:t>
            </a:r>
            <a:r>
              <a:rPr lang="en-US" sz="3348" b="1" i="0" spc="223" dirty="0">
                <a:solidFill>
                  <a:srgbClr val="51E3C3"/>
                </a:solidFill>
                <a:latin typeface="Bebas Neue"/>
              </a:rPr>
              <a:t>people</a:t>
            </a:r>
          </a:p>
        </p:txBody>
      </p:sp>
      <p:sp>
        <p:nvSpPr>
          <p:cNvPr id="11" name="TextBox 5">
            <a:extLst>
              <a:ext uri="{FF2B5EF4-FFF2-40B4-BE49-F238E27FC236}">
                <a16:creationId xmlns:a16="http://schemas.microsoft.com/office/drawing/2014/main" id="{D2A70800-D5D6-F145-B12B-D9C3BFF2567A}"/>
              </a:ext>
            </a:extLst>
          </p:cNvPr>
          <p:cNvSpPr txBox="1"/>
          <p:nvPr/>
        </p:nvSpPr>
        <p:spPr>
          <a:xfrm rot="21600000">
            <a:off x="-1041207" y="3247042"/>
            <a:ext cx="4132980" cy="514350"/>
          </a:xfrm>
          <a:prstGeom prst="rect">
            <a:avLst/>
          </a:prstGeom>
        </p:spPr>
        <p:txBody>
          <a:bodyPr lIns="0" tIns="46800" rIns="0" bIns="0" rtlCol="0" anchor="t"/>
          <a:lstStyle/>
          <a:p>
            <a:pPr algn="r">
              <a:lnSpc>
                <a:spcPts val="4018"/>
              </a:lnSpc>
            </a:pPr>
            <a:r>
              <a:rPr lang="en-US" sz="1400" b="1" spc="223" dirty="0">
                <a:solidFill>
                  <a:schemeClr val="bg1"/>
                </a:solidFill>
                <a:latin typeface="Calibri" panose="020F0502020204030204" pitchFamily="34" charset="0"/>
                <a:cs typeface="Calibri" panose="020F0502020204030204" pitchFamily="34" charset="0"/>
              </a:rPr>
              <a:t>a</a:t>
            </a:r>
            <a:r>
              <a:rPr lang="en-US" sz="1400" b="1" i="0" spc="223" dirty="0">
                <a:solidFill>
                  <a:schemeClr val="bg1"/>
                </a:solidFill>
                <a:latin typeface="Calibri" panose="020F0502020204030204" pitchFamily="34" charset="0"/>
                <a:cs typeface="Calibri" panose="020F0502020204030204" pitchFamily="34" charset="0"/>
              </a:rPr>
              <a:t>ttended our roundtables</a:t>
            </a:r>
          </a:p>
        </p:txBody>
      </p:sp>
      <p:pic>
        <p:nvPicPr>
          <p:cNvPr id="8" name="Picture 7">
            <a:extLst>
              <a:ext uri="{FF2B5EF4-FFF2-40B4-BE49-F238E27FC236}">
                <a16:creationId xmlns:a16="http://schemas.microsoft.com/office/drawing/2014/main" id="{E0FA231E-7343-8F4A-8D55-69CEA8153518}"/>
              </a:ext>
            </a:extLst>
          </p:cNvPr>
          <p:cNvPicPr>
            <a:picLocks noChangeAspect="1"/>
          </p:cNvPicPr>
          <p:nvPr/>
        </p:nvPicPr>
        <p:blipFill>
          <a:blip r:embed="rId3"/>
          <a:stretch>
            <a:fillRect/>
          </a:stretch>
        </p:blipFill>
        <p:spPr>
          <a:xfrm>
            <a:off x="4550714" y="3046602"/>
            <a:ext cx="2119110" cy="233602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rot="21600000">
            <a:off x="1887338" y="800100"/>
            <a:ext cx="3845323"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Reflection</a:t>
            </a:r>
          </a:p>
        </p:txBody>
      </p:sp>
      <p:sp>
        <p:nvSpPr>
          <p:cNvPr id="5" name="TextBox 5"/>
          <p:cNvSpPr txBox="1"/>
          <p:nvPr/>
        </p:nvSpPr>
        <p:spPr>
          <a:xfrm rot="21600000">
            <a:off x="5281102" y="420659"/>
            <a:ext cx="2338898" cy="1047750"/>
          </a:xfrm>
          <a:prstGeom prst="rect">
            <a:avLst/>
          </a:prstGeom>
        </p:spPr>
        <p:txBody>
          <a:bodyPr lIns="0" tIns="118800" rIns="0" bIns="0" rtlCol="0" anchor="t"/>
          <a:lstStyle/>
          <a:p>
            <a:pPr algn="l">
              <a:lnSpc>
                <a:spcPts val="8250"/>
              </a:lnSpc>
            </a:pPr>
            <a:r>
              <a:rPr lang="en-US" sz="8250" b="1" i="0" spc="300" dirty="0">
                <a:solidFill>
                  <a:srgbClr val="FFFFFF">
                    <a:alpha val="25000"/>
                  </a:srgbClr>
                </a:solidFill>
                <a:latin typeface="Overpass"/>
              </a:rPr>
              <a:t>01</a:t>
            </a:r>
          </a:p>
        </p:txBody>
      </p:sp>
      <p:sp>
        <p:nvSpPr>
          <p:cNvPr id="6" name="TextBox 6"/>
          <p:cNvSpPr txBox="1"/>
          <p:nvPr/>
        </p:nvSpPr>
        <p:spPr>
          <a:xfrm rot="21600000">
            <a:off x="638168" y="2074273"/>
            <a:ext cx="6343656" cy="342900"/>
          </a:xfrm>
          <a:prstGeom prst="rect">
            <a:avLst/>
          </a:prstGeom>
        </p:spPr>
        <p:txBody>
          <a:bodyPr lIns="0" tIns="32400" rIns="0" bIns="0" rtlCol="0" anchor="t"/>
          <a:lstStyle/>
          <a:p>
            <a:pPr algn="ctr">
              <a:lnSpc>
                <a:spcPts val="2700"/>
              </a:lnSpc>
            </a:pPr>
            <a:r>
              <a:rPr lang="en-GB" b="1" dirty="0">
                <a:solidFill>
                  <a:srgbClr val="209C7A"/>
                </a:solidFill>
              </a:rPr>
              <a:t>Do we have a shared understanding of what we mean by abuse? </a:t>
            </a:r>
            <a:endParaRPr lang="en-US" b="1" i="0" spc="223" dirty="0">
              <a:solidFill>
                <a:srgbClr val="209C7A"/>
              </a:solidFill>
              <a:latin typeface="Calibri" panose="020F0502020204030204" pitchFamily="34" charset="0"/>
              <a:cs typeface="Calibri" panose="020F0502020204030204" pitchFamily="34" charset="0"/>
            </a:endParaRPr>
          </a:p>
        </p:txBody>
      </p:sp>
      <p:sp>
        <p:nvSpPr>
          <p:cNvPr id="7" name="TextBox 7"/>
          <p:cNvSpPr txBox="1"/>
          <p:nvPr/>
        </p:nvSpPr>
        <p:spPr>
          <a:xfrm rot="21600000">
            <a:off x="1029568" y="2872078"/>
            <a:ext cx="5560856" cy="1540896"/>
          </a:xfrm>
          <a:prstGeom prst="rect">
            <a:avLst/>
          </a:prstGeom>
        </p:spPr>
        <p:txBody>
          <a:bodyPr lIns="0" tIns="14400" rIns="0" bIns="0" rtlCol="0" anchor="t"/>
          <a:lstStyle/>
          <a:p>
            <a:pPr marL="171450" indent="-171450" algn="just">
              <a:buFont typeface="Arial" panose="020B0604020202020204" pitchFamily="34" charset="0"/>
              <a:buChar char="•"/>
            </a:pPr>
            <a:r>
              <a:rPr lang="en-GB" sz="1130" dirty="0"/>
              <a:t>The professional language around child abuse and safeguarding is not adequate</a:t>
            </a:r>
          </a:p>
          <a:p>
            <a:pPr marL="171450" indent="-171450" algn="just">
              <a:buFont typeface="Arial" panose="020B0604020202020204" pitchFamily="34" charset="0"/>
              <a:buChar char="•"/>
            </a:pPr>
            <a:r>
              <a:rPr lang="en-GB" sz="1130" b="1" dirty="0"/>
              <a:t>When CYP experience violence and abuse as normal family life, they won’t describe it in the language of safeguarding</a:t>
            </a:r>
          </a:p>
          <a:p>
            <a:pPr marL="171450" indent="-171450" algn="just">
              <a:buFont typeface="Arial" panose="020B0604020202020204" pitchFamily="34" charset="0"/>
              <a:buChar char="•"/>
            </a:pPr>
            <a:r>
              <a:rPr lang="en-GB" sz="1130" dirty="0"/>
              <a:t>Education on what healthy family life looks like, using the language of feelings (e.g. feeling safe or scared) is easier for CYP to recognise their experiences of abuse and communicate these</a:t>
            </a:r>
          </a:p>
        </p:txBody>
      </p:sp>
      <p:grpSp>
        <p:nvGrpSpPr>
          <p:cNvPr id="10" name="Group 3">
            <a:extLst>
              <a:ext uri="{FF2B5EF4-FFF2-40B4-BE49-F238E27FC236}">
                <a16:creationId xmlns:a16="http://schemas.microsoft.com/office/drawing/2014/main" id="{57A7BB1D-3DED-0542-8B2B-6522A304043B}"/>
              </a:ext>
            </a:extLst>
          </p:cNvPr>
          <p:cNvGrpSpPr/>
          <p:nvPr/>
        </p:nvGrpSpPr>
        <p:grpSpPr>
          <a:xfrm rot="21600000">
            <a:off x="-1" y="-1"/>
            <a:ext cx="7620001" cy="1435895"/>
            <a:chOff x="-343629" y="-1233345"/>
            <a:chExt cx="8201025" cy="2495550"/>
          </a:xfrm>
          <a:solidFill>
            <a:srgbClr val="FFC000"/>
          </a:solidFill>
        </p:grpSpPr>
        <p:sp>
          <p:nvSpPr>
            <p:cNvPr id="11" name="Freeform 2">
              <a:extLst>
                <a:ext uri="{FF2B5EF4-FFF2-40B4-BE49-F238E27FC236}">
                  <a16:creationId xmlns:a16="http://schemas.microsoft.com/office/drawing/2014/main" id="{BDE42834-C480-6E45-A7C8-8F1A1EA41A68}"/>
                </a:ext>
              </a:extLst>
            </p:cNvPr>
            <p:cNvSpPr/>
            <p:nvPr/>
          </p:nvSpPr>
          <p:spPr>
            <a:xfrm>
              <a:off x="-343629" y="-1233345"/>
              <a:ext cx="8201025" cy="2495550"/>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sp>
        <p:nvSpPr>
          <p:cNvPr id="12" name="TextBox 4">
            <a:extLst>
              <a:ext uri="{FF2B5EF4-FFF2-40B4-BE49-F238E27FC236}">
                <a16:creationId xmlns:a16="http://schemas.microsoft.com/office/drawing/2014/main" id="{175C819C-04A1-B548-8205-1EE06840339A}"/>
              </a:ext>
            </a:extLst>
          </p:cNvPr>
          <p:cNvSpPr txBox="1"/>
          <p:nvPr/>
        </p:nvSpPr>
        <p:spPr>
          <a:xfrm rot="21600000">
            <a:off x="3614731" y="244079"/>
            <a:ext cx="2338898" cy="1047750"/>
          </a:xfrm>
          <a:prstGeom prst="rect">
            <a:avLst/>
          </a:prstGeom>
        </p:spPr>
        <p:txBody>
          <a:bodyPr lIns="0" tIns="118800" rIns="0" bIns="0" rtlCol="0" anchor="t"/>
          <a:lstStyle/>
          <a:p>
            <a:pPr algn="l">
              <a:lnSpc>
                <a:spcPts val="8250"/>
              </a:lnSpc>
            </a:pPr>
            <a:r>
              <a:rPr lang="en-US" sz="8250" b="1" i="0" spc="300" dirty="0">
                <a:solidFill>
                  <a:srgbClr val="FFFFFF">
                    <a:alpha val="25000"/>
                  </a:srgbClr>
                </a:solidFill>
                <a:latin typeface="Overpass"/>
              </a:rPr>
              <a:t>01</a:t>
            </a:r>
          </a:p>
        </p:txBody>
      </p:sp>
      <p:sp>
        <p:nvSpPr>
          <p:cNvPr id="13" name="TextBox 5">
            <a:extLst>
              <a:ext uri="{FF2B5EF4-FFF2-40B4-BE49-F238E27FC236}">
                <a16:creationId xmlns:a16="http://schemas.microsoft.com/office/drawing/2014/main" id="{400DE548-2A7C-8148-8438-EB709A81974B}"/>
              </a:ext>
            </a:extLst>
          </p:cNvPr>
          <p:cNvSpPr txBox="1"/>
          <p:nvPr/>
        </p:nvSpPr>
        <p:spPr>
          <a:xfrm rot="21600000">
            <a:off x="-204868" y="194237"/>
            <a:ext cx="4745063"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Reflection</a:t>
            </a:r>
          </a:p>
        </p:txBody>
      </p:sp>
    </p:spTree>
    <p:extLst>
      <p:ext uri="{BB962C8B-B14F-4D97-AF65-F5344CB8AC3E}">
        <p14:creationId xmlns:p14="http://schemas.microsoft.com/office/powerpoint/2010/main" val="1470124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rot="21600000">
            <a:off x="1887338" y="800100"/>
            <a:ext cx="3845323"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Reflection</a:t>
            </a:r>
          </a:p>
        </p:txBody>
      </p:sp>
      <p:sp>
        <p:nvSpPr>
          <p:cNvPr id="5" name="TextBox 5"/>
          <p:cNvSpPr txBox="1"/>
          <p:nvPr/>
        </p:nvSpPr>
        <p:spPr>
          <a:xfrm rot="21600000">
            <a:off x="5281102" y="420659"/>
            <a:ext cx="2338898" cy="1047750"/>
          </a:xfrm>
          <a:prstGeom prst="rect">
            <a:avLst/>
          </a:prstGeom>
        </p:spPr>
        <p:txBody>
          <a:bodyPr lIns="0" tIns="118800" rIns="0" bIns="0" rtlCol="0" anchor="t"/>
          <a:lstStyle/>
          <a:p>
            <a:pPr algn="l">
              <a:lnSpc>
                <a:spcPts val="8250"/>
              </a:lnSpc>
            </a:pPr>
            <a:r>
              <a:rPr lang="en-US" sz="8250" b="1" i="0" spc="300" dirty="0">
                <a:solidFill>
                  <a:srgbClr val="FFFFFF">
                    <a:alpha val="25000"/>
                  </a:srgbClr>
                </a:solidFill>
                <a:latin typeface="Overpass"/>
              </a:rPr>
              <a:t>02</a:t>
            </a:r>
          </a:p>
        </p:txBody>
      </p:sp>
      <p:sp>
        <p:nvSpPr>
          <p:cNvPr id="6" name="TextBox 6"/>
          <p:cNvSpPr txBox="1"/>
          <p:nvPr/>
        </p:nvSpPr>
        <p:spPr>
          <a:xfrm rot="21600000">
            <a:off x="630218" y="1964940"/>
            <a:ext cx="6343656" cy="342900"/>
          </a:xfrm>
          <a:prstGeom prst="rect">
            <a:avLst/>
          </a:prstGeom>
        </p:spPr>
        <p:txBody>
          <a:bodyPr lIns="0" tIns="32400" rIns="0" bIns="0" rtlCol="0" anchor="t"/>
          <a:lstStyle/>
          <a:p>
            <a:pPr algn="ctr">
              <a:lnSpc>
                <a:spcPts val="2700"/>
              </a:lnSpc>
            </a:pPr>
            <a:r>
              <a:rPr lang="en-GB" b="1" dirty="0">
                <a:solidFill>
                  <a:srgbClr val="209C7A"/>
                </a:solidFill>
              </a:rPr>
              <a:t>Do CYP experiencing abuse want to be found and helped?</a:t>
            </a:r>
          </a:p>
        </p:txBody>
      </p:sp>
      <p:sp>
        <p:nvSpPr>
          <p:cNvPr id="7" name="TextBox 7"/>
          <p:cNvSpPr txBox="1"/>
          <p:nvPr/>
        </p:nvSpPr>
        <p:spPr>
          <a:xfrm rot="21600000">
            <a:off x="1029571" y="3179787"/>
            <a:ext cx="5560856" cy="1540896"/>
          </a:xfrm>
          <a:prstGeom prst="rect">
            <a:avLst/>
          </a:prstGeom>
        </p:spPr>
        <p:txBody>
          <a:bodyPr lIns="0" tIns="14400" rIns="0" bIns="0" rtlCol="0" anchor="t"/>
          <a:lstStyle/>
          <a:p>
            <a:pPr marL="171450" indent="-171450">
              <a:buFont typeface="Arial" panose="020B0604020202020204" pitchFamily="34" charset="0"/>
              <a:buChar char="•"/>
            </a:pPr>
            <a:r>
              <a:rPr lang="en-GB" sz="1130" dirty="0"/>
              <a:t>People clearly want abusive behaviour to stop</a:t>
            </a:r>
          </a:p>
          <a:p>
            <a:pPr marL="171450" indent="-171450">
              <a:buFont typeface="Arial" panose="020B0604020202020204" pitchFamily="34" charset="0"/>
              <a:buChar char="•"/>
            </a:pPr>
            <a:r>
              <a:rPr lang="en-GB" sz="1130" dirty="0"/>
              <a:t>Yet, there are concerns that traditional child protection processes don’t always lead to the best outcomes: </a:t>
            </a:r>
            <a:r>
              <a:rPr lang="en-GB" sz="1130" b="1" dirty="0"/>
              <a:t>the care system isn’t always caring, the justice system isn’t always just</a:t>
            </a:r>
          </a:p>
          <a:p>
            <a:pPr marL="171450" indent="-171450">
              <a:buFont typeface="Arial" panose="020B0604020202020204" pitchFamily="34" charset="0"/>
              <a:buChar char="•"/>
            </a:pPr>
            <a:r>
              <a:rPr lang="en-GB" sz="1130" dirty="0"/>
              <a:t>Additionally, some people only want for their families to be supported to do better so that further abuse is prevented</a:t>
            </a:r>
          </a:p>
          <a:p>
            <a:pPr marL="171450" indent="-171450">
              <a:buFont typeface="Arial" panose="020B0604020202020204" pitchFamily="34" charset="0"/>
              <a:buChar char="•"/>
            </a:pPr>
            <a:r>
              <a:rPr lang="en-GB" sz="1130" b="1" dirty="0"/>
              <a:t>Ultimately, each child is different and what matters most is to find out what is right for them</a:t>
            </a:r>
            <a:endParaRPr lang="en-GB" sz="1130" dirty="0"/>
          </a:p>
        </p:txBody>
      </p:sp>
      <p:sp>
        <p:nvSpPr>
          <p:cNvPr id="8" name="TextBox 6">
            <a:extLst>
              <a:ext uri="{FF2B5EF4-FFF2-40B4-BE49-F238E27FC236}">
                <a16:creationId xmlns:a16="http://schemas.microsoft.com/office/drawing/2014/main" id="{2FB9DD7E-11B7-104D-B95F-DE19883F2C65}"/>
              </a:ext>
            </a:extLst>
          </p:cNvPr>
          <p:cNvSpPr txBox="1"/>
          <p:nvPr/>
        </p:nvSpPr>
        <p:spPr>
          <a:xfrm rot="21600000">
            <a:off x="630216" y="2307841"/>
            <a:ext cx="6343656" cy="342900"/>
          </a:xfrm>
          <a:prstGeom prst="rect">
            <a:avLst/>
          </a:prstGeom>
        </p:spPr>
        <p:txBody>
          <a:bodyPr lIns="0" tIns="32400" rIns="0" bIns="0" rtlCol="0" anchor="t"/>
          <a:lstStyle/>
          <a:p>
            <a:pPr algn="ctr">
              <a:lnSpc>
                <a:spcPts val="2700"/>
              </a:lnSpc>
            </a:pPr>
            <a:r>
              <a:rPr lang="en-GB" b="1" dirty="0">
                <a:solidFill>
                  <a:srgbClr val="209C7A"/>
                </a:solidFill>
              </a:rPr>
              <a:t>Is disclosure always a good thing?</a:t>
            </a:r>
          </a:p>
        </p:txBody>
      </p:sp>
      <p:grpSp>
        <p:nvGrpSpPr>
          <p:cNvPr id="9" name="Group 3">
            <a:extLst>
              <a:ext uri="{FF2B5EF4-FFF2-40B4-BE49-F238E27FC236}">
                <a16:creationId xmlns:a16="http://schemas.microsoft.com/office/drawing/2014/main" id="{0FF19208-2D27-0140-AFE6-E33728807295}"/>
              </a:ext>
            </a:extLst>
          </p:cNvPr>
          <p:cNvGrpSpPr/>
          <p:nvPr/>
        </p:nvGrpSpPr>
        <p:grpSpPr>
          <a:xfrm rot="21600000">
            <a:off x="-1" y="-1"/>
            <a:ext cx="7620001" cy="1435895"/>
            <a:chOff x="-343629" y="-1233345"/>
            <a:chExt cx="8201025" cy="2495550"/>
          </a:xfrm>
          <a:solidFill>
            <a:srgbClr val="FFC000"/>
          </a:solidFill>
        </p:grpSpPr>
        <p:sp>
          <p:nvSpPr>
            <p:cNvPr id="10" name="Freeform 2">
              <a:extLst>
                <a:ext uri="{FF2B5EF4-FFF2-40B4-BE49-F238E27FC236}">
                  <a16:creationId xmlns:a16="http://schemas.microsoft.com/office/drawing/2014/main" id="{E6062FEE-69C3-4645-8A47-86AB61546FFC}"/>
                </a:ext>
              </a:extLst>
            </p:cNvPr>
            <p:cNvSpPr/>
            <p:nvPr/>
          </p:nvSpPr>
          <p:spPr>
            <a:xfrm>
              <a:off x="-343629" y="-1233345"/>
              <a:ext cx="8201025" cy="2495550"/>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sp>
        <p:nvSpPr>
          <p:cNvPr id="11" name="TextBox 4">
            <a:extLst>
              <a:ext uri="{FF2B5EF4-FFF2-40B4-BE49-F238E27FC236}">
                <a16:creationId xmlns:a16="http://schemas.microsoft.com/office/drawing/2014/main" id="{32C95544-AEBB-974C-A5A5-3FF836DEB540}"/>
              </a:ext>
            </a:extLst>
          </p:cNvPr>
          <p:cNvSpPr txBox="1"/>
          <p:nvPr/>
        </p:nvSpPr>
        <p:spPr>
          <a:xfrm rot="21600000">
            <a:off x="3614731" y="244079"/>
            <a:ext cx="2338898" cy="1047750"/>
          </a:xfrm>
          <a:prstGeom prst="rect">
            <a:avLst/>
          </a:prstGeom>
        </p:spPr>
        <p:txBody>
          <a:bodyPr lIns="0" tIns="118800" rIns="0" bIns="0" rtlCol="0" anchor="t"/>
          <a:lstStyle/>
          <a:p>
            <a:pPr algn="l">
              <a:lnSpc>
                <a:spcPts val="8250"/>
              </a:lnSpc>
            </a:pPr>
            <a:r>
              <a:rPr lang="en-US" sz="8250" b="1" i="0" spc="300" dirty="0">
                <a:solidFill>
                  <a:srgbClr val="FFFFFF">
                    <a:alpha val="25000"/>
                  </a:srgbClr>
                </a:solidFill>
                <a:latin typeface="Overpass"/>
              </a:rPr>
              <a:t>02</a:t>
            </a:r>
          </a:p>
        </p:txBody>
      </p:sp>
      <p:sp>
        <p:nvSpPr>
          <p:cNvPr id="12" name="TextBox 5">
            <a:extLst>
              <a:ext uri="{FF2B5EF4-FFF2-40B4-BE49-F238E27FC236}">
                <a16:creationId xmlns:a16="http://schemas.microsoft.com/office/drawing/2014/main" id="{2FE17936-33E6-324C-B13B-E0571A3F98FD}"/>
              </a:ext>
            </a:extLst>
          </p:cNvPr>
          <p:cNvSpPr txBox="1"/>
          <p:nvPr/>
        </p:nvSpPr>
        <p:spPr>
          <a:xfrm rot="21600000">
            <a:off x="-204868" y="194237"/>
            <a:ext cx="4745063"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Reflection</a:t>
            </a:r>
          </a:p>
        </p:txBody>
      </p:sp>
    </p:spTree>
    <p:extLst>
      <p:ext uri="{BB962C8B-B14F-4D97-AF65-F5344CB8AC3E}">
        <p14:creationId xmlns:p14="http://schemas.microsoft.com/office/powerpoint/2010/main" val="1762731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6">
            <a:extLst>
              <a:ext uri="{FF2B5EF4-FFF2-40B4-BE49-F238E27FC236}">
                <a16:creationId xmlns:a16="http://schemas.microsoft.com/office/drawing/2014/main" id="{4D7E9044-6CA4-044C-8154-BAC198F066B1}"/>
              </a:ext>
            </a:extLst>
          </p:cNvPr>
          <p:cNvSpPr txBox="1"/>
          <p:nvPr/>
        </p:nvSpPr>
        <p:spPr>
          <a:xfrm rot="21600000">
            <a:off x="566605" y="1958414"/>
            <a:ext cx="6343656" cy="342900"/>
          </a:xfrm>
          <a:prstGeom prst="rect">
            <a:avLst/>
          </a:prstGeom>
        </p:spPr>
        <p:txBody>
          <a:bodyPr lIns="0" tIns="32400" rIns="0" bIns="0" rtlCol="0" anchor="t"/>
          <a:lstStyle/>
          <a:p>
            <a:pPr algn="ctr">
              <a:lnSpc>
                <a:spcPts val="2700"/>
              </a:lnSpc>
            </a:pPr>
            <a:r>
              <a:rPr lang="en-GB" b="1" dirty="0">
                <a:solidFill>
                  <a:srgbClr val="209C7A"/>
                </a:solidFill>
              </a:rPr>
              <a:t>Do current child protection process work?</a:t>
            </a:r>
          </a:p>
        </p:txBody>
      </p:sp>
      <p:sp>
        <p:nvSpPr>
          <p:cNvPr id="4" name="TextBox 4"/>
          <p:cNvSpPr txBox="1"/>
          <p:nvPr/>
        </p:nvSpPr>
        <p:spPr>
          <a:xfrm rot="21600000">
            <a:off x="1887338" y="800100"/>
            <a:ext cx="3845323"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Reflection</a:t>
            </a:r>
          </a:p>
        </p:txBody>
      </p:sp>
      <p:sp>
        <p:nvSpPr>
          <p:cNvPr id="5" name="TextBox 5"/>
          <p:cNvSpPr txBox="1"/>
          <p:nvPr/>
        </p:nvSpPr>
        <p:spPr>
          <a:xfrm rot="21600000">
            <a:off x="5281102" y="420659"/>
            <a:ext cx="2338898" cy="1047750"/>
          </a:xfrm>
          <a:prstGeom prst="rect">
            <a:avLst/>
          </a:prstGeom>
        </p:spPr>
        <p:txBody>
          <a:bodyPr lIns="0" tIns="118800" rIns="0" bIns="0" rtlCol="0" anchor="t"/>
          <a:lstStyle/>
          <a:p>
            <a:pPr algn="l">
              <a:lnSpc>
                <a:spcPts val="8250"/>
              </a:lnSpc>
            </a:pPr>
            <a:r>
              <a:rPr lang="en-US" sz="8250" b="1" i="0" spc="300" dirty="0">
                <a:solidFill>
                  <a:srgbClr val="FFFFFF">
                    <a:alpha val="25000"/>
                  </a:srgbClr>
                </a:solidFill>
                <a:latin typeface="Overpass"/>
              </a:rPr>
              <a:t>03</a:t>
            </a:r>
          </a:p>
        </p:txBody>
      </p:sp>
      <p:sp>
        <p:nvSpPr>
          <p:cNvPr id="6" name="TextBox 6"/>
          <p:cNvSpPr txBox="1"/>
          <p:nvPr/>
        </p:nvSpPr>
        <p:spPr>
          <a:xfrm rot="21600000">
            <a:off x="566605" y="2259801"/>
            <a:ext cx="6343656" cy="342900"/>
          </a:xfrm>
          <a:prstGeom prst="rect">
            <a:avLst/>
          </a:prstGeom>
        </p:spPr>
        <p:txBody>
          <a:bodyPr lIns="0" tIns="32400" rIns="0" bIns="0" rtlCol="0" anchor="t"/>
          <a:lstStyle/>
          <a:p>
            <a:pPr algn="ctr">
              <a:lnSpc>
                <a:spcPts val="2700"/>
              </a:lnSpc>
            </a:pPr>
            <a:r>
              <a:rPr lang="en-GB" b="1" dirty="0">
                <a:solidFill>
                  <a:srgbClr val="209C7A"/>
                </a:solidFill>
              </a:rPr>
              <a:t>Can we keep children and young people safe?</a:t>
            </a:r>
          </a:p>
        </p:txBody>
      </p:sp>
      <p:sp>
        <p:nvSpPr>
          <p:cNvPr id="7" name="TextBox 7"/>
          <p:cNvSpPr txBox="1"/>
          <p:nvPr/>
        </p:nvSpPr>
        <p:spPr>
          <a:xfrm rot="21600000">
            <a:off x="1029571" y="3027758"/>
            <a:ext cx="5560856" cy="1540896"/>
          </a:xfrm>
          <a:prstGeom prst="rect">
            <a:avLst/>
          </a:prstGeom>
        </p:spPr>
        <p:txBody>
          <a:bodyPr lIns="0" tIns="14400" rIns="0" bIns="0" rtlCol="0" anchor="t"/>
          <a:lstStyle/>
          <a:p>
            <a:pPr marL="171450" indent="-171450">
              <a:buFont typeface="Arial" panose="020B0604020202020204" pitchFamily="34" charset="0"/>
              <a:buChar char="•"/>
            </a:pPr>
            <a:r>
              <a:rPr lang="en-GB" sz="1130" dirty="0"/>
              <a:t>Our legal and care systems are not able to provide the best outcomes for all CYP at risk: as well as systemic reform, we need alternative solutions</a:t>
            </a:r>
          </a:p>
          <a:p>
            <a:pPr marL="171450" indent="-171450">
              <a:buFont typeface="Arial" panose="020B0604020202020204" pitchFamily="34" charset="0"/>
              <a:buChar char="•"/>
            </a:pPr>
            <a:r>
              <a:rPr lang="en-GB" sz="1130" dirty="0"/>
              <a:t>There are ways we can ensure CYP are safe or safer</a:t>
            </a:r>
          </a:p>
          <a:p>
            <a:pPr marL="171450" indent="-171450">
              <a:buFont typeface="Arial" panose="020B0604020202020204" pitchFamily="34" charset="0"/>
              <a:buChar char="•"/>
            </a:pPr>
            <a:r>
              <a:rPr lang="en-GB" sz="1130" dirty="0"/>
              <a:t>Healing and recovery is possible with the right support and resources</a:t>
            </a:r>
          </a:p>
          <a:p>
            <a:pPr marL="171450" indent="-171450">
              <a:buFont typeface="Arial" panose="020B0604020202020204" pitchFamily="34" charset="0"/>
              <a:buChar char="•"/>
            </a:pPr>
            <a:r>
              <a:rPr lang="en-GB" sz="1130" b="1" dirty="0"/>
              <a:t>First and foremost we need to create safe spaces, build relationships of trust, and listen to what CYP are telling/showing us</a:t>
            </a:r>
          </a:p>
          <a:p>
            <a:pPr marL="171450" indent="-171450">
              <a:buFont typeface="Arial" panose="020B0604020202020204" pitchFamily="34" charset="0"/>
              <a:buChar char="•"/>
            </a:pPr>
            <a:r>
              <a:rPr lang="en-GB" sz="1130" b="1" dirty="0"/>
              <a:t>We must take things slowly and follow the child / young person’s lead</a:t>
            </a:r>
            <a:endParaRPr lang="en-GB" sz="1130" dirty="0"/>
          </a:p>
        </p:txBody>
      </p:sp>
      <p:grpSp>
        <p:nvGrpSpPr>
          <p:cNvPr id="10" name="Group 3">
            <a:extLst>
              <a:ext uri="{FF2B5EF4-FFF2-40B4-BE49-F238E27FC236}">
                <a16:creationId xmlns:a16="http://schemas.microsoft.com/office/drawing/2014/main" id="{32975BBA-81EF-0648-86E5-A9C2BF22DA4C}"/>
              </a:ext>
            </a:extLst>
          </p:cNvPr>
          <p:cNvGrpSpPr/>
          <p:nvPr/>
        </p:nvGrpSpPr>
        <p:grpSpPr>
          <a:xfrm rot="21600000">
            <a:off x="-1" y="-1"/>
            <a:ext cx="7620001" cy="1435895"/>
            <a:chOff x="-343629" y="-1233345"/>
            <a:chExt cx="8201025" cy="2495550"/>
          </a:xfrm>
          <a:solidFill>
            <a:srgbClr val="FFC000"/>
          </a:solidFill>
        </p:grpSpPr>
        <p:sp>
          <p:nvSpPr>
            <p:cNvPr id="11" name="Freeform 2">
              <a:extLst>
                <a:ext uri="{FF2B5EF4-FFF2-40B4-BE49-F238E27FC236}">
                  <a16:creationId xmlns:a16="http://schemas.microsoft.com/office/drawing/2014/main" id="{D8C1AFA3-7179-C549-AE3F-3B67DB0F51DC}"/>
                </a:ext>
              </a:extLst>
            </p:cNvPr>
            <p:cNvSpPr/>
            <p:nvPr/>
          </p:nvSpPr>
          <p:spPr>
            <a:xfrm>
              <a:off x="-343629" y="-1233345"/>
              <a:ext cx="8201025" cy="2495550"/>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sp>
        <p:nvSpPr>
          <p:cNvPr id="12" name="TextBox 4">
            <a:extLst>
              <a:ext uri="{FF2B5EF4-FFF2-40B4-BE49-F238E27FC236}">
                <a16:creationId xmlns:a16="http://schemas.microsoft.com/office/drawing/2014/main" id="{98BF32A9-CEC4-A84F-A264-A26FBB65230F}"/>
              </a:ext>
            </a:extLst>
          </p:cNvPr>
          <p:cNvSpPr txBox="1"/>
          <p:nvPr/>
        </p:nvSpPr>
        <p:spPr>
          <a:xfrm rot="21600000">
            <a:off x="3614731" y="244079"/>
            <a:ext cx="2338898" cy="1047750"/>
          </a:xfrm>
          <a:prstGeom prst="rect">
            <a:avLst/>
          </a:prstGeom>
        </p:spPr>
        <p:txBody>
          <a:bodyPr lIns="0" tIns="118800" rIns="0" bIns="0" rtlCol="0" anchor="t"/>
          <a:lstStyle/>
          <a:p>
            <a:pPr algn="l">
              <a:lnSpc>
                <a:spcPts val="8250"/>
              </a:lnSpc>
            </a:pPr>
            <a:r>
              <a:rPr lang="en-US" sz="8250" b="1" i="0" spc="300" dirty="0">
                <a:solidFill>
                  <a:srgbClr val="FFFFFF">
                    <a:alpha val="25000"/>
                  </a:srgbClr>
                </a:solidFill>
                <a:latin typeface="Overpass"/>
              </a:rPr>
              <a:t>03</a:t>
            </a:r>
          </a:p>
        </p:txBody>
      </p:sp>
      <p:sp>
        <p:nvSpPr>
          <p:cNvPr id="13" name="TextBox 5">
            <a:extLst>
              <a:ext uri="{FF2B5EF4-FFF2-40B4-BE49-F238E27FC236}">
                <a16:creationId xmlns:a16="http://schemas.microsoft.com/office/drawing/2014/main" id="{66812F44-6028-CC46-83BA-A51832C147F8}"/>
              </a:ext>
            </a:extLst>
          </p:cNvPr>
          <p:cNvSpPr txBox="1"/>
          <p:nvPr/>
        </p:nvSpPr>
        <p:spPr>
          <a:xfrm rot="21600000">
            <a:off x="-204868" y="194237"/>
            <a:ext cx="4745063"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Reflection</a:t>
            </a:r>
          </a:p>
        </p:txBody>
      </p:sp>
    </p:spTree>
    <p:extLst>
      <p:ext uri="{BB962C8B-B14F-4D97-AF65-F5344CB8AC3E}">
        <p14:creationId xmlns:p14="http://schemas.microsoft.com/office/powerpoint/2010/main" val="1505103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6">
            <a:extLst>
              <a:ext uri="{FF2B5EF4-FFF2-40B4-BE49-F238E27FC236}">
                <a16:creationId xmlns:a16="http://schemas.microsoft.com/office/drawing/2014/main" id="{4D7E9044-6CA4-044C-8154-BAC198F066B1}"/>
              </a:ext>
            </a:extLst>
          </p:cNvPr>
          <p:cNvSpPr txBox="1"/>
          <p:nvPr/>
        </p:nvSpPr>
        <p:spPr>
          <a:xfrm rot="21600000">
            <a:off x="638166" y="1991915"/>
            <a:ext cx="6343656" cy="342900"/>
          </a:xfrm>
          <a:prstGeom prst="rect">
            <a:avLst/>
          </a:prstGeom>
        </p:spPr>
        <p:txBody>
          <a:bodyPr lIns="0" tIns="32400" rIns="0" bIns="0" rtlCol="0" anchor="t"/>
          <a:lstStyle/>
          <a:p>
            <a:pPr algn="ctr">
              <a:lnSpc>
                <a:spcPts val="2700"/>
              </a:lnSpc>
            </a:pPr>
            <a:r>
              <a:rPr lang="en-GB" b="1" dirty="0">
                <a:solidFill>
                  <a:srgbClr val="209C7A"/>
                </a:solidFill>
              </a:rPr>
              <a:t>Why is it important to listen, give control, and empower CYP?</a:t>
            </a:r>
          </a:p>
        </p:txBody>
      </p:sp>
      <p:sp>
        <p:nvSpPr>
          <p:cNvPr id="4" name="TextBox 4"/>
          <p:cNvSpPr txBox="1"/>
          <p:nvPr/>
        </p:nvSpPr>
        <p:spPr>
          <a:xfrm rot="21600000">
            <a:off x="1887338" y="800100"/>
            <a:ext cx="3845323"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Reflection</a:t>
            </a:r>
          </a:p>
        </p:txBody>
      </p:sp>
      <p:sp>
        <p:nvSpPr>
          <p:cNvPr id="5" name="TextBox 5"/>
          <p:cNvSpPr txBox="1"/>
          <p:nvPr/>
        </p:nvSpPr>
        <p:spPr>
          <a:xfrm rot="21600000">
            <a:off x="5281102" y="420659"/>
            <a:ext cx="2338898" cy="1047750"/>
          </a:xfrm>
          <a:prstGeom prst="rect">
            <a:avLst/>
          </a:prstGeom>
        </p:spPr>
        <p:txBody>
          <a:bodyPr lIns="0" tIns="118800" rIns="0" bIns="0" rtlCol="0" anchor="t"/>
          <a:lstStyle/>
          <a:p>
            <a:pPr algn="l">
              <a:lnSpc>
                <a:spcPts val="8250"/>
              </a:lnSpc>
            </a:pPr>
            <a:r>
              <a:rPr lang="en-US" sz="8250" b="1" i="0" spc="300" dirty="0">
                <a:solidFill>
                  <a:srgbClr val="FFFFFF">
                    <a:alpha val="25000"/>
                  </a:srgbClr>
                </a:solidFill>
                <a:latin typeface="Overpass"/>
              </a:rPr>
              <a:t>04</a:t>
            </a:r>
          </a:p>
        </p:txBody>
      </p:sp>
      <p:sp>
        <p:nvSpPr>
          <p:cNvPr id="7" name="TextBox 7"/>
          <p:cNvSpPr txBox="1"/>
          <p:nvPr/>
        </p:nvSpPr>
        <p:spPr>
          <a:xfrm rot="21600000">
            <a:off x="1029566" y="3099320"/>
            <a:ext cx="5560856" cy="1540896"/>
          </a:xfrm>
          <a:prstGeom prst="rect">
            <a:avLst/>
          </a:prstGeom>
        </p:spPr>
        <p:txBody>
          <a:bodyPr lIns="0" tIns="14400" rIns="0" bIns="0" rtlCol="0" anchor="t"/>
          <a:lstStyle/>
          <a:p>
            <a:pPr marL="171450" indent="-171450">
              <a:buFont typeface="Arial" panose="020B0604020202020204" pitchFamily="34" charset="0"/>
              <a:buChar char="•"/>
            </a:pPr>
            <a:r>
              <a:rPr lang="en-GB" sz="1130" dirty="0"/>
              <a:t>It is important because being abused means having no voice, no control, no power: we cannot help CYP by replicating these dynamics</a:t>
            </a:r>
          </a:p>
          <a:p>
            <a:pPr marL="171450" indent="-171450">
              <a:buFont typeface="Arial" panose="020B0604020202020204" pitchFamily="34" charset="0"/>
              <a:buChar char="•"/>
            </a:pPr>
            <a:r>
              <a:rPr lang="en-GB" sz="1130" b="1" dirty="0"/>
              <a:t>We must actively reinforce their voice, control, power: that is the only way out of abuse and toward safety and recovery</a:t>
            </a:r>
            <a:endParaRPr lang="en-GB" sz="1130" dirty="0"/>
          </a:p>
        </p:txBody>
      </p:sp>
      <p:grpSp>
        <p:nvGrpSpPr>
          <p:cNvPr id="8" name="Group 3">
            <a:extLst>
              <a:ext uri="{FF2B5EF4-FFF2-40B4-BE49-F238E27FC236}">
                <a16:creationId xmlns:a16="http://schemas.microsoft.com/office/drawing/2014/main" id="{D0434838-6ED0-2047-94AB-5FDB692D23B7}"/>
              </a:ext>
            </a:extLst>
          </p:cNvPr>
          <p:cNvGrpSpPr/>
          <p:nvPr/>
        </p:nvGrpSpPr>
        <p:grpSpPr>
          <a:xfrm rot="21600000">
            <a:off x="-1" y="-1"/>
            <a:ext cx="7620001" cy="1435895"/>
            <a:chOff x="-343629" y="-1233345"/>
            <a:chExt cx="8201025" cy="2495550"/>
          </a:xfrm>
          <a:solidFill>
            <a:srgbClr val="FFC000"/>
          </a:solidFill>
        </p:grpSpPr>
        <p:sp>
          <p:nvSpPr>
            <p:cNvPr id="10" name="Freeform 2">
              <a:extLst>
                <a:ext uri="{FF2B5EF4-FFF2-40B4-BE49-F238E27FC236}">
                  <a16:creationId xmlns:a16="http://schemas.microsoft.com/office/drawing/2014/main" id="{7C3EFC47-5062-D945-A199-81AFC86BCE70}"/>
                </a:ext>
              </a:extLst>
            </p:cNvPr>
            <p:cNvSpPr/>
            <p:nvPr/>
          </p:nvSpPr>
          <p:spPr>
            <a:xfrm>
              <a:off x="-343629" y="-1233345"/>
              <a:ext cx="8201025" cy="2495550"/>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sp>
        <p:nvSpPr>
          <p:cNvPr id="11" name="TextBox 4">
            <a:extLst>
              <a:ext uri="{FF2B5EF4-FFF2-40B4-BE49-F238E27FC236}">
                <a16:creationId xmlns:a16="http://schemas.microsoft.com/office/drawing/2014/main" id="{3FCF3A14-5D9F-514F-BA30-E38BEF426ED8}"/>
              </a:ext>
            </a:extLst>
          </p:cNvPr>
          <p:cNvSpPr txBox="1"/>
          <p:nvPr/>
        </p:nvSpPr>
        <p:spPr>
          <a:xfrm rot="21600000">
            <a:off x="3614731" y="244079"/>
            <a:ext cx="2338898" cy="1047750"/>
          </a:xfrm>
          <a:prstGeom prst="rect">
            <a:avLst/>
          </a:prstGeom>
        </p:spPr>
        <p:txBody>
          <a:bodyPr lIns="0" tIns="118800" rIns="0" bIns="0" rtlCol="0" anchor="t"/>
          <a:lstStyle/>
          <a:p>
            <a:pPr algn="l">
              <a:lnSpc>
                <a:spcPts val="8250"/>
              </a:lnSpc>
            </a:pPr>
            <a:r>
              <a:rPr lang="en-US" sz="8250" b="1" i="0" spc="300" dirty="0">
                <a:solidFill>
                  <a:srgbClr val="FFFFFF">
                    <a:alpha val="25000"/>
                  </a:srgbClr>
                </a:solidFill>
                <a:latin typeface="Overpass"/>
              </a:rPr>
              <a:t>04</a:t>
            </a:r>
          </a:p>
        </p:txBody>
      </p:sp>
      <p:sp>
        <p:nvSpPr>
          <p:cNvPr id="12" name="TextBox 5">
            <a:extLst>
              <a:ext uri="{FF2B5EF4-FFF2-40B4-BE49-F238E27FC236}">
                <a16:creationId xmlns:a16="http://schemas.microsoft.com/office/drawing/2014/main" id="{77D4AB6D-36F3-7D46-BDBF-0081671C149B}"/>
              </a:ext>
            </a:extLst>
          </p:cNvPr>
          <p:cNvSpPr txBox="1"/>
          <p:nvPr/>
        </p:nvSpPr>
        <p:spPr>
          <a:xfrm rot="21600000">
            <a:off x="-204868" y="194237"/>
            <a:ext cx="4745063"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Reflection</a:t>
            </a:r>
          </a:p>
        </p:txBody>
      </p:sp>
    </p:spTree>
    <p:extLst>
      <p:ext uri="{BB962C8B-B14F-4D97-AF65-F5344CB8AC3E}">
        <p14:creationId xmlns:p14="http://schemas.microsoft.com/office/powerpoint/2010/main" val="34382645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6">
            <a:extLst>
              <a:ext uri="{FF2B5EF4-FFF2-40B4-BE49-F238E27FC236}">
                <a16:creationId xmlns:a16="http://schemas.microsoft.com/office/drawing/2014/main" id="{4D7E9044-6CA4-044C-8154-BAC198F066B1}"/>
              </a:ext>
            </a:extLst>
          </p:cNvPr>
          <p:cNvSpPr txBox="1"/>
          <p:nvPr/>
        </p:nvSpPr>
        <p:spPr>
          <a:xfrm rot="21600000">
            <a:off x="638167" y="2129864"/>
            <a:ext cx="6343656" cy="342900"/>
          </a:xfrm>
          <a:prstGeom prst="rect">
            <a:avLst/>
          </a:prstGeom>
        </p:spPr>
        <p:txBody>
          <a:bodyPr lIns="0" tIns="32400" rIns="0" bIns="0" rtlCol="0" anchor="t"/>
          <a:lstStyle/>
          <a:p>
            <a:pPr algn="ctr">
              <a:lnSpc>
                <a:spcPts val="2700"/>
              </a:lnSpc>
            </a:pPr>
            <a:r>
              <a:rPr lang="en-GB" b="1" dirty="0">
                <a:solidFill>
                  <a:srgbClr val="209C7A"/>
                </a:solidFill>
              </a:rPr>
              <a:t>Why don’t children and young people disclose?</a:t>
            </a:r>
          </a:p>
        </p:txBody>
      </p:sp>
      <p:sp>
        <p:nvSpPr>
          <p:cNvPr id="4" name="TextBox 4"/>
          <p:cNvSpPr txBox="1"/>
          <p:nvPr/>
        </p:nvSpPr>
        <p:spPr>
          <a:xfrm rot="21600000">
            <a:off x="1887338" y="800100"/>
            <a:ext cx="3845323"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Reflection</a:t>
            </a:r>
          </a:p>
        </p:txBody>
      </p:sp>
      <p:sp>
        <p:nvSpPr>
          <p:cNvPr id="5" name="TextBox 5"/>
          <p:cNvSpPr txBox="1"/>
          <p:nvPr/>
        </p:nvSpPr>
        <p:spPr>
          <a:xfrm rot="21600000">
            <a:off x="5281102" y="420659"/>
            <a:ext cx="2338898" cy="1047750"/>
          </a:xfrm>
          <a:prstGeom prst="rect">
            <a:avLst/>
          </a:prstGeom>
        </p:spPr>
        <p:txBody>
          <a:bodyPr lIns="0" tIns="118800" rIns="0" bIns="0" rtlCol="0" anchor="t"/>
          <a:lstStyle/>
          <a:p>
            <a:pPr algn="l">
              <a:lnSpc>
                <a:spcPts val="8250"/>
              </a:lnSpc>
            </a:pPr>
            <a:r>
              <a:rPr lang="en-US" sz="8250" b="1" i="0" spc="300" dirty="0">
                <a:solidFill>
                  <a:srgbClr val="FFFFFF">
                    <a:alpha val="25000"/>
                  </a:srgbClr>
                </a:solidFill>
                <a:latin typeface="Overpass"/>
              </a:rPr>
              <a:t>05</a:t>
            </a:r>
          </a:p>
        </p:txBody>
      </p:sp>
      <p:sp>
        <p:nvSpPr>
          <p:cNvPr id="7" name="TextBox 7"/>
          <p:cNvSpPr txBox="1"/>
          <p:nvPr/>
        </p:nvSpPr>
        <p:spPr>
          <a:xfrm rot="21600000">
            <a:off x="1029567" y="3019807"/>
            <a:ext cx="5560856" cy="1540896"/>
          </a:xfrm>
          <a:prstGeom prst="rect">
            <a:avLst/>
          </a:prstGeom>
        </p:spPr>
        <p:txBody>
          <a:bodyPr lIns="0" tIns="14400" rIns="0" bIns="0" rtlCol="0" anchor="t"/>
          <a:lstStyle/>
          <a:p>
            <a:pPr marL="171450" indent="-171450">
              <a:buFont typeface="Arial" panose="020B0604020202020204" pitchFamily="34" charset="0"/>
              <a:buChar char="•"/>
            </a:pPr>
            <a:r>
              <a:rPr lang="en-GB" sz="1130" dirty="0"/>
              <a:t>What happens is ‘normal’ in their family so they don’t know that things can be different</a:t>
            </a:r>
          </a:p>
          <a:p>
            <a:pPr marL="171450" indent="-171450">
              <a:buFont typeface="Arial" panose="020B0604020202020204" pitchFamily="34" charset="0"/>
              <a:buChar char="•"/>
            </a:pPr>
            <a:r>
              <a:rPr lang="en-GB" sz="1130" dirty="0"/>
              <a:t>They don’t often have the language to explain what is happening</a:t>
            </a:r>
          </a:p>
          <a:p>
            <a:pPr marL="171450" indent="-171450">
              <a:buFont typeface="Arial" panose="020B0604020202020204" pitchFamily="34" charset="0"/>
              <a:buChar char="•"/>
            </a:pPr>
            <a:r>
              <a:rPr lang="en-GB" sz="1130" dirty="0"/>
              <a:t>They might try to tell or show but people don’t want to hear or see, or can’t understand</a:t>
            </a:r>
          </a:p>
          <a:p>
            <a:pPr marL="171450" indent="-171450">
              <a:buFont typeface="Arial" panose="020B0604020202020204" pitchFamily="34" charset="0"/>
              <a:buChar char="•"/>
            </a:pPr>
            <a:r>
              <a:rPr lang="en-GB" sz="1130" dirty="0"/>
              <a:t>They may be afraid of being ‘disloyal’ or tearing the family apart</a:t>
            </a:r>
          </a:p>
          <a:p>
            <a:pPr marL="171450" indent="-171450">
              <a:buFont typeface="Arial" panose="020B0604020202020204" pitchFamily="34" charset="0"/>
              <a:buChar char="•"/>
            </a:pPr>
            <a:r>
              <a:rPr lang="en-GB" sz="1130" dirty="0"/>
              <a:t>They may be ashamed</a:t>
            </a:r>
          </a:p>
          <a:p>
            <a:pPr marL="171450" indent="-171450">
              <a:buFont typeface="Arial" panose="020B0604020202020204" pitchFamily="34" charset="0"/>
              <a:buChar char="•"/>
            </a:pPr>
            <a:r>
              <a:rPr lang="en-GB" sz="1130" dirty="0"/>
              <a:t>They may not trust adults: they are more likely to tell their peers</a:t>
            </a:r>
          </a:p>
        </p:txBody>
      </p:sp>
      <p:grpSp>
        <p:nvGrpSpPr>
          <p:cNvPr id="8" name="Group 3">
            <a:extLst>
              <a:ext uri="{FF2B5EF4-FFF2-40B4-BE49-F238E27FC236}">
                <a16:creationId xmlns:a16="http://schemas.microsoft.com/office/drawing/2014/main" id="{8D3946A4-79E8-084E-8E09-CB1747B880A8}"/>
              </a:ext>
            </a:extLst>
          </p:cNvPr>
          <p:cNvGrpSpPr/>
          <p:nvPr/>
        </p:nvGrpSpPr>
        <p:grpSpPr>
          <a:xfrm rot="21600000">
            <a:off x="-1" y="-1"/>
            <a:ext cx="7620001" cy="1435895"/>
            <a:chOff x="-343629" y="-1233345"/>
            <a:chExt cx="8201025" cy="2495550"/>
          </a:xfrm>
          <a:solidFill>
            <a:srgbClr val="FFC000"/>
          </a:solidFill>
        </p:grpSpPr>
        <p:sp>
          <p:nvSpPr>
            <p:cNvPr id="10" name="Freeform 2">
              <a:extLst>
                <a:ext uri="{FF2B5EF4-FFF2-40B4-BE49-F238E27FC236}">
                  <a16:creationId xmlns:a16="http://schemas.microsoft.com/office/drawing/2014/main" id="{6053B635-1D56-BA44-A156-737784178B92}"/>
                </a:ext>
              </a:extLst>
            </p:cNvPr>
            <p:cNvSpPr/>
            <p:nvPr/>
          </p:nvSpPr>
          <p:spPr>
            <a:xfrm>
              <a:off x="-343629" y="-1233345"/>
              <a:ext cx="8201025" cy="2495550"/>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sp>
        <p:nvSpPr>
          <p:cNvPr id="11" name="TextBox 4">
            <a:extLst>
              <a:ext uri="{FF2B5EF4-FFF2-40B4-BE49-F238E27FC236}">
                <a16:creationId xmlns:a16="http://schemas.microsoft.com/office/drawing/2014/main" id="{5C3B69AF-ECAB-534C-A861-45F2D5DF033E}"/>
              </a:ext>
            </a:extLst>
          </p:cNvPr>
          <p:cNvSpPr txBox="1"/>
          <p:nvPr/>
        </p:nvSpPr>
        <p:spPr>
          <a:xfrm rot="21600000">
            <a:off x="3614731" y="244079"/>
            <a:ext cx="2338898" cy="1047750"/>
          </a:xfrm>
          <a:prstGeom prst="rect">
            <a:avLst/>
          </a:prstGeom>
        </p:spPr>
        <p:txBody>
          <a:bodyPr lIns="0" tIns="118800" rIns="0" bIns="0" rtlCol="0" anchor="t"/>
          <a:lstStyle/>
          <a:p>
            <a:pPr algn="l">
              <a:lnSpc>
                <a:spcPts val="8250"/>
              </a:lnSpc>
            </a:pPr>
            <a:r>
              <a:rPr lang="en-US" sz="8250" b="1" i="0" spc="300" dirty="0">
                <a:solidFill>
                  <a:srgbClr val="FFFFFF">
                    <a:alpha val="25000"/>
                  </a:srgbClr>
                </a:solidFill>
                <a:latin typeface="Overpass"/>
              </a:rPr>
              <a:t>05</a:t>
            </a:r>
          </a:p>
        </p:txBody>
      </p:sp>
      <p:sp>
        <p:nvSpPr>
          <p:cNvPr id="12" name="TextBox 5">
            <a:extLst>
              <a:ext uri="{FF2B5EF4-FFF2-40B4-BE49-F238E27FC236}">
                <a16:creationId xmlns:a16="http://schemas.microsoft.com/office/drawing/2014/main" id="{64E4B472-7778-4141-B8DD-EC451C01328C}"/>
              </a:ext>
            </a:extLst>
          </p:cNvPr>
          <p:cNvSpPr txBox="1"/>
          <p:nvPr/>
        </p:nvSpPr>
        <p:spPr>
          <a:xfrm rot="21600000">
            <a:off x="-204868" y="194237"/>
            <a:ext cx="4745063"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Reflection</a:t>
            </a:r>
          </a:p>
        </p:txBody>
      </p:sp>
    </p:spTree>
    <p:extLst>
      <p:ext uri="{BB962C8B-B14F-4D97-AF65-F5344CB8AC3E}">
        <p14:creationId xmlns:p14="http://schemas.microsoft.com/office/powerpoint/2010/main" val="3041066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rot="21600000">
            <a:off x="2913390" y="100589"/>
            <a:ext cx="2338898" cy="1047750"/>
          </a:xfrm>
          <a:prstGeom prst="rect">
            <a:avLst/>
          </a:prstGeom>
        </p:spPr>
        <p:txBody>
          <a:bodyPr lIns="0" tIns="118800" rIns="0" bIns="0" rtlCol="0" anchor="t"/>
          <a:lstStyle/>
          <a:p>
            <a:pPr algn="l">
              <a:lnSpc>
                <a:spcPts val="8250"/>
              </a:lnSpc>
            </a:pPr>
            <a:r>
              <a:rPr lang="en-US" sz="8250" b="1" i="0" spc="300">
                <a:solidFill>
                  <a:srgbClr val="FFFFFF">
                    <a:alpha val="25000"/>
                  </a:srgbClr>
                </a:solidFill>
                <a:latin typeface="Overpass"/>
              </a:rPr>
              <a:t>02</a:t>
            </a:r>
          </a:p>
        </p:txBody>
      </p:sp>
      <p:sp>
        <p:nvSpPr>
          <p:cNvPr id="5" name="TextBox 5"/>
          <p:cNvSpPr txBox="1"/>
          <p:nvPr/>
        </p:nvSpPr>
        <p:spPr>
          <a:xfrm rot="21600000">
            <a:off x="33671" y="366889"/>
            <a:ext cx="3498455" cy="895350"/>
          </a:xfrm>
          <a:prstGeom prst="rect">
            <a:avLst/>
          </a:prstGeom>
        </p:spPr>
        <p:txBody>
          <a:bodyPr lIns="0" tIns="86400" rIns="0" bIns="0" rtlCol="0" anchor="t"/>
          <a:lstStyle/>
          <a:p>
            <a:pPr algn="ctr">
              <a:lnSpc>
                <a:spcPts val="7143"/>
              </a:lnSpc>
            </a:pPr>
            <a:r>
              <a:rPr lang="en-US" sz="5953" b="1" i="0" spc="338">
                <a:solidFill>
                  <a:srgbClr val="FFFFFF">
                    <a:alpha val="100000"/>
                  </a:srgbClr>
                </a:solidFill>
                <a:latin typeface="Bebas Neue"/>
              </a:rPr>
              <a:t>Key theme</a:t>
            </a:r>
          </a:p>
        </p:txBody>
      </p:sp>
      <p:sp>
        <p:nvSpPr>
          <p:cNvPr id="6" name="TextBox 6"/>
          <p:cNvSpPr txBox="1"/>
          <p:nvPr/>
        </p:nvSpPr>
        <p:spPr>
          <a:xfrm rot="21600000">
            <a:off x="315737" y="1617128"/>
            <a:ext cx="7205093" cy="495300"/>
          </a:xfrm>
          <a:prstGeom prst="rect">
            <a:avLst/>
          </a:prstGeom>
        </p:spPr>
        <p:txBody>
          <a:bodyPr lIns="0" tIns="46800" rIns="0" bIns="0" rtlCol="0" anchor="t"/>
          <a:lstStyle/>
          <a:p>
            <a:pPr algn="l">
              <a:lnSpc>
                <a:spcPts val="3960"/>
              </a:lnSpc>
            </a:pPr>
            <a:r>
              <a:rPr lang="en-US" sz="3300" b="1" spc="338" dirty="0">
                <a:solidFill>
                  <a:srgbClr val="FFC200">
                    <a:alpha val="100000"/>
                  </a:srgbClr>
                </a:solidFill>
                <a:latin typeface="Bebas Neue"/>
              </a:rPr>
              <a:t>Learning</a:t>
            </a:r>
            <a:endParaRPr lang="en-US" sz="3300" b="1" i="0" spc="338" dirty="0">
              <a:solidFill>
                <a:srgbClr val="FFC200">
                  <a:alpha val="100000"/>
                </a:srgbClr>
              </a:solidFill>
              <a:latin typeface="Bebas Neue"/>
            </a:endParaRPr>
          </a:p>
        </p:txBody>
      </p:sp>
      <p:sp>
        <p:nvSpPr>
          <p:cNvPr id="10" name="TextBox 10"/>
          <p:cNvSpPr txBox="1"/>
          <p:nvPr/>
        </p:nvSpPr>
        <p:spPr>
          <a:xfrm rot="21600000">
            <a:off x="1093749" y="3434538"/>
            <a:ext cx="5649068" cy="2280462"/>
          </a:xfrm>
          <a:prstGeom prst="rect">
            <a:avLst/>
          </a:prstGeom>
        </p:spPr>
        <p:txBody>
          <a:bodyPr lIns="0" tIns="14400" rIns="0" bIns="0" rtlCol="0" anchor="t"/>
          <a:lstStyle/>
          <a:p>
            <a:pPr marL="171450" lvl="0" indent="-171450">
              <a:buFont typeface="Arial" panose="020B0604020202020204" pitchFamily="34" charset="0"/>
              <a:buChar char="•"/>
            </a:pPr>
            <a:r>
              <a:rPr lang="en-GB" sz="1130" dirty="0"/>
              <a:t>We need to help people recognise abuse – both in their own and in others’ experiences</a:t>
            </a:r>
          </a:p>
          <a:p>
            <a:pPr marL="171450" lvl="0" indent="-171450">
              <a:buFont typeface="Arial" panose="020B0604020202020204" pitchFamily="34" charset="0"/>
              <a:buChar char="•"/>
            </a:pPr>
            <a:r>
              <a:rPr lang="en-GB" sz="1130" dirty="0"/>
              <a:t>We need a language to describe what abuse versus healthy relational dynamics look like so that everyone can understand</a:t>
            </a:r>
          </a:p>
          <a:p>
            <a:pPr marL="171450" lvl="0" indent="-171450">
              <a:buFont typeface="Arial" panose="020B0604020202020204" pitchFamily="34" charset="0"/>
              <a:buChar char="•"/>
            </a:pPr>
            <a:r>
              <a:rPr lang="en-GB" sz="1130" dirty="0"/>
              <a:t>We need to train teachers, youth workers, health workers and other frontline staff to understand how to recognise abuse, what to do about it, and how to do handle it well</a:t>
            </a:r>
          </a:p>
          <a:p>
            <a:pPr marL="171450" lvl="0" indent="-171450">
              <a:buFont typeface="Arial" panose="020B0604020202020204" pitchFamily="34" charset="0"/>
              <a:buChar char="•"/>
            </a:pPr>
            <a:r>
              <a:rPr lang="en-GB" sz="1130" dirty="0"/>
              <a:t>We need a wide social conversation to raise awareness and understanding of abuse; how to recognise it and how to respond</a:t>
            </a:r>
          </a:p>
        </p:txBody>
      </p:sp>
      <p:grpSp>
        <p:nvGrpSpPr>
          <p:cNvPr id="11" name="Group 3">
            <a:extLst>
              <a:ext uri="{FF2B5EF4-FFF2-40B4-BE49-F238E27FC236}">
                <a16:creationId xmlns:a16="http://schemas.microsoft.com/office/drawing/2014/main" id="{9F60A98D-3534-1F4F-A5F9-092C6F130DF7}"/>
              </a:ext>
            </a:extLst>
          </p:cNvPr>
          <p:cNvGrpSpPr/>
          <p:nvPr/>
        </p:nvGrpSpPr>
        <p:grpSpPr>
          <a:xfrm rot="21600000">
            <a:off x="-1" y="-1"/>
            <a:ext cx="7620001" cy="1435895"/>
            <a:chOff x="-343629" y="-1233345"/>
            <a:chExt cx="8201025" cy="2495550"/>
          </a:xfrm>
          <a:solidFill>
            <a:srgbClr val="EE7D31"/>
          </a:solidFill>
        </p:grpSpPr>
        <p:sp>
          <p:nvSpPr>
            <p:cNvPr id="12" name="Freeform 2">
              <a:extLst>
                <a:ext uri="{FF2B5EF4-FFF2-40B4-BE49-F238E27FC236}">
                  <a16:creationId xmlns:a16="http://schemas.microsoft.com/office/drawing/2014/main" id="{E0908CC4-B87C-D149-9AAB-699A51B06629}"/>
                </a:ext>
              </a:extLst>
            </p:cNvPr>
            <p:cNvSpPr/>
            <p:nvPr/>
          </p:nvSpPr>
          <p:spPr>
            <a:xfrm>
              <a:off x="-343629" y="-1233345"/>
              <a:ext cx="8201025" cy="2495550"/>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sp>
        <p:nvSpPr>
          <p:cNvPr id="13" name="TextBox 4">
            <a:extLst>
              <a:ext uri="{FF2B5EF4-FFF2-40B4-BE49-F238E27FC236}">
                <a16:creationId xmlns:a16="http://schemas.microsoft.com/office/drawing/2014/main" id="{400C4010-046C-534D-B4E1-D3EC81B6786C}"/>
              </a:ext>
            </a:extLst>
          </p:cNvPr>
          <p:cNvSpPr txBox="1"/>
          <p:nvPr/>
        </p:nvSpPr>
        <p:spPr>
          <a:xfrm rot="21600000">
            <a:off x="2458095" y="205020"/>
            <a:ext cx="2338898" cy="1047750"/>
          </a:xfrm>
          <a:prstGeom prst="rect">
            <a:avLst/>
          </a:prstGeom>
        </p:spPr>
        <p:txBody>
          <a:bodyPr lIns="0" tIns="118800" rIns="0" bIns="0" rtlCol="0" anchor="t"/>
          <a:lstStyle/>
          <a:p>
            <a:pPr algn="l">
              <a:lnSpc>
                <a:spcPts val="8250"/>
              </a:lnSpc>
            </a:pPr>
            <a:r>
              <a:rPr lang="en-US" sz="8250" b="1" i="0" spc="300" dirty="0">
                <a:solidFill>
                  <a:srgbClr val="FFFFFF">
                    <a:alpha val="25000"/>
                  </a:srgbClr>
                </a:solidFill>
                <a:latin typeface="Overpass"/>
              </a:rPr>
              <a:t>01</a:t>
            </a:r>
          </a:p>
        </p:txBody>
      </p:sp>
      <p:sp>
        <p:nvSpPr>
          <p:cNvPr id="14" name="TextBox 5">
            <a:extLst>
              <a:ext uri="{FF2B5EF4-FFF2-40B4-BE49-F238E27FC236}">
                <a16:creationId xmlns:a16="http://schemas.microsoft.com/office/drawing/2014/main" id="{E5189590-921D-164F-B580-17ECBD881006}"/>
              </a:ext>
            </a:extLst>
          </p:cNvPr>
          <p:cNvSpPr txBox="1"/>
          <p:nvPr/>
        </p:nvSpPr>
        <p:spPr>
          <a:xfrm rot="21600000">
            <a:off x="129089" y="193234"/>
            <a:ext cx="2784302"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Action</a:t>
            </a:r>
          </a:p>
        </p:txBody>
      </p:sp>
      <p:sp>
        <p:nvSpPr>
          <p:cNvPr id="15" name="TextBox 7">
            <a:extLst>
              <a:ext uri="{FF2B5EF4-FFF2-40B4-BE49-F238E27FC236}">
                <a16:creationId xmlns:a16="http://schemas.microsoft.com/office/drawing/2014/main" id="{AA70F83F-0837-0B4D-9DA0-8DBCE9E9040C}"/>
              </a:ext>
            </a:extLst>
          </p:cNvPr>
          <p:cNvSpPr txBox="1"/>
          <p:nvPr/>
        </p:nvSpPr>
        <p:spPr>
          <a:xfrm rot="21600000">
            <a:off x="328914" y="2213991"/>
            <a:ext cx="6959524" cy="209550"/>
          </a:xfrm>
          <a:prstGeom prst="rect">
            <a:avLst/>
          </a:prstGeom>
        </p:spPr>
        <p:txBody>
          <a:bodyPr lIns="0" tIns="18000" rIns="0" bIns="0" rtlCol="0" anchor="t"/>
          <a:lstStyle/>
          <a:p>
            <a:pPr algn="just">
              <a:lnSpc>
                <a:spcPts val="1680"/>
              </a:lnSpc>
            </a:pPr>
            <a:r>
              <a:rPr lang="en-US" sz="1400" b="1" i="0" spc="0" dirty="0">
                <a:solidFill>
                  <a:srgbClr val="209C7A"/>
                </a:solidFill>
                <a:latin typeface="Calibri" panose="020F0502020204030204" pitchFamily="34" charset="0"/>
                <a:cs typeface="Calibri" panose="020F0502020204030204" pitchFamily="34" charset="0"/>
              </a:rPr>
              <a:t>Abuse is often hidden: it is difficult to </a:t>
            </a:r>
            <a:r>
              <a:rPr lang="en-US" sz="1400" b="1" i="0" spc="0" dirty="0" err="1">
                <a:solidFill>
                  <a:srgbClr val="209C7A"/>
                </a:solidFill>
                <a:latin typeface="Calibri" panose="020F0502020204030204" pitchFamily="34" charset="0"/>
                <a:cs typeface="Calibri" panose="020F0502020204030204" pitchFamily="34" charset="0"/>
              </a:rPr>
              <a:t>recognise</a:t>
            </a:r>
            <a:r>
              <a:rPr lang="en-US" sz="1400" b="1" i="0" spc="0" dirty="0">
                <a:solidFill>
                  <a:srgbClr val="209C7A"/>
                </a:solidFill>
                <a:latin typeface="Calibri" panose="020F0502020204030204" pitchFamily="34" charset="0"/>
                <a:cs typeface="Calibri" panose="020F0502020204030204" pitchFamily="34" charset="0"/>
              </a:rPr>
              <a:t>, but it is imperative that we all know how to.</a:t>
            </a:r>
          </a:p>
        </p:txBody>
      </p:sp>
      <p:sp>
        <p:nvSpPr>
          <p:cNvPr id="16" name="TextBox 6">
            <a:extLst>
              <a:ext uri="{FF2B5EF4-FFF2-40B4-BE49-F238E27FC236}">
                <a16:creationId xmlns:a16="http://schemas.microsoft.com/office/drawing/2014/main" id="{8E192B0A-75F5-8746-94D3-7EAB8A7EE603}"/>
              </a:ext>
            </a:extLst>
          </p:cNvPr>
          <p:cNvSpPr txBox="1"/>
          <p:nvPr/>
        </p:nvSpPr>
        <p:spPr>
          <a:xfrm rot="21600000">
            <a:off x="315737" y="2751913"/>
            <a:ext cx="7205093" cy="495300"/>
          </a:xfrm>
          <a:prstGeom prst="rect">
            <a:avLst/>
          </a:prstGeom>
        </p:spPr>
        <p:txBody>
          <a:bodyPr lIns="0" tIns="46800" rIns="0" bIns="0" rtlCol="0" anchor="t"/>
          <a:lstStyle/>
          <a:p>
            <a:pPr algn="l">
              <a:lnSpc>
                <a:spcPts val="3960"/>
              </a:lnSpc>
            </a:pPr>
            <a:r>
              <a:rPr lang="en-US" sz="3300" b="1" spc="338" dirty="0">
                <a:solidFill>
                  <a:srgbClr val="FFC200">
                    <a:alpha val="100000"/>
                  </a:srgbClr>
                </a:solidFill>
                <a:latin typeface="Bebas Neue"/>
              </a:rPr>
              <a:t>Recommendations</a:t>
            </a:r>
            <a:endParaRPr lang="en-US" sz="3300" b="1" i="0" spc="338" dirty="0">
              <a:solidFill>
                <a:srgbClr val="FFC200">
                  <a:alpha val="100000"/>
                </a:srgbClr>
              </a:solidFill>
              <a:latin typeface="Bebas Neue"/>
            </a:endParaRPr>
          </a:p>
        </p:txBody>
      </p:sp>
    </p:spTree>
    <p:extLst>
      <p:ext uri="{BB962C8B-B14F-4D97-AF65-F5344CB8AC3E}">
        <p14:creationId xmlns:p14="http://schemas.microsoft.com/office/powerpoint/2010/main" val="3845441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rot="21600000">
            <a:off x="2913390" y="100589"/>
            <a:ext cx="2338898" cy="1047750"/>
          </a:xfrm>
          <a:prstGeom prst="rect">
            <a:avLst/>
          </a:prstGeom>
        </p:spPr>
        <p:txBody>
          <a:bodyPr lIns="0" tIns="118800" rIns="0" bIns="0" rtlCol="0" anchor="t"/>
          <a:lstStyle/>
          <a:p>
            <a:pPr algn="l">
              <a:lnSpc>
                <a:spcPts val="8250"/>
              </a:lnSpc>
            </a:pPr>
            <a:r>
              <a:rPr lang="en-US" sz="8250" b="1" i="0" spc="300">
                <a:solidFill>
                  <a:srgbClr val="FFFFFF">
                    <a:alpha val="25000"/>
                  </a:srgbClr>
                </a:solidFill>
                <a:latin typeface="Overpass"/>
              </a:rPr>
              <a:t>02</a:t>
            </a:r>
          </a:p>
        </p:txBody>
      </p:sp>
      <p:sp>
        <p:nvSpPr>
          <p:cNvPr id="5" name="TextBox 5"/>
          <p:cNvSpPr txBox="1"/>
          <p:nvPr/>
        </p:nvSpPr>
        <p:spPr>
          <a:xfrm rot="21600000">
            <a:off x="33671" y="366889"/>
            <a:ext cx="3498455" cy="895350"/>
          </a:xfrm>
          <a:prstGeom prst="rect">
            <a:avLst/>
          </a:prstGeom>
        </p:spPr>
        <p:txBody>
          <a:bodyPr lIns="0" tIns="86400" rIns="0" bIns="0" rtlCol="0" anchor="t"/>
          <a:lstStyle/>
          <a:p>
            <a:pPr algn="ctr">
              <a:lnSpc>
                <a:spcPts val="7143"/>
              </a:lnSpc>
            </a:pPr>
            <a:r>
              <a:rPr lang="en-US" sz="5953" b="1" i="0" spc="338">
                <a:solidFill>
                  <a:srgbClr val="FFFFFF">
                    <a:alpha val="100000"/>
                  </a:srgbClr>
                </a:solidFill>
                <a:latin typeface="Bebas Neue"/>
              </a:rPr>
              <a:t>Key theme</a:t>
            </a:r>
          </a:p>
        </p:txBody>
      </p:sp>
      <p:sp>
        <p:nvSpPr>
          <p:cNvPr id="6" name="TextBox 6"/>
          <p:cNvSpPr txBox="1"/>
          <p:nvPr/>
        </p:nvSpPr>
        <p:spPr>
          <a:xfrm rot="21600000">
            <a:off x="315737" y="1617128"/>
            <a:ext cx="7205093" cy="495300"/>
          </a:xfrm>
          <a:prstGeom prst="rect">
            <a:avLst/>
          </a:prstGeom>
        </p:spPr>
        <p:txBody>
          <a:bodyPr lIns="0" tIns="46800" rIns="0" bIns="0" rtlCol="0" anchor="t"/>
          <a:lstStyle/>
          <a:p>
            <a:pPr algn="l">
              <a:lnSpc>
                <a:spcPts val="3960"/>
              </a:lnSpc>
            </a:pPr>
            <a:r>
              <a:rPr lang="en-US" sz="3300" b="1" spc="338" dirty="0">
                <a:solidFill>
                  <a:srgbClr val="FFC200">
                    <a:alpha val="100000"/>
                  </a:srgbClr>
                </a:solidFill>
                <a:latin typeface="Bebas Neue"/>
              </a:rPr>
              <a:t>Learning</a:t>
            </a:r>
            <a:endParaRPr lang="en-US" sz="3300" b="1" i="0" spc="338" dirty="0">
              <a:solidFill>
                <a:srgbClr val="FFC200">
                  <a:alpha val="100000"/>
                </a:srgbClr>
              </a:solidFill>
              <a:latin typeface="Bebas Neue"/>
            </a:endParaRPr>
          </a:p>
        </p:txBody>
      </p:sp>
      <p:sp>
        <p:nvSpPr>
          <p:cNvPr id="10" name="TextBox 10"/>
          <p:cNvSpPr txBox="1"/>
          <p:nvPr/>
        </p:nvSpPr>
        <p:spPr>
          <a:xfrm rot="21600000">
            <a:off x="1093749" y="3434538"/>
            <a:ext cx="6030620" cy="2280462"/>
          </a:xfrm>
          <a:prstGeom prst="rect">
            <a:avLst/>
          </a:prstGeom>
        </p:spPr>
        <p:txBody>
          <a:bodyPr lIns="0" tIns="14400" rIns="0" bIns="0" rtlCol="0" anchor="t"/>
          <a:lstStyle/>
          <a:p>
            <a:pPr marL="171450" lvl="0" indent="-171450">
              <a:buFont typeface="Arial" panose="020B0604020202020204" pitchFamily="34" charset="0"/>
              <a:buChar char="•"/>
            </a:pPr>
            <a:r>
              <a:rPr lang="en-GB" sz="1130" dirty="0"/>
              <a:t>We need safe physical and online spaces where CYP can go to find refuge, help, support, and information</a:t>
            </a:r>
          </a:p>
          <a:p>
            <a:pPr marL="171450" lvl="0" indent="-171450">
              <a:buFont typeface="Arial" panose="020B0604020202020204" pitchFamily="34" charset="0"/>
              <a:buChar char="•"/>
            </a:pPr>
            <a:r>
              <a:rPr lang="en-GB" sz="1130" dirty="0"/>
              <a:t>We need to build good relationships and make ourselves available so that CYP are able to reach out</a:t>
            </a:r>
          </a:p>
          <a:p>
            <a:pPr marL="171450" lvl="0" indent="-171450">
              <a:buFont typeface="Arial" panose="020B0604020202020204" pitchFamily="34" charset="0"/>
              <a:buChar char="•"/>
            </a:pPr>
            <a:r>
              <a:rPr lang="en-GB" sz="1130" dirty="0"/>
              <a:t>We need to proactively reach out to CYP and not place all responsibility on them to ask for help; there are many reasons why this may be difficult for them</a:t>
            </a:r>
          </a:p>
          <a:p>
            <a:pPr marL="171450" lvl="0" indent="-171450">
              <a:buFont typeface="Arial" panose="020B0604020202020204" pitchFamily="34" charset="0"/>
              <a:buChar char="•"/>
            </a:pPr>
            <a:r>
              <a:rPr lang="en-GB" sz="1130" dirty="0"/>
              <a:t>We need nuanced conversations that grapple with the complexities. For example, barriers that prevent children and young people from asking for help may also be protective barriers that keep them safe</a:t>
            </a:r>
          </a:p>
        </p:txBody>
      </p:sp>
      <p:grpSp>
        <p:nvGrpSpPr>
          <p:cNvPr id="11" name="Group 3">
            <a:extLst>
              <a:ext uri="{FF2B5EF4-FFF2-40B4-BE49-F238E27FC236}">
                <a16:creationId xmlns:a16="http://schemas.microsoft.com/office/drawing/2014/main" id="{9F60A98D-3534-1F4F-A5F9-092C6F130DF7}"/>
              </a:ext>
            </a:extLst>
          </p:cNvPr>
          <p:cNvGrpSpPr/>
          <p:nvPr/>
        </p:nvGrpSpPr>
        <p:grpSpPr>
          <a:xfrm rot="21600000">
            <a:off x="-1" y="-1"/>
            <a:ext cx="7620001" cy="1435895"/>
            <a:chOff x="-343629" y="-1233345"/>
            <a:chExt cx="8201025" cy="2495550"/>
          </a:xfrm>
          <a:solidFill>
            <a:srgbClr val="EE7D31"/>
          </a:solidFill>
        </p:grpSpPr>
        <p:sp>
          <p:nvSpPr>
            <p:cNvPr id="12" name="Freeform 2">
              <a:extLst>
                <a:ext uri="{FF2B5EF4-FFF2-40B4-BE49-F238E27FC236}">
                  <a16:creationId xmlns:a16="http://schemas.microsoft.com/office/drawing/2014/main" id="{E0908CC4-B87C-D149-9AAB-699A51B06629}"/>
                </a:ext>
              </a:extLst>
            </p:cNvPr>
            <p:cNvSpPr/>
            <p:nvPr/>
          </p:nvSpPr>
          <p:spPr>
            <a:xfrm>
              <a:off x="-343629" y="-1233345"/>
              <a:ext cx="8201025" cy="2495550"/>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sp>
        <p:nvSpPr>
          <p:cNvPr id="15" name="TextBox 7">
            <a:extLst>
              <a:ext uri="{FF2B5EF4-FFF2-40B4-BE49-F238E27FC236}">
                <a16:creationId xmlns:a16="http://schemas.microsoft.com/office/drawing/2014/main" id="{AA70F83F-0837-0B4D-9DA0-8DBCE9E9040C}"/>
              </a:ext>
            </a:extLst>
          </p:cNvPr>
          <p:cNvSpPr txBox="1"/>
          <p:nvPr/>
        </p:nvSpPr>
        <p:spPr>
          <a:xfrm rot="21600000">
            <a:off x="328914" y="2213991"/>
            <a:ext cx="6959524" cy="209550"/>
          </a:xfrm>
          <a:prstGeom prst="rect">
            <a:avLst/>
          </a:prstGeom>
        </p:spPr>
        <p:txBody>
          <a:bodyPr lIns="0" tIns="18000" rIns="0" bIns="0" rtlCol="0" anchor="t"/>
          <a:lstStyle/>
          <a:p>
            <a:pPr algn="just">
              <a:lnSpc>
                <a:spcPts val="1680"/>
              </a:lnSpc>
            </a:pPr>
            <a:r>
              <a:rPr lang="en-US" sz="1400" b="1" i="0" spc="0" dirty="0">
                <a:solidFill>
                  <a:srgbClr val="209C7A"/>
                </a:solidFill>
                <a:latin typeface="Calibri" panose="020F0502020204030204" pitchFamily="34" charset="0"/>
                <a:cs typeface="Calibri" panose="020F0502020204030204" pitchFamily="34" charset="0"/>
              </a:rPr>
              <a:t>Reaching out to help is key, yet it must be done sensitively.</a:t>
            </a:r>
          </a:p>
        </p:txBody>
      </p:sp>
      <p:sp>
        <p:nvSpPr>
          <p:cNvPr id="16" name="TextBox 6">
            <a:extLst>
              <a:ext uri="{FF2B5EF4-FFF2-40B4-BE49-F238E27FC236}">
                <a16:creationId xmlns:a16="http://schemas.microsoft.com/office/drawing/2014/main" id="{8E192B0A-75F5-8746-94D3-7EAB8A7EE603}"/>
              </a:ext>
            </a:extLst>
          </p:cNvPr>
          <p:cNvSpPr txBox="1"/>
          <p:nvPr/>
        </p:nvSpPr>
        <p:spPr>
          <a:xfrm rot="21600000">
            <a:off x="315737" y="2751913"/>
            <a:ext cx="7205093" cy="495300"/>
          </a:xfrm>
          <a:prstGeom prst="rect">
            <a:avLst/>
          </a:prstGeom>
        </p:spPr>
        <p:txBody>
          <a:bodyPr lIns="0" tIns="46800" rIns="0" bIns="0" rtlCol="0" anchor="t"/>
          <a:lstStyle/>
          <a:p>
            <a:pPr algn="l">
              <a:lnSpc>
                <a:spcPts val="3960"/>
              </a:lnSpc>
            </a:pPr>
            <a:r>
              <a:rPr lang="en-US" sz="3300" b="1" spc="338" dirty="0">
                <a:solidFill>
                  <a:srgbClr val="FFC200">
                    <a:alpha val="100000"/>
                  </a:srgbClr>
                </a:solidFill>
                <a:latin typeface="Bebas Neue"/>
              </a:rPr>
              <a:t>Recommendations</a:t>
            </a:r>
            <a:endParaRPr lang="en-US" sz="3300" b="1" i="0" spc="338" dirty="0">
              <a:solidFill>
                <a:srgbClr val="FFC200">
                  <a:alpha val="100000"/>
                </a:srgbClr>
              </a:solidFill>
              <a:latin typeface="Bebas Neue"/>
            </a:endParaRPr>
          </a:p>
        </p:txBody>
      </p:sp>
      <p:sp>
        <p:nvSpPr>
          <p:cNvPr id="17" name="TextBox 4">
            <a:extLst>
              <a:ext uri="{FF2B5EF4-FFF2-40B4-BE49-F238E27FC236}">
                <a16:creationId xmlns:a16="http://schemas.microsoft.com/office/drawing/2014/main" id="{BC5DA01D-A214-164B-87EB-651C201A3B2D}"/>
              </a:ext>
            </a:extLst>
          </p:cNvPr>
          <p:cNvSpPr txBox="1"/>
          <p:nvPr/>
        </p:nvSpPr>
        <p:spPr>
          <a:xfrm rot="21600000">
            <a:off x="2458095" y="205020"/>
            <a:ext cx="2338898" cy="1047750"/>
          </a:xfrm>
          <a:prstGeom prst="rect">
            <a:avLst/>
          </a:prstGeom>
        </p:spPr>
        <p:txBody>
          <a:bodyPr lIns="0" tIns="118800" rIns="0" bIns="0" rtlCol="0" anchor="t"/>
          <a:lstStyle/>
          <a:p>
            <a:pPr algn="l">
              <a:lnSpc>
                <a:spcPts val="8250"/>
              </a:lnSpc>
            </a:pPr>
            <a:r>
              <a:rPr lang="en-US" sz="8250" b="1" i="0" spc="300" dirty="0">
                <a:solidFill>
                  <a:srgbClr val="FFFFFF">
                    <a:alpha val="25000"/>
                  </a:srgbClr>
                </a:solidFill>
                <a:latin typeface="Overpass"/>
              </a:rPr>
              <a:t>02</a:t>
            </a:r>
          </a:p>
        </p:txBody>
      </p:sp>
      <p:sp>
        <p:nvSpPr>
          <p:cNvPr id="18" name="TextBox 5">
            <a:extLst>
              <a:ext uri="{FF2B5EF4-FFF2-40B4-BE49-F238E27FC236}">
                <a16:creationId xmlns:a16="http://schemas.microsoft.com/office/drawing/2014/main" id="{6D26B604-FDE5-7740-8A6C-9031A63AAE1F}"/>
              </a:ext>
            </a:extLst>
          </p:cNvPr>
          <p:cNvSpPr txBox="1"/>
          <p:nvPr/>
        </p:nvSpPr>
        <p:spPr>
          <a:xfrm rot="21600000">
            <a:off x="129089" y="193234"/>
            <a:ext cx="2784302"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Action</a:t>
            </a:r>
          </a:p>
        </p:txBody>
      </p:sp>
    </p:spTree>
    <p:extLst>
      <p:ext uri="{BB962C8B-B14F-4D97-AF65-F5344CB8AC3E}">
        <p14:creationId xmlns:p14="http://schemas.microsoft.com/office/powerpoint/2010/main" val="1957967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rot="21600000">
            <a:off x="2913390" y="100589"/>
            <a:ext cx="2338898" cy="1047750"/>
          </a:xfrm>
          <a:prstGeom prst="rect">
            <a:avLst/>
          </a:prstGeom>
        </p:spPr>
        <p:txBody>
          <a:bodyPr lIns="0" tIns="118800" rIns="0" bIns="0" rtlCol="0" anchor="t"/>
          <a:lstStyle/>
          <a:p>
            <a:pPr algn="l">
              <a:lnSpc>
                <a:spcPts val="8250"/>
              </a:lnSpc>
            </a:pPr>
            <a:r>
              <a:rPr lang="en-US" sz="8250" b="1" i="0" spc="300">
                <a:solidFill>
                  <a:srgbClr val="FFFFFF">
                    <a:alpha val="25000"/>
                  </a:srgbClr>
                </a:solidFill>
                <a:latin typeface="Overpass"/>
              </a:rPr>
              <a:t>02</a:t>
            </a:r>
          </a:p>
        </p:txBody>
      </p:sp>
      <p:sp>
        <p:nvSpPr>
          <p:cNvPr id="5" name="TextBox 5"/>
          <p:cNvSpPr txBox="1"/>
          <p:nvPr/>
        </p:nvSpPr>
        <p:spPr>
          <a:xfrm rot="21600000">
            <a:off x="33671" y="366889"/>
            <a:ext cx="3498455" cy="895350"/>
          </a:xfrm>
          <a:prstGeom prst="rect">
            <a:avLst/>
          </a:prstGeom>
        </p:spPr>
        <p:txBody>
          <a:bodyPr lIns="0" tIns="86400" rIns="0" bIns="0" rtlCol="0" anchor="t"/>
          <a:lstStyle/>
          <a:p>
            <a:pPr algn="ctr">
              <a:lnSpc>
                <a:spcPts val="7143"/>
              </a:lnSpc>
            </a:pPr>
            <a:r>
              <a:rPr lang="en-US" sz="5953" b="1" i="0" spc="338">
                <a:solidFill>
                  <a:srgbClr val="FFFFFF">
                    <a:alpha val="100000"/>
                  </a:srgbClr>
                </a:solidFill>
                <a:latin typeface="Bebas Neue"/>
              </a:rPr>
              <a:t>Key theme</a:t>
            </a:r>
          </a:p>
        </p:txBody>
      </p:sp>
      <p:sp>
        <p:nvSpPr>
          <p:cNvPr id="6" name="TextBox 6"/>
          <p:cNvSpPr txBox="1"/>
          <p:nvPr/>
        </p:nvSpPr>
        <p:spPr>
          <a:xfrm rot="21600000">
            <a:off x="315737" y="1617128"/>
            <a:ext cx="7205093" cy="495300"/>
          </a:xfrm>
          <a:prstGeom prst="rect">
            <a:avLst/>
          </a:prstGeom>
        </p:spPr>
        <p:txBody>
          <a:bodyPr lIns="0" tIns="46800" rIns="0" bIns="0" rtlCol="0" anchor="t"/>
          <a:lstStyle/>
          <a:p>
            <a:pPr algn="l">
              <a:lnSpc>
                <a:spcPts val="3960"/>
              </a:lnSpc>
            </a:pPr>
            <a:r>
              <a:rPr lang="en-US" sz="3300" b="1" spc="338" dirty="0">
                <a:solidFill>
                  <a:srgbClr val="FFC200">
                    <a:alpha val="100000"/>
                  </a:srgbClr>
                </a:solidFill>
                <a:latin typeface="Bebas Neue"/>
              </a:rPr>
              <a:t>Learning</a:t>
            </a:r>
            <a:endParaRPr lang="en-US" sz="3300" b="1" i="0" spc="338" dirty="0">
              <a:solidFill>
                <a:srgbClr val="FFC200">
                  <a:alpha val="100000"/>
                </a:srgbClr>
              </a:solidFill>
              <a:latin typeface="Bebas Neue"/>
            </a:endParaRPr>
          </a:p>
        </p:txBody>
      </p:sp>
      <p:sp>
        <p:nvSpPr>
          <p:cNvPr id="10" name="TextBox 10"/>
          <p:cNvSpPr txBox="1"/>
          <p:nvPr/>
        </p:nvSpPr>
        <p:spPr>
          <a:xfrm rot="21600000">
            <a:off x="1093749" y="3434538"/>
            <a:ext cx="6030620" cy="2280462"/>
          </a:xfrm>
          <a:prstGeom prst="rect">
            <a:avLst/>
          </a:prstGeom>
        </p:spPr>
        <p:txBody>
          <a:bodyPr lIns="0" tIns="14400" rIns="0" bIns="0" rtlCol="0" anchor="t"/>
          <a:lstStyle/>
          <a:p>
            <a:pPr marL="171450" lvl="0" indent="-171450">
              <a:buFont typeface="Arial" panose="020B0604020202020204" pitchFamily="34" charset="0"/>
              <a:buChar char="•"/>
            </a:pPr>
            <a:r>
              <a:rPr lang="en-GB" sz="1130" dirty="0"/>
              <a:t>We need to understand that protecting CYP is everyone’s responsibility</a:t>
            </a:r>
          </a:p>
          <a:p>
            <a:pPr marL="171450" lvl="0" indent="-171450">
              <a:buFont typeface="Arial" panose="020B0604020202020204" pitchFamily="34" charset="0"/>
              <a:buChar char="•"/>
            </a:pPr>
            <a:r>
              <a:rPr lang="en-GB" sz="1130" dirty="0"/>
              <a:t>We need to support people to notice and deal with abuse, not turn a blind eye or blame victims</a:t>
            </a:r>
          </a:p>
          <a:p>
            <a:pPr marL="171450" lvl="0" indent="-171450">
              <a:buFont typeface="Arial" panose="020B0604020202020204" pitchFamily="34" charset="0"/>
              <a:buChar char="•"/>
            </a:pPr>
            <a:r>
              <a:rPr lang="en-GB" sz="1130" dirty="0"/>
              <a:t>We need to do more so that everyone knows how to recognise and respond to abuse</a:t>
            </a:r>
          </a:p>
          <a:p>
            <a:pPr marL="171450" lvl="0" indent="-171450">
              <a:buFont typeface="Arial" panose="020B0604020202020204" pitchFamily="34" charset="0"/>
              <a:buChar char="•"/>
            </a:pPr>
            <a:r>
              <a:rPr lang="en-GB" sz="1130" dirty="0"/>
              <a:t>We need to be better at listening to CYP and acting on their wishes and feelings</a:t>
            </a:r>
          </a:p>
          <a:p>
            <a:pPr marL="171450" lvl="0" indent="-171450">
              <a:buFont typeface="Arial" panose="020B0604020202020204" pitchFamily="34" charset="0"/>
              <a:buChar char="•"/>
            </a:pPr>
            <a:r>
              <a:rPr lang="en-GB" sz="1130" dirty="0"/>
              <a:t>We need to consider options carefully</a:t>
            </a:r>
          </a:p>
          <a:p>
            <a:pPr marL="171450" lvl="0" indent="-171450">
              <a:buFont typeface="Arial" panose="020B0604020202020204" pitchFamily="34" charset="0"/>
              <a:buChar char="•"/>
            </a:pPr>
            <a:r>
              <a:rPr lang="en-GB" sz="1130" dirty="0"/>
              <a:t>We need more accessible trauma-informed support</a:t>
            </a:r>
          </a:p>
          <a:p>
            <a:pPr marL="171450" lvl="0" indent="-171450">
              <a:buFont typeface="Arial" panose="020B0604020202020204" pitchFamily="34" charset="0"/>
              <a:buChar char="•"/>
            </a:pPr>
            <a:r>
              <a:rPr lang="en-GB" sz="1130" dirty="0"/>
              <a:t>We need coordinated efforts across agencies and sectors</a:t>
            </a:r>
          </a:p>
          <a:p>
            <a:pPr marL="171450" lvl="0" indent="-171450">
              <a:buFont typeface="Arial" panose="020B0604020202020204" pitchFamily="34" charset="0"/>
              <a:buChar char="•"/>
            </a:pPr>
            <a:r>
              <a:rPr lang="en-GB" sz="1130" dirty="0"/>
              <a:t>We need to invest resources appropriately</a:t>
            </a:r>
          </a:p>
          <a:p>
            <a:pPr marL="171450" lvl="0" indent="-171450">
              <a:buFont typeface="Arial" panose="020B0604020202020204" pitchFamily="34" charset="0"/>
              <a:buChar char="•"/>
            </a:pPr>
            <a:r>
              <a:rPr lang="en-GB" sz="1130" dirty="0"/>
              <a:t>We need to communicate hope</a:t>
            </a:r>
          </a:p>
          <a:p>
            <a:pPr marL="171450" lvl="0" indent="-171450">
              <a:buFont typeface="Arial" panose="020B0604020202020204" pitchFamily="34" charset="0"/>
              <a:buChar char="•"/>
            </a:pPr>
            <a:r>
              <a:rPr lang="en-GB" sz="1130" dirty="0"/>
              <a:t>We need to recognise the strength of CYP</a:t>
            </a:r>
          </a:p>
          <a:p>
            <a:pPr marL="171450" lvl="0" indent="-171450">
              <a:buFont typeface="Arial" panose="020B0604020202020204" pitchFamily="34" charset="0"/>
              <a:buChar char="•"/>
            </a:pPr>
            <a:r>
              <a:rPr lang="en-GB" sz="1130" dirty="0"/>
              <a:t>We need survivors involved in all initiatives and services</a:t>
            </a:r>
          </a:p>
        </p:txBody>
      </p:sp>
      <p:grpSp>
        <p:nvGrpSpPr>
          <p:cNvPr id="11" name="Group 3">
            <a:extLst>
              <a:ext uri="{FF2B5EF4-FFF2-40B4-BE49-F238E27FC236}">
                <a16:creationId xmlns:a16="http://schemas.microsoft.com/office/drawing/2014/main" id="{9F60A98D-3534-1F4F-A5F9-092C6F130DF7}"/>
              </a:ext>
            </a:extLst>
          </p:cNvPr>
          <p:cNvGrpSpPr/>
          <p:nvPr/>
        </p:nvGrpSpPr>
        <p:grpSpPr>
          <a:xfrm rot="21600000">
            <a:off x="-1" y="-1"/>
            <a:ext cx="7620001" cy="1435895"/>
            <a:chOff x="-343629" y="-1233345"/>
            <a:chExt cx="8201025" cy="2495550"/>
          </a:xfrm>
          <a:solidFill>
            <a:srgbClr val="EE7D31"/>
          </a:solidFill>
        </p:grpSpPr>
        <p:sp>
          <p:nvSpPr>
            <p:cNvPr id="12" name="Freeform 2">
              <a:extLst>
                <a:ext uri="{FF2B5EF4-FFF2-40B4-BE49-F238E27FC236}">
                  <a16:creationId xmlns:a16="http://schemas.microsoft.com/office/drawing/2014/main" id="{E0908CC4-B87C-D149-9AAB-699A51B06629}"/>
                </a:ext>
              </a:extLst>
            </p:cNvPr>
            <p:cNvSpPr/>
            <p:nvPr/>
          </p:nvSpPr>
          <p:spPr>
            <a:xfrm>
              <a:off x="-343629" y="-1233345"/>
              <a:ext cx="8201025" cy="2495550"/>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sp>
        <p:nvSpPr>
          <p:cNvPr id="15" name="TextBox 7">
            <a:extLst>
              <a:ext uri="{FF2B5EF4-FFF2-40B4-BE49-F238E27FC236}">
                <a16:creationId xmlns:a16="http://schemas.microsoft.com/office/drawing/2014/main" id="{AA70F83F-0837-0B4D-9DA0-8DBCE9E9040C}"/>
              </a:ext>
            </a:extLst>
          </p:cNvPr>
          <p:cNvSpPr txBox="1"/>
          <p:nvPr/>
        </p:nvSpPr>
        <p:spPr>
          <a:xfrm rot="21600000">
            <a:off x="328914" y="2213991"/>
            <a:ext cx="6959524" cy="209550"/>
          </a:xfrm>
          <a:prstGeom prst="rect">
            <a:avLst/>
          </a:prstGeom>
        </p:spPr>
        <p:txBody>
          <a:bodyPr lIns="0" tIns="18000" rIns="0" bIns="0" rtlCol="0" anchor="t"/>
          <a:lstStyle/>
          <a:p>
            <a:pPr algn="just">
              <a:lnSpc>
                <a:spcPts val="1680"/>
              </a:lnSpc>
            </a:pPr>
            <a:r>
              <a:rPr lang="en-US" sz="1400" b="1" i="0" spc="0" dirty="0">
                <a:solidFill>
                  <a:srgbClr val="209C7A"/>
                </a:solidFill>
                <a:latin typeface="Calibri" panose="020F0502020204030204" pitchFamily="34" charset="0"/>
                <a:cs typeface="Calibri" panose="020F0502020204030204" pitchFamily="34" charset="0"/>
              </a:rPr>
              <a:t>We must act to protect CYP from abuse and our actions must be led by them.</a:t>
            </a:r>
          </a:p>
        </p:txBody>
      </p:sp>
      <p:sp>
        <p:nvSpPr>
          <p:cNvPr id="16" name="TextBox 6">
            <a:extLst>
              <a:ext uri="{FF2B5EF4-FFF2-40B4-BE49-F238E27FC236}">
                <a16:creationId xmlns:a16="http://schemas.microsoft.com/office/drawing/2014/main" id="{8E192B0A-75F5-8746-94D3-7EAB8A7EE603}"/>
              </a:ext>
            </a:extLst>
          </p:cNvPr>
          <p:cNvSpPr txBox="1"/>
          <p:nvPr/>
        </p:nvSpPr>
        <p:spPr>
          <a:xfrm rot="21600000">
            <a:off x="315737" y="2751913"/>
            <a:ext cx="7205093" cy="495300"/>
          </a:xfrm>
          <a:prstGeom prst="rect">
            <a:avLst/>
          </a:prstGeom>
        </p:spPr>
        <p:txBody>
          <a:bodyPr lIns="0" tIns="46800" rIns="0" bIns="0" rtlCol="0" anchor="t"/>
          <a:lstStyle/>
          <a:p>
            <a:pPr algn="l">
              <a:lnSpc>
                <a:spcPts val="3960"/>
              </a:lnSpc>
            </a:pPr>
            <a:r>
              <a:rPr lang="en-US" sz="3300" b="1" spc="338" dirty="0">
                <a:solidFill>
                  <a:srgbClr val="FFC200">
                    <a:alpha val="100000"/>
                  </a:srgbClr>
                </a:solidFill>
                <a:latin typeface="Bebas Neue"/>
              </a:rPr>
              <a:t>Recommendations</a:t>
            </a:r>
            <a:endParaRPr lang="en-US" sz="3300" b="1" i="0" spc="338" dirty="0">
              <a:solidFill>
                <a:srgbClr val="FFC200">
                  <a:alpha val="100000"/>
                </a:srgbClr>
              </a:solidFill>
              <a:latin typeface="Bebas Neue"/>
            </a:endParaRPr>
          </a:p>
        </p:txBody>
      </p:sp>
      <p:sp>
        <p:nvSpPr>
          <p:cNvPr id="17" name="TextBox 4">
            <a:extLst>
              <a:ext uri="{FF2B5EF4-FFF2-40B4-BE49-F238E27FC236}">
                <a16:creationId xmlns:a16="http://schemas.microsoft.com/office/drawing/2014/main" id="{BC5DA01D-A214-164B-87EB-651C201A3B2D}"/>
              </a:ext>
            </a:extLst>
          </p:cNvPr>
          <p:cNvSpPr txBox="1"/>
          <p:nvPr/>
        </p:nvSpPr>
        <p:spPr>
          <a:xfrm rot="21600000">
            <a:off x="2458095" y="205020"/>
            <a:ext cx="2338898" cy="1047750"/>
          </a:xfrm>
          <a:prstGeom prst="rect">
            <a:avLst/>
          </a:prstGeom>
        </p:spPr>
        <p:txBody>
          <a:bodyPr lIns="0" tIns="118800" rIns="0" bIns="0" rtlCol="0" anchor="t"/>
          <a:lstStyle/>
          <a:p>
            <a:pPr algn="l">
              <a:lnSpc>
                <a:spcPts val="8250"/>
              </a:lnSpc>
            </a:pPr>
            <a:r>
              <a:rPr lang="en-US" sz="8250" b="1" i="0" spc="300">
                <a:solidFill>
                  <a:srgbClr val="FFFFFF">
                    <a:alpha val="25000"/>
                  </a:srgbClr>
                </a:solidFill>
                <a:latin typeface="Overpass"/>
              </a:rPr>
              <a:t>03</a:t>
            </a:r>
            <a:endParaRPr lang="en-US" sz="8250" b="1" i="0" spc="300" dirty="0">
              <a:solidFill>
                <a:srgbClr val="FFFFFF">
                  <a:alpha val="25000"/>
                </a:srgbClr>
              </a:solidFill>
              <a:latin typeface="Overpass"/>
            </a:endParaRPr>
          </a:p>
        </p:txBody>
      </p:sp>
      <p:sp>
        <p:nvSpPr>
          <p:cNvPr id="18" name="TextBox 5">
            <a:extLst>
              <a:ext uri="{FF2B5EF4-FFF2-40B4-BE49-F238E27FC236}">
                <a16:creationId xmlns:a16="http://schemas.microsoft.com/office/drawing/2014/main" id="{6D26B604-FDE5-7740-8A6C-9031A63AAE1F}"/>
              </a:ext>
            </a:extLst>
          </p:cNvPr>
          <p:cNvSpPr txBox="1"/>
          <p:nvPr/>
        </p:nvSpPr>
        <p:spPr>
          <a:xfrm rot="21600000">
            <a:off x="129089" y="193234"/>
            <a:ext cx="2784302"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Action</a:t>
            </a:r>
          </a:p>
        </p:txBody>
      </p:sp>
    </p:spTree>
    <p:extLst>
      <p:ext uri="{BB962C8B-B14F-4D97-AF65-F5344CB8AC3E}">
        <p14:creationId xmlns:p14="http://schemas.microsoft.com/office/powerpoint/2010/main" val="2389962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rot="21600000">
            <a:off x="2913390" y="100589"/>
            <a:ext cx="2338898" cy="1047750"/>
          </a:xfrm>
          <a:prstGeom prst="rect">
            <a:avLst/>
          </a:prstGeom>
        </p:spPr>
        <p:txBody>
          <a:bodyPr lIns="0" tIns="118800" rIns="0" bIns="0" rtlCol="0" anchor="t"/>
          <a:lstStyle/>
          <a:p>
            <a:pPr algn="l">
              <a:lnSpc>
                <a:spcPts val="8250"/>
              </a:lnSpc>
            </a:pPr>
            <a:r>
              <a:rPr lang="en-US" sz="8250" b="1" i="0" spc="300">
                <a:solidFill>
                  <a:srgbClr val="FFFFFF">
                    <a:alpha val="25000"/>
                  </a:srgbClr>
                </a:solidFill>
                <a:latin typeface="Overpass"/>
              </a:rPr>
              <a:t>02</a:t>
            </a:r>
          </a:p>
        </p:txBody>
      </p:sp>
      <p:sp>
        <p:nvSpPr>
          <p:cNvPr id="5" name="TextBox 5"/>
          <p:cNvSpPr txBox="1"/>
          <p:nvPr/>
        </p:nvSpPr>
        <p:spPr>
          <a:xfrm rot="21600000">
            <a:off x="33671" y="366889"/>
            <a:ext cx="3498455" cy="895350"/>
          </a:xfrm>
          <a:prstGeom prst="rect">
            <a:avLst/>
          </a:prstGeom>
        </p:spPr>
        <p:txBody>
          <a:bodyPr lIns="0" tIns="86400" rIns="0" bIns="0" rtlCol="0" anchor="t"/>
          <a:lstStyle/>
          <a:p>
            <a:pPr algn="ctr">
              <a:lnSpc>
                <a:spcPts val="7143"/>
              </a:lnSpc>
            </a:pPr>
            <a:r>
              <a:rPr lang="en-US" sz="5953" b="1" i="0" spc="338">
                <a:solidFill>
                  <a:srgbClr val="FFFFFF">
                    <a:alpha val="100000"/>
                  </a:srgbClr>
                </a:solidFill>
                <a:latin typeface="Bebas Neue"/>
              </a:rPr>
              <a:t>Key theme</a:t>
            </a:r>
          </a:p>
        </p:txBody>
      </p:sp>
      <p:sp>
        <p:nvSpPr>
          <p:cNvPr id="6" name="TextBox 6"/>
          <p:cNvSpPr txBox="1"/>
          <p:nvPr/>
        </p:nvSpPr>
        <p:spPr>
          <a:xfrm rot="21600000">
            <a:off x="315737" y="1617128"/>
            <a:ext cx="7205093" cy="495300"/>
          </a:xfrm>
          <a:prstGeom prst="rect">
            <a:avLst/>
          </a:prstGeom>
        </p:spPr>
        <p:txBody>
          <a:bodyPr lIns="0" tIns="46800" rIns="0" bIns="0" rtlCol="0" anchor="t"/>
          <a:lstStyle/>
          <a:p>
            <a:pPr algn="l">
              <a:lnSpc>
                <a:spcPts val="3960"/>
              </a:lnSpc>
            </a:pPr>
            <a:r>
              <a:rPr lang="en-US" sz="3300" b="1" spc="338" dirty="0">
                <a:solidFill>
                  <a:srgbClr val="FFC200">
                    <a:alpha val="100000"/>
                  </a:srgbClr>
                </a:solidFill>
                <a:latin typeface="Bebas Neue"/>
              </a:rPr>
              <a:t>Top 3 actions </a:t>
            </a:r>
            <a:endParaRPr lang="en-US" sz="3300" b="1" i="0" spc="338" dirty="0">
              <a:solidFill>
                <a:srgbClr val="FFC200">
                  <a:alpha val="100000"/>
                </a:srgbClr>
              </a:solidFill>
              <a:latin typeface="Bebas Neue"/>
            </a:endParaRPr>
          </a:p>
        </p:txBody>
      </p:sp>
      <p:sp>
        <p:nvSpPr>
          <p:cNvPr id="10" name="TextBox 10"/>
          <p:cNvSpPr txBox="1"/>
          <p:nvPr/>
        </p:nvSpPr>
        <p:spPr>
          <a:xfrm rot="21600000">
            <a:off x="1093749" y="2790483"/>
            <a:ext cx="5649068" cy="2280462"/>
          </a:xfrm>
          <a:prstGeom prst="rect">
            <a:avLst/>
          </a:prstGeom>
        </p:spPr>
        <p:txBody>
          <a:bodyPr lIns="0" tIns="14400" rIns="0" bIns="0" rtlCol="0" anchor="t"/>
          <a:lstStyle/>
          <a:p>
            <a:pPr marL="342900" lvl="0" indent="-342900">
              <a:buFont typeface="+mj-lt"/>
              <a:buAutoNum type="arabicPeriod"/>
            </a:pPr>
            <a:r>
              <a:rPr lang="en-GB" sz="1400" dirty="0"/>
              <a:t>Train people whose role involves visiting houses (e.g., community volunteers, postal workers, delivery workers) to recognise signs of abuse (or code words/signals promoted through public information campaigns)</a:t>
            </a:r>
          </a:p>
          <a:p>
            <a:pPr marL="342900" lvl="0" indent="-342900">
              <a:buFont typeface="+mj-lt"/>
              <a:buAutoNum type="arabicPeriod"/>
            </a:pPr>
            <a:endParaRPr lang="en-GB" sz="1400" dirty="0"/>
          </a:p>
          <a:p>
            <a:pPr marL="342900" lvl="0" indent="-342900">
              <a:buFont typeface="+mj-lt"/>
              <a:buAutoNum type="arabicPeriod"/>
            </a:pPr>
            <a:r>
              <a:rPr lang="en-GB" sz="1400" dirty="0"/>
              <a:t>Educate communities on how to spot signs of household violence and abuse, and how to sensitively ask children and young people if they are safe and OK.</a:t>
            </a:r>
          </a:p>
          <a:p>
            <a:pPr marL="342900" lvl="0" indent="-342900">
              <a:buFont typeface="+mj-lt"/>
              <a:buAutoNum type="arabicPeriod"/>
            </a:pPr>
            <a:endParaRPr lang="en-GB" sz="1400" dirty="0"/>
          </a:p>
          <a:p>
            <a:pPr marL="342900" lvl="0" indent="-342900">
              <a:buFont typeface="+mj-lt"/>
              <a:buAutoNum type="arabicPeriod"/>
            </a:pPr>
            <a:r>
              <a:rPr lang="en-GB" sz="1400" dirty="0"/>
              <a:t>Educate communities on simple and clear actions of what to do if you suspect possible abuse.</a:t>
            </a:r>
          </a:p>
        </p:txBody>
      </p:sp>
      <p:grpSp>
        <p:nvGrpSpPr>
          <p:cNvPr id="11" name="Group 3">
            <a:extLst>
              <a:ext uri="{FF2B5EF4-FFF2-40B4-BE49-F238E27FC236}">
                <a16:creationId xmlns:a16="http://schemas.microsoft.com/office/drawing/2014/main" id="{9F60A98D-3534-1F4F-A5F9-092C6F130DF7}"/>
              </a:ext>
            </a:extLst>
          </p:cNvPr>
          <p:cNvGrpSpPr/>
          <p:nvPr/>
        </p:nvGrpSpPr>
        <p:grpSpPr>
          <a:xfrm rot="21600000">
            <a:off x="-1" y="-1"/>
            <a:ext cx="7620001" cy="1435895"/>
            <a:chOff x="-343629" y="-1233345"/>
            <a:chExt cx="8201025" cy="2495550"/>
          </a:xfrm>
          <a:solidFill>
            <a:srgbClr val="EE7D31"/>
          </a:solidFill>
        </p:grpSpPr>
        <p:sp>
          <p:nvSpPr>
            <p:cNvPr id="12" name="Freeform 2">
              <a:extLst>
                <a:ext uri="{FF2B5EF4-FFF2-40B4-BE49-F238E27FC236}">
                  <a16:creationId xmlns:a16="http://schemas.microsoft.com/office/drawing/2014/main" id="{E0908CC4-B87C-D149-9AAB-699A51B06629}"/>
                </a:ext>
              </a:extLst>
            </p:cNvPr>
            <p:cNvSpPr/>
            <p:nvPr/>
          </p:nvSpPr>
          <p:spPr>
            <a:xfrm>
              <a:off x="-343629" y="-1233345"/>
              <a:ext cx="8201025" cy="2495550"/>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sp>
        <p:nvSpPr>
          <p:cNvPr id="14" name="TextBox 5">
            <a:extLst>
              <a:ext uri="{FF2B5EF4-FFF2-40B4-BE49-F238E27FC236}">
                <a16:creationId xmlns:a16="http://schemas.microsoft.com/office/drawing/2014/main" id="{E5189590-921D-164F-B580-17ECBD881006}"/>
              </a:ext>
            </a:extLst>
          </p:cNvPr>
          <p:cNvSpPr txBox="1"/>
          <p:nvPr/>
        </p:nvSpPr>
        <p:spPr>
          <a:xfrm rot="21600000">
            <a:off x="129088" y="193234"/>
            <a:ext cx="6017269"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Actions </a:t>
            </a:r>
            <a:r>
              <a:rPr lang="en-US" sz="2000" b="1" i="0" spc="338" dirty="0">
                <a:solidFill>
                  <a:srgbClr val="FFFFFF">
                    <a:alpha val="100000"/>
                  </a:srgbClr>
                </a:solidFill>
                <a:latin typeface="Bebas Neue"/>
              </a:rPr>
              <a:t>in pandemic times</a:t>
            </a:r>
          </a:p>
        </p:txBody>
      </p:sp>
      <p:sp>
        <p:nvSpPr>
          <p:cNvPr id="15" name="TextBox 7">
            <a:extLst>
              <a:ext uri="{FF2B5EF4-FFF2-40B4-BE49-F238E27FC236}">
                <a16:creationId xmlns:a16="http://schemas.microsoft.com/office/drawing/2014/main" id="{AA70F83F-0837-0B4D-9DA0-8DBCE9E9040C}"/>
              </a:ext>
            </a:extLst>
          </p:cNvPr>
          <p:cNvSpPr txBox="1"/>
          <p:nvPr/>
        </p:nvSpPr>
        <p:spPr>
          <a:xfrm rot="21600000">
            <a:off x="328914" y="2213991"/>
            <a:ext cx="6959524" cy="209550"/>
          </a:xfrm>
          <a:prstGeom prst="rect">
            <a:avLst/>
          </a:prstGeom>
        </p:spPr>
        <p:txBody>
          <a:bodyPr lIns="0" tIns="18000" rIns="0" bIns="0" rtlCol="0" anchor="t"/>
          <a:lstStyle/>
          <a:p>
            <a:pPr algn="just">
              <a:lnSpc>
                <a:spcPts val="1680"/>
              </a:lnSpc>
            </a:pPr>
            <a:r>
              <a:rPr lang="en-US" sz="1400" b="1" i="0" spc="0" dirty="0">
                <a:solidFill>
                  <a:srgbClr val="209C7A"/>
                </a:solidFill>
                <a:latin typeface="Calibri" panose="020F0502020204030204" pitchFamily="34" charset="0"/>
                <a:cs typeface="Calibri" panose="020F0502020204030204" pitchFamily="34" charset="0"/>
              </a:rPr>
              <a:t>For families and communities</a:t>
            </a:r>
          </a:p>
        </p:txBody>
      </p:sp>
      <p:pic>
        <p:nvPicPr>
          <p:cNvPr id="3" name="Picture 2">
            <a:extLst>
              <a:ext uri="{FF2B5EF4-FFF2-40B4-BE49-F238E27FC236}">
                <a16:creationId xmlns:a16="http://schemas.microsoft.com/office/drawing/2014/main" id="{B0279A28-FD18-A940-A184-FA52C660CAAD}"/>
              </a:ext>
            </a:extLst>
          </p:cNvPr>
          <p:cNvPicPr>
            <a:picLocks noChangeAspect="1"/>
          </p:cNvPicPr>
          <p:nvPr/>
        </p:nvPicPr>
        <p:blipFill>
          <a:blip r:embed="rId2">
            <a:alphaModFix amt="70000"/>
          </a:blip>
          <a:stretch>
            <a:fillRect/>
          </a:stretch>
        </p:blipFill>
        <p:spPr>
          <a:xfrm>
            <a:off x="6241775" y="234736"/>
            <a:ext cx="966419" cy="966419"/>
          </a:xfrm>
          <a:prstGeom prst="rect">
            <a:avLst/>
          </a:prstGeom>
        </p:spPr>
      </p:pic>
    </p:spTree>
    <p:extLst>
      <p:ext uri="{BB962C8B-B14F-4D97-AF65-F5344CB8AC3E}">
        <p14:creationId xmlns:p14="http://schemas.microsoft.com/office/powerpoint/2010/main" val="3539254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rot="21600000">
            <a:off x="2913390" y="100589"/>
            <a:ext cx="2338898" cy="1047750"/>
          </a:xfrm>
          <a:prstGeom prst="rect">
            <a:avLst/>
          </a:prstGeom>
        </p:spPr>
        <p:txBody>
          <a:bodyPr lIns="0" tIns="118800" rIns="0" bIns="0" rtlCol="0" anchor="t"/>
          <a:lstStyle/>
          <a:p>
            <a:pPr algn="l">
              <a:lnSpc>
                <a:spcPts val="8250"/>
              </a:lnSpc>
            </a:pPr>
            <a:r>
              <a:rPr lang="en-US" sz="8250" b="1" i="0" spc="300">
                <a:solidFill>
                  <a:srgbClr val="FFFFFF">
                    <a:alpha val="25000"/>
                  </a:srgbClr>
                </a:solidFill>
                <a:latin typeface="Overpass"/>
              </a:rPr>
              <a:t>02</a:t>
            </a:r>
          </a:p>
        </p:txBody>
      </p:sp>
      <p:sp>
        <p:nvSpPr>
          <p:cNvPr id="5" name="TextBox 5"/>
          <p:cNvSpPr txBox="1"/>
          <p:nvPr/>
        </p:nvSpPr>
        <p:spPr>
          <a:xfrm rot="21600000">
            <a:off x="33671" y="366889"/>
            <a:ext cx="3498455" cy="895350"/>
          </a:xfrm>
          <a:prstGeom prst="rect">
            <a:avLst/>
          </a:prstGeom>
        </p:spPr>
        <p:txBody>
          <a:bodyPr lIns="0" tIns="86400" rIns="0" bIns="0" rtlCol="0" anchor="t"/>
          <a:lstStyle/>
          <a:p>
            <a:pPr algn="ctr">
              <a:lnSpc>
                <a:spcPts val="7143"/>
              </a:lnSpc>
            </a:pPr>
            <a:r>
              <a:rPr lang="en-US" sz="5953" b="1" i="0" spc="338">
                <a:solidFill>
                  <a:srgbClr val="FFFFFF">
                    <a:alpha val="100000"/>
                  </a:srgbClr>
                </a:solidFill>
                <a:latin typeface="Bebas Neue"/>
              </a:rPr>
              <a:t>Key theme</a:t>
            </a:r>
          </a:p>
        </p:txBody>
      </p:sp>
      <p:sp>
        <p:nvSpPr>
          <p:cNvPr id="6" name="TextBox 6"/>
          <p:cNvSpPr txBox="1"/>
          <p:nvPr/>
        </p:nvSpPr>
        <p:spPr>
          <a:xfrm rot="21600000">
            <a:off x="315737" y="1617128"/>
            <a:ext cx="7205093" cy="495300"/>
          </a:xfrm>
          <a:prstGeom prst="rect">
            <a:avLst/>
          </a:prstGeom>
        </p:spPr>
        <p:txBody>
          <a:bodyPr lIns="0" tIns="46800" rIns="0" bIns="0" rtlCol="0" anchor="t"/>
          <a:lstStyle/>
          <a:p>
            <a:pPr algn="l">
              <a:lnSpc>
                <a:spcPts val="3960"/>
              </a:lnSpc>
            </a:pPr>
            <a:r>
              <a:rPr lang="en-US" sz="3300" b="1" spc="338" dirty="0">
                <a:solidFill>
                  <a:srgbClr val="FFC200">
                    <a:alpha val="100000"/>
                  </a:srgbClr>
                </a:solidFill>
                <a:latin typeface="Bebas Neue"/>
              </a:rPr>
              <a:t>Top 3 actions </a:t>
            </a:r>
            <a:endParaRPr lang="en-US" sz="3300" b="1" i="0" spc="338" dirty="0">
              <a:solidFill>
                <a:srgbClr val="FFC200">
                  <a:alpha val="100000"/>
                </a:srgbClr>
              </a:solidFill>
              <a:latin typeface="Bebas Neue"/>
            </a:endParaRPr>
          </a:p>
        </p:txBody>
      </p:sp>
      <p:sp>
        <p:nvSpPr>
          <p:cNvPr id="10" name="TextBox 10"/>
          <p:cNvSpPr txBox="1"/>
          <p:nvPr/>
        </p:nvSpPr>
        <p:spPr>
          <a:xfrm rot="21600000">
            <a:off x="1093749" y="2790483"/>
            <a:ext cx="5649068" cy="2280462"/>
          </a:xfrm>
          <a:prstGeom prst="rect">
            <a:avLst/>
          </a:prstGeom>
        </p:spPr>
        <p:txBody>
          <a:bodyPr lIns="0" tIns="14400" rIns="0" bIns="0" rtlCol="0" anchor="t"/>
          <a:lstStyle/>
          <a:p>
            <a:pPr marL="342900" lvl="0" indent="-342900">
              <a:buFont typeface="+mj-lt"/>
              <a:buAutoNum type="arabicPeriod"/>
            </a:pPr>
            <a:r>
              <a:rPr lang="en-GB" sz="1400" dirty="0"/>
              <a:t>Educate children and young people about abuse. This includes providing age-appropriate information and resources on supporting at-risk friends.</a:t>
            </a:r>
          </a:p>
          <a:p>
            <a:pPr marL="342900" lvl="0" indent="-342900">
              <a:buFont typeface="+mj-lt"/>
              <a:buAutoNum type="arabicPeriod"/>
            </a:pPr>
            <a:endParaRPr lang="en-GB" sz="1400" dirty="0"/>
          </a:p>
          <a:p>
            <a:pPr marL="342900" lvl="0" indent="-342900">
              <a:buFont typeface="+mj-lt"/>
              <a:buAutoNum type="arabicPeriod"/>
            </a:pPr>
            <a:r>
              <a:rPr lang="en-GB" sz="1400" dirty="0"/>
              <a:t>Allocate regular check-ins with a child or young person to teachers who have a good rapport with them to maximise the chances of disclosures. </a:t>
            </a:r>
          </a:p>
          <a:p>
            <a:pPr marL="342900" lvl="0" indent="-342900">
              <a:buFont typeface="+mj-lt"/>
              <a:buAutoNum type="arabicPeriod"/>
            </a:pPr>
            <a:endParaRPr lang="en-GB" sz="1400" dirty="0"/>
          </a:p>
          <a:p>
            <a:pPr marL="342900" lvl="0" indent="-342900">
              <a:buFont typeface="+mj-lt"/>
              <a:buAutoNum type="arabicPeriod"/>
            </a:pPr>
            <a:r>
              <a:rPr lang="en-GB" sz="1400" dirty="0"/>
              <a:t>Train teachers and provide them with guidance on how to identify the signs of household violence/abuse, and sensitively ask questions and respond to disclosures.</a:t>
            </a:r>
          </a:p>
        </p:txBody>
      </p:sp>
      <p:grpSp>
        <p:nvGrpSpPr>
          <p:cNvPr id="11" name="Group 3">
            <a:extLst>
              <a:ext uri="{FF2B5EF4-FFF2-40B4-BE49-F238E27FC236}">
                <a16:creationId xmlns:a16="http://schemas.microsoft.com/office/drawing/2014/main" id="{9F60A98D-3534-1F4F-A5F9-092C6F130DF7}"/>
              </a:ext>
            </a:extLst>
          </p:cNvPr>
          <p:cNvGrpSpPr/>
          <p:nvPr/>
        </p:nvGrpSpPr>
        <p:grpSpPr>
          <a:xfrm rot="21600000">
            <a:off x="-1" y="-1"/>
            <a:ext cx="7620001" cy="1435895"/>
            <a:chOff x="-343629" y="-1233345"/>
            <a:chExt cx="8201025" cy="2495550"/>
          </a:xfrm>
          <a:solidFill>
            <a:srgbClr val="EE7D31"/>
          </a:solidFill>
        </p:grpSpPr>
        <p:sp>
          <p:nvSpPr>
            <p:cNvPr id="12" name="Freeform 2">
              <a:extLst>
                <a:ext uri="{FF2B5EF4-FFF2-40B4-BE49-F238E27FC236}">
                  <a16:creationId xmlns:a16="http://schemas.microsoft.com/office/drawing/2014/main" id="{E0908CC4-B87C-D149-9AAB-699A51B06629}"/>
                </a:ext>
              </a:extLst>
            </p:cNvPr>
            <p:cNvSpPr/>
            <p:nvPr/>
          </p:nvSpPr>
          <p:spPr>
            <a:xfrm>
              <a:off x="-343629" y="-1233345"/>
              <a:ext cx="8201025" cy="2495550"/>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sp>
        <p:nvSpPr>
          <p:cNvPr id="14" name="TextBox 5">
            <a:extLst>
              <a:ext uri="{FF2B5EF4-FFF2-40B4-BE49-F238E27FC236}">
                <a16:creationId xmlns:a16="http://schemas.microsoft.com/office/drawing/2014/main" id="{E5189590-921D-164F-B580-17ECBD881006}"/>
              </a:ext>
            </a:extLst>
          </p:cNvPr>
          <p:cNvSpPr txBox="1"/>
          <p:nvPr/>
        </p:nvSpPr>
        <p:spPr>
          <a:xfrm rot="21600000">
            <a:off x="129088" y="193234"/>
            <a:ext cx="6017269"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Actions </a:t>
            </a:r>
            <a:r>
              <a:rPr lang="en-US" sz="2000" b="1" i="0" spc="338" dirty="0">
                <a:solidFill>
                  <a:srgbClr val="FFFFFF">
                    <a:alpha val="100000"/>
                  </a:srgbClr>
                </a:solidFill>
                <a:latin typeface="Bebas Neue"/>
              </a:rPr>
              <a:t>in pandemic times</a:t>
            </a:r>
          </a:p>
        </p:txBody>
      </p:sp>
      <p:sp>
        <p:nvSpPr>
          <p:cNvPr id="15" name="TextBox 7">
            <a:extLst>
              <a:ext uri="{FF2B5EF4-FFF2-40B4-BE49-F238E27FC236}">
                <a16:creationId xmlns:a16="http://schemas.microsoft.com/office/drawing/2014/main" id="{AA70F83F-0837-0B4D-9DA0-8DBCE9E9040C}"/>
              </a:ext>
            </a:extLst>
          </p:cNvPr>
          <p:cNvSpPr txBox="1"/>
          <p:nvPr/>
        </p:nvSpPr>
        <p:spPr>
          <a:xfrm rot="21600000">
            <a:off x="328914" y="2213991"/>
            <a:ext cx="6959524" cy="209550"/>
          </a:xfrm>
          <a:prstGeom prst="rect">
            <a:avLst/>
          </a:prstGeom>
        </p:spPr>
        <p:txBody>
          <a:bodyPr lIns="0" tIns="18000" rIns="0" bIns="0" rtlCol="0" anchor="t"/>
          <a:lstStyle/>
          <a:p>
            <a:pPr algn="just">
              <a:lnSpc>
                <a:spcPts val="1680"/>
              </a:lnSpc>
            </a:pPr>
            <a:r>
              <a:rPr lang="en-US" sz="1400" b="1" i="0" spc="0" dirty="0">
                <a:solidFill>
                  <a:srgbClr val="209C7A"/>
                </a:solidFill>
                <a:latin typeface="Calibri" panose="020F0502020204030204" pitchFamily="34" charset="0"/>
                <a:cs typeface="Calibri" panose="020F0502020204030204" pitchFamily="34" charset="0"/>
              </a:rPr>
              <a:t>For schools, nurseries, childcare settings</a:t>
            </a:r>
          </a:p>
        </p:txBody>
      </p:sp>
      <p:pic>
        <p:nvPicPr>
          <p:cNvPr id="3" name="Picture 2">
            <a:extLst>
              <a:ext uri="{FF2B5EF4-FFF2-40B4-BE49-F238E27FC236}">
                <a16:creationId xmlns:a16="http://schemas.microsoft.com/office/drawing/2014/main" id="{3EC1DCEF-B177-764F-874D-B73BA42CCD70}"/>
              </a:ext>
            </a:extLst>
          </p:cNvPr>
          <p:cNvPicPr>
            <a:picLocks noChangeAspect="1"/>
          </p:cNvPicPr>
          <p:nvPr/>
        </p:nvPicPr>
        <p:blipFill>
          <a:blip r:embed="rId2">
            <a:alphaModFix amt="70000"/>
          </a:blip>
          <a:stretch>
            <a:fillRect/>
          </a:stretch>
        </p:blipFill>
        <p:spPr>
          <a:xfrm>
            <a:off x="6275446" y="348944"/>
            <a:ext cx="913296" cy="913296"/>
          </a:xfrm>
          <a:prstGeom prst="rect">
            <a:avLst/>
          </a:prstGeom>
        </p:spPr>
      </p:pic>
    </p:spTree>
    <p:extLst>
      <p:ext uri="{BB962C8B-B14F-4D97-AF65-F5344CB8AC3E}">
        <p14:creationId xmlns:p14="http://schemas.microsoft.com/office/powerpoint/2010/main" val="750521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21600000">
            <a:off x="0" y="-1"/>
            <a:ext cx="7620000" cy="2062305"/>
            <a:chOff x="-343629" y="-433245"/>
            <a:chExt cx="8201025" cy="2495550"/>
          </a:xfrm>
        </p:grpSpPr>
        <p:sp>
          <p:nvSpPr>
            <p:cNvPr id="2" name="Freeform 2"/>
            <p:cNvSpPr/>
            <p:nvPr/>
          </p:nvSpPr>
          <p:spPr>
            <a:xfrm>
              <a:off x="-343629" y="-433245"/>
              <a:ext cx="8201025" cy="249555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50E3C2">
                <a:alpha val="100000"/>
              </a:srgbClr>
            </a:solidFill>
          </p:spPr>
        </p:sp>
      </p:grpSp>
      <p:sp>
        <p:nvSpPr>
          <p:cNvPr id="4" name="TextBox 4"/>
          <p:cNvSpPr txBox="1"/>
          <p:nvPr/>
        </p:nvSpPr>
        <p:spPr>
          <a:xfrm rot="21600000">
            <a:off x="2060772" y="583476"/>
            <a:ext cx="3498455" cy="895350"/>
          </a:xfrm>
          <a:prstGeom prst="rect">
            <a:avLst/>
          </a:prstGeom>
        </p:spPr>
        <p:txBody>
          <a:bodyPr lIns="0" tIns="86400" rIns="0" bIns="0" rtlCol="0" anchor="t"/>
          <a:lstStyle/>
          <a:p>
            <a:pPr algn="ctr">
              <a:lnSpc>
                <a:spcPts val="7143"/>
              </a:lnSpc>
            </a:pPr>
            <a:r>
              <a:rPr lang="en-US" sz="5953" b="1" spc="338" dirty="0">
                <a:solidFill>
                  <a:srgbClr val="FFFFFF">
                    <a:alpha val="100000"/>
                  </a:srgbClr>
                </a:solidFill>
                <a:latin typeface="Bebas Neue"/>
              </a:rPr>
              <a:t>S</a:t>
            </a:r>
            <a:r>
              <a:rPr lang="en-US" sz="5953" b="1" i="0" spc="338" dirty="0">
                <a:solidFill>
                  <a:srgbClr val="FFFFFF">
                    <a:alpha val="100000"/>
                  </a:srgbClr>
                </a:solidFill>
                <a:latin typeface="Bebas Neue"/>
              </a:rPr>
              <a:t>ummary</a:t>
            </a:r>
          </a:p>
        </p:txBody>
      </p:sp>
      <p:sp>
        <p:nvSpPr>
          <p:cNvPr id="5" name="TextBox 5"/>
          <p:cNvSpPr txBox="1"/>
          <p:nvPr/>
        </p:nvSpPr>
        <p:spPr>
          <a:xfrm rot="21600000">
            <a:off x="775401" y="2165945"/>
            <a:ext cx="6069194" cy="2895600"/>
          </a:xfrm>
          <a:prstGeom prst="rect">
            <a:avLst/>
          </a:prstGeom>
        </p:spPr>
        <p:txBody>
          <a:bodyPr lIns="0" tIns="18000" rIns="0" bIns="0" rtlCol="0" anchor="t"/>
          <a:lstStyle/>
          <a:p>
            <a:pPr algn="l">
              <a:lnSpc>
                <a:spcPts val="1191"/>
              </a:lnSpc>
            </a:pPr>
            <a:endParaRPr sz="1200" dirty="0">
              <a:latin typeface="Calibri" panose="020F0502020204030204" pitchFamily="34" charset="0"/>
              <a:cs typeface="Calibri" panose="020F0502020204030204" pitchFamily="34" charset="0"/>
            </a:endParaRPr>
          </a:p>
          <a:p>
            <a:pPr marL="134929" lvl="0" indent="-111118" algn="l">
              <a:lnSpc>
                <a:spcPts val="1191"/>
              </a:lnSpc>
              <a:buSzPct val="150000"/>
              <a:buFont typeface=""/>
              <a:buChar char="•"/>
            </a:pPr>
            <a:endParaRPr lang="en-US" sz="1200" b="0" i="0" spc="149" dirty="0">
              <a:solidFill>
                <a:srgbClr val="000000">
                  <a:alpha val="100000"/>
                </a:srgbClr>
              </a:solidFill>
              <a:latin typeface="Calibri" panose="020F0502020204030204" pitchFamily="34" charset="0"/>
              <a:cs typeface="Calibri" panose="020F0502020204030204" pitchFamily="34" charset="0"/>
            </a:endParaRPr>
          </a:p>
          <a:p>
            <a:pPr marL="195261" lvl="0" indent="-171450" algn="l">
              <a:lnSpc>
                <a:spcPts val="1191"/>
              </a:lnSpc>
              <a:buSzPct val="150000"/>
              <a:buFont typeface="Arial" panose="020B0604020202020204" pitchFamily="34" charset="0"/>
              <a:buChar char="•"/>
            </a:pPr>
            <a:r>
              <a:rPr lang="en-US" sz="1130" b="0" i="0" spc="149" dirty="0">
                <a:solidFill>
                  <a:srgbClr val="000000">
                    <a:alpha val="100000"/>
                  </a:srgbClr>
                </a:solidFill>
                <a:latin typeface="Calibri" panose="020F0502020204030204" pitchFamily="34" charset="0"/>
                <a:cs typeface="Calibri" panose="020F0502020204030204" pitchFamily="34" charset="0"/>
              </a:rPr>
              <a:t>It is extremely hard for CYP experiencing abuse to reach out for help</a:t>
            </a:r>
          </a:p>
          <a:p>
            <a:pPr marL="195261" lvl="0" indent="-171450" algn="l">
              <a:lnSpc>
                <a:spcPts val="1191"/>
              </a:lnSpc>
              <a:buSzPct val="150000"/>
              <a:buFont typeface="Arial" panose="020B0604020202020204" pitchFamily="34" charset="0"/>
              <a:buChar char="•"/>
            </a:pPr>
            <a:endParaRPr lang="en-US" sz="1130" b="0" i="0" spc="149" dirty="0">
              <a:solidFill>
                <a:srgbClr val="000000">
                  <a:alpha val="100000"/>
                </a:srgbClr>
              </a:solidFill>
              <a:latin typeface="Calibri" panose="020F0502020204030204" pitchFamily="34" charset="0"/>
              <a:cs typeface="Calibri" panose="020F0502020204030204" pitchFamily="34" charset="0"/>
            </a:endParaRPr>
          </a:p>
          <a:p>
            <a:pPr marL="195261" lvl="0" indent="-171450" algn="l">
              <a:lnSpc>
                <a:spcPts val="1191"/>
              </a:lnSpc>
              <a:buSzPct val="150000"/>
              <a:buFont typeface="Arial" panose="020B0604020202020204" pitchFamily="34" charset="0"/>
              <a:buChar char="•"/>
            </a:pPr>
            <a:r>
              <a:rPr lang="en-US" sz="1130" b="0" i="0" spc="149" dirty="0">
                <a:solidFill>
                  <a:srgbClr val="000000">
                    <a:alpha val="100000"/>
                  </a:srgbClr>
                </a:solidFill>
                <a:latin typeface="Calibri" panose="020F0502020204030204" pitchFamily="34" charset="0"/>
                <a:cs typeface="Calibri" panose="020F0502020204030204" pitchFamily="34" charset="0"/>
              </a:rPr>
              <a:t>CYP experiencing violence/abuse at home are </a:t>
            </a:r>
            <a:r>
              <a:rPr lang="en-US" sz="1130" spc="149" dirty="0">
                <a:solidFill>
                  <a:srgbClr val="000000">
                    <a:alpha val="100000"/>
                  </a:srgbClr>
                </a:solidFill>
                <a:latin typeface="Calibri" panose="020F0502020204030204" pitchFamily="34" charset="0"/>
                <a:cs typeface="Calibri" panose="020F0502020204030204" pitchFamily="34" charset="0"/>
              </a:rPr>
              <a:t>hidden in plain sight</a:t>
            </a:r>
          </a:p>
          <a:p>
            <a:pPr marL="195261" lvl="0" indent="-171450" algn="l">
              <a:lnSpc>
                <a:spcPts val="1191"/>
              </a:lnSpc>
              <a:buSzPct val="150000"/>
              <a:buFont typeface="Arial" panose="020B0604020202020204" pitchFamily="34" charset="0"/>
              <a:buChar char="•"/>
            </a:pPr>
            <a:endParaRPr lang="en-US" sz="1130" spc="149" dirty="0">
              <a:solidFill>
                <a:srgbClr val="000000">
                  <a:alpha val="100000"/>
                </a:srgbClr>
              </a:solidFill>
              <a:latin typeface="Calibri" panose="020F0502020204030204" pitchFamily="34" charset="0"/>
              <a:cs typeface="Calibri" panose="020F0502020204030204" pitchFamily="34" charset="0"/>
            </a:endParaRPr>
          </a:p>
          <a:p>
            <a:pPr marL="195261" lvl="0" indent="-171450" algn="l">
              <a:lnSpc>
                <a:spcPts val="1191"/>
              </a:lnSpc>
              <a:buSzPct val="150000"/>
              <a:buFont typeface="Arial" panose="020B0604020202020204" pitchFamily="34" charset="0"/>
              <a:buChar char="•"/>
            </a:pPr>
            <a:r>
              <a:rPr lang="en-US" sz="1130" spc="149" dirty="0">
                <a:latin typeface="Calibri" panose="020F0502020204030204" pitchFamily="34" charset="0"/>
                <a:cs typeface="Calibri" panose="020F0502020204030204" pitchFamily="34" charset="0"/>
              </a:rPr>
              <a:t>We need a global conversation so that everyone knows how to </a:t>
            </a:r>
            <a:r>
              <a:rPr lang="en-US" sz="1130" spc="149" dirty="0" err="1">
                <a:latin typeface="Calibri" panose="020F0502020204030204" pitchFamily="34" charset="0"/>
                <a:cs typeface="Calibri" panose="020F0502020204030204" pitchFamily="34" charset="0"/>
              </a:rPr>
              <a:t>recognise</a:t>
            </a:r>
            <a:r>
              <a:rPr lang="en-US" sz="1130" spc="149" dirty="0">
                <a:latin typeface="Calibri" panose="020F0502020204030204" pitchFamily="34" charset="0"/>
                <a:cs typeface="Calibri" panose="020F0502020204030204" pitchFamily="34" charset="0"/>
              </a:rPr>
              <a:t> and respond to abuse</a:t>
            </a:r>
          </a:p>
          <a:p>
            <a:pPr marL="195261" lvl="0" indent="-171450" algn="l">
              <a:lnSpc>
                <a:spcPts val="1191"/>
              </a:lnSpc>
              <a:buSzPct val="150000"/>
              <a:buFont typeface="Arial" panose="020B0604020202020204" pitchFamily="34" charset="0"/>
              <a:buChar char="•"/>
            </a:pPr>
            <a:endParaRPr lang="en-US" sz="1130" spc="149" dirty="0">
              <a:solidFill>
                <a:srgbClr val="000000">
                  <a:alpha val="100000"/>
                </a:srgbClr>
              </a:solidFill>
              <a:latin typeface="Calibri" panose="020F0502020204030204" pitchFamily="34" charset="0"/>
              <a:cs typeface="Calibri" panose="020F0502020204030204" pitchFamily="34" charset="0"/>
            </a:endParaRPr>
          </a:p>
          <a:p>
            <a:pPr marL="195261" lvl="0" indent="-171450" algn="l">
              <a:lnSpc>
                <a:spcPts val="1191"/>
              </a:lnSpc>
              <a:buSzPct val="150000"/>
              <a:buFont typeface="Arial" panose="020B0604020202020204" pitchFamily="34" charset="0"/>
              <a:buChar char="•"/>
            </a:pPr>
            <a:r>
              <a:rPr lang="en-US" sz="1130" b="0" i="0" spc="149" dirty="0">
                <a:solidFill>
                  <a:srgbClr val="000000">
                    <a:alpha val="100000"/>
                  </a:srgbClr>
                </a:solidFill>
                <a:latin typeface="Calibri" panose="020F0502020204030204" pitchFamily="34" charset="0"/>
                <a:cs typeface="Calibri" panose="020F0502020204030204" pitchFamily="34" charset="0"/>
              </a:rPr>
              <a:t>We need to create safe spaces: internal, relational physical/virtual</a:t>
            </a:r>
          </a:p>
          <a:p>
            <a:pPr marL="195261" lvl="0" indent="-171450" algn="l">
              <a:lnSpc>
                <a:spcPts val="1191"/>
              </a:lnSpc>
              <a:buSzPct val="150000"/>
              <a:buFont typeface="Arial" panose="020B0604020202020204" pitchFamily="34" charset="0"/>
              <a:buChar char="•"/>
            </a:pPr>
            <a:endParaRPr lang="en-US" sz="1130" b="0" i="0" spc="149" dirty="0">
              <a:solidFill>
                <a:srgbClr val="000000">
                  <a:alpha val="100000"/>
                </a:srgbClr>
              </a:solidFill>
              <a:latin typeface="Calibri" panose="020F0502020204030204" pitchFamily="34" charset="0"/>
              <a:cs typeface="Calibri" panose="020F0502020204030204" pitchFamily="34" charset="0"/>
            </a:endParaRPr>
          </a:p>
          <a:p>
            <a:pPr marL="195261" lvl="0" indent="-171450" algn="l">
              <a:lnSpc>
                <a:spcPts val="1191"/>
              </a:lnSpc>
              <a:buSzPct val="150000"/>
              <a:buFont typeface="Arial" panose="020B0604020202020204" pitchFamily="34" charset="0"/>
              <a:buChar char="•"/>
            </a:pPr>
            <a:r>
              <a:rPr lang="en-US" sz="1130" b="0" i="0" spc="149" dirty="0">
                <a:solidFill>
                  <a:srgbClr val="000000">
                    <a:alpha val="100000"/>
                  </a:srgbClr>
                </a:solidFill>
                <a:latin typeface="Calibri" panose="020F0502020204030204" pitchFamily="34" charset="0"/>
                <a:cs typeface="Calibri" panose="020F0502020204030204" pitchFamily="34" charset="0"/>
              </a:rPr>
              <a:t>We need to listen and know how to listen well</a:t>
            </a:r>
          </a:p>
          <a:p>
            <a:pPr marL="195261" lvl="0" indent="-171450" algn="l">
              <a:lnSpc>
                <a:spcPts val="1191"/>
              </a:lnSpc>
              <a:buSzPct val="150000"/>
              <a:buFont typeface="Arial" panose="020B0604020202020204" pitchFamily="34" charset="0"/>
              <a:buChar char="•"/>
            </a:pPr>
            <a:endParaRPr lang="en-US" sz="1130" b="0" i="0" spc="149" dirty="0">
              <a:solidFill>
                <a:srgbClr val="000000">
                  <a:alpha val="100000"/>
                </a:srgbClr>
              </a:solidFill>
              <a:latin typeface="Calibri" panose="020F0502020204030204" pitchFamily="34" charset="0"/>
              <a:cs typeface="Calibri" panose="020F0502020204030204" pitchFamily="34" charset="0"/>
            </a:endParaRPr>
          </a:p>
          <a:p>
            <a:pPr marL="195261" lvl="0" indent="-171450" algn="l">
              <a:lnSpc>
                <a:spcPts val="1191"/>
              </a:lnSpc>
              <a:buSzPct val="150000"/>
              <a:buFont typeface="Arial" panose="020B0604020202020204" pitchFamily="34" charset="0"/>
              <a:buChar char="•"/>
            </a:pPr>
            <a:r>
              <a:rPr lang="en-US" sz="1130" b="0" i="0" spc="149" dirty="0">
                <a:solidFill>
                  <a:srgbClr val="000000">
                    <a:alpha val="100000"/>
                  </a:srgbClr>
                </a:solidFill>
                <a:latin typeface="Calibri" panose="020F0502020204030204" pitchFamily="34" charset="0"/>
                <a:cs typeface="Calibri" panose="020F0502020204030204" pitchFamily="34" charset="0"/>
              </a:rPr>
              <a:t>We need to trust, empower, and support CYP to lead the way</a:t>
            </a:r>
          </a:p>
          <a:p>
            <a:pPr marL="195261" lvl="0" indent="-171450" algn="l">
              <a:lnSpc>
                <a:spcPts val="1191"/>
              </a:lnSpc>
              <a:buSzPct val="150000"/>
              <a:buFont typeface="Arial" panose="020B0604020202020204" pitchFamily="34" charset="0"/>
              <a:buChar char="•"/>
            </a:pPr>
            <a:endParaRPr lang="en-US" sz="1130" b="0" i="0" spc="149" dirty="0">
              <a:solidFill>
                <a:srgbClr val="000000">
                  <a:alpha val="100000"/>
                </a:srgbClr>
              </a:solidFill>
              <a:latin typeface="Calibri" panose="020F0502020204030204" pitchFamily="34" charset="0"/>
              <a:cs typeface="Calibri" panose="020F0502020204030204" pitchFamily="34" charset="0"/>
            </a:endParaRPr>
          </a:p>
          <a:p>
            <a:pPr marL="195261" lvl="0" indent="-171450" algn="l">
              <a:lnSpc>
                <a:spcPts val="1191"/>
              </a:lnSpc>
              <a:buSzPct val="150000"/>
              <a:buFont typeface="Arial" panose="020B0604020202020204" pitchFamily="34" charset="0"/>
              <a:buChar char="•"/>
            </a:pPr>
            <a:r>
              <a:rPr lang="en-US" sz="1130" b="0" i="0" spc="149" dirty="0">
                <a:solidFill>
                  <a:srgbClr val="000000">
                    <a:alpha val="100000"/>
                  </a:srgbClr>
                </a:solidFill>
                <a:latin typeface="Calibri" panose="020F0502020204030204" pitchFamily="34" charset="0"/>
                <a:cs typeface="Calibri" panose="020F0502020204030204" pitchFamily="34" charset="0"/>
              </a:rPr>
              <a:t>Healing is within reach and all survivors deserve this</a:t>
            </a:r>
          </a:p>
          <a:p>
            <a:pPr marL="195261" lvl="0" indent="-171450" algn="l">
              <a:lnSpc>
                <a:spcPts val="1191"/>
              </a:lnSpc>
              <a:buSzPct val="150000"/>
              <a:buFont typeface="Arial" panose="020B0604020202020204" pitchFamily="34" charset="0"/>
              <a:buChar char="•"/>
            </a:pPr>
            <a:endParaRPr lang="en-US" sz="1130" b="1" i="0" spc="149" dirty="0">
              <a:solidFill>
                <a:srgbClr val="000000">
                  <a:alpha val="100000"/>
                </a:srgbClr>
              </a:solidFill>
              <a:latin typeface="Calibri" panose="020F0502020204030204" pitchFamily="34" charset="0"/>
              <a:cs typeface="Calibri" panose="020F0502020204030204" pitchFamily="34" charset="0"/>
            </a:endParaRPr>
          </a:p>
          <a:p>
            <a:pPr marL="195261" lvl="0" indent="-171450" algn="l">
              <a:lnSpc>
                <a:spcPts val="1191"/>
              </a:lnSpc>
              <a:buSzPct val="150000"/>
              <a:buFont typeface="Arial" panose="020B0604020202020204" pitchFamily="34" charset="0"/>
              <a:buChar char="•"/>
            </a:pPr>
            <a:r>
              <a:rPr lang="en-US" sz="1130" b="1" i="0" spc="149" dirty="0">
                <a:solidFill>
                  <a:srgbClr val="EE7D31"/>
                </a:solidFill>
                <a:latin typeface="Calibri" panose="020F0502020204030204" pitchFamily="34" charset="0"/>
                <a:cs typeface="Calibri" panose="020F0502020204030204" pitchFamily="34" charset="0"/>
              </a:rPr>
              <a:t>PROTECTING CHILDREN AND YOUNG PEOPLE IS EVERYONE’S RESPONSIBILITY</a:t>
            </a:r>
          </a:p>
          <a:p>
            <a:pPr>
              <a:lnSpc>
                <a:spcPts val="1191"/>
              </a:lnSpc>
            </a:pPr>
            <a:endParaRPr lang="en-US" sz="1200" spc="149" dirty="0">
              <a:latin typeface="Calibri" panose="020F0502020204030204" pitchFamily="34" charset="0"/>
              <a:cs typeface="Calibri" panose="020F0502020204030204" pitchFamily="34" charset="0"/>
            </a:endParaRPr>
          </a:p>
          <a:p>
            <a:pPr marL="23811" lvl="0" algn="l">
              <a:lnSpc>
                <a:spcPts val="1191"/>
              </a:lnSpc>
              <a:buSzPct val="150000"/>
            </a:pPr>
            <a:endParaRPr lang="en-US" sz="1200" b="0" i="0" spc="149" dirty="0">
              <a:solidFill>
                <a:srgbClr val="000000">
                  <a:alpha val="100000"/>
                </a:srgbClr>
              </a:solidFill>
              <a:latin typeface="Calibri" panose="020F0502020204030204" pitchFamily="34" charset="0"/>
              <a:cs typeface="Calibri" panose="020F0502020204030204" pitchFamily="34" charset="0"/>
            </a:endParaRPr>
          </a:p>
        </p:txBody>
      </p:sp>
      <p:sp>
        <p:nvSpPr>
          <p:cNvPr id="6" name="TextBox 4">
            <a:extLst>
              <a:ext uri="{FF2B5EF4-FFF2-40B4-BE49-F238E27FC236}">
                <a16:creationId xmlns:a16="http://schemas.microsoft.com/office/drawing/2014/main" id="{C133B73A-88E0-524E-A14C-8EE68463BBB1}"/>
              </a:ext>
            </a:extLst>
          </p:cNvPr>
          <p:cNvSpPr txBox="1"/>
          <p:nvPr/>
        </p:nvSpPr>
        <p:spPr>
          <a:xfrm rot="21600000">
            <a:off x="1216317" y="198941"/>
            <a:ext cx="5187363" cy="1047750"/>
          </a:xfrm>
          <a:prstGeom prst="rect">
            <a:avLst/>
          </a:prstGeom>
        </p:spPr>
        <p:txBody>
          <a:bodyPr lIns="0" tIns="118800" rIns="0" bIns="0" rtlCol="0" anchor="t"/>
          <a:lstStyle/>
          <a:p>
            <a:pPr algn="ctr">
              <a:lnSpc>
                <a:spcPts val="8250"/>
              </a:lnSpc>
            </a:pPr>
            <a:r>
              <a:rPr lang="en-US" sz="8250" b="1" i="0" spc="300" dirty="0">
                <a:solidFill>
                  <a:srgbClr val="FFFFFF">
                    <a:alpha val="25000"/>
                  </a:srgbClr>
                </a:solidFill>
                <a:latin typeface="Overpass"/>
              </a:rPr>
              <a:t>FINDINGS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rot="21600000">
            <a:off x="2913390" y="100589"/>
            <a:ext cx="2338898" cy="1047750"/>
          </a:xfrm>
          <a:prstGeom prst="rect">
            <a:avLst/>
          </a:prstGeom>
        </p:spPr>
        <p:txBody>
          <a:bodyPr lIns="0" tIns="118800" rIns="0" bIns="0" rtlCol="0" anchor="t"/>
          <a:lstStyle/>
          <a:p>
            <a:pPr algn="l">
              <a:lnSpc>
                <a:spcPts val="8250"/>
              </a:lnSpc>
            </a:pPr>
            <a:r>
              <a:rPr lang="en-US" sz="8250" b="1" i="0" spc="300">
                <a:solidFill>
                  <a:srgbClr val="FFFFFF">
                    <a:alpha val="25000"/>
                  </a:srgbClr>
                </a:solidFill>
                <a:latin typeface="Overpass"/>
              </a:rPr>
              <a:t>02</a:t>
            </a:r>
          </a:p>
        </p:txBody>
      </p:sp>
      <p:sp>
        <p:nvSpPr>
          <p:cNvPr id="5" name="TextBox 5"/>
          <p:cNvSpPr txBox="1"/>
          <p:nvPr/>
        </p:nvSpPr>
        <p:spPr>
          <a:xfrm rot="21600000">
            <a:off x="33671" y="366889"/>
            <a:ext cx="3498455" cy="895350"/>
          </a:xfrm>
          <a:prstGeom prst="rect">
            <a:avLst/>
          </a:prstGeom>
        </p:spPr>
        <p:txBody>
          <a:bodyPr lIns="0" tIns="86400" rIns="0" bIns="0" rtlCol="0" anchor="t"/>
          <a:lstStyle/>
          <a:p>
            <a:pPr algn="ctr">
              <a:lnSpc>
                <a:spcPts val="7143"/>
              </a:lnSpc>
            </a:pPr>
            <a:r>
              <a:rPr lang="en-US" sz="5953" b="1" i="0" spc="338">
                <a:solidFill>
                  <a:srgbClr val="FFFFFF">
                    <a:alpha val="100000"/>
                  </a:srgbClr>
                </a:solidFill>
                <a:latin typeface="Bebas Neue"/>
              </a:rPr>
              <a:t>Key theme</a:t>
            </a:r>
          </a:p>
        </p:txBody>
      </p:sp>
      <p:sp>
        <p:nvSpPr>
          <p:cNvPr id="6" name="TextBox 6"/>
          <p:cNvSpPr txBox="1"/>
          <p:nvPr/>
        </p:nvSpPr>
        <p:spPr>
          <a:xfrm rot="21600000">
            <a:off x="315737" y="1617128"/>
            <a:ext cx="7205093" cy="495300"/>
          </a:xfrm>
          <a:prstGeom prst="rect">
            <a:avLst/>
          </a:prstGeom>
        </p:spPr>
        <p:txBody>
          <a:bodyPr lIns="0" tIns="46800" rIns="0" bIns="0" rtlCol="0" anchor="t"/>
          <a:lstStyle/>
          <a:p>
            <a:pPr algn="l">
              <a:lnSpc>
                <a:spcPts val="3960"/>
              </a:lnSpc>
            </a:pPr>
            <a:r>
              <a:rPr lang="en-US" sz="3300" b="1" spc="338" dirty="0">
                <a:solidFill>
                  <a:srgbClr val="FFC200">
                    <a:alpha val="100000"/>
                  </a:srgbClr>
                </a:solidFill>
                <a:latin typeface="Bebas Neue"/>
              </a:rPr>
              <a:t>Top 3 actions </a:t>
            </a:r>
            <a:endParaRPr lang="en-US" sz="3300" b="1" i="0" spc="338" dirty="0">
              <a:solidFill>
                <a:srgbClr val="FFC200">
                  <a:alpha val="100000"/>
                </a:srgbClr>
              </a:solidFill>
              <a:latin typeface="Bebas Neue"/>
            </a:endParaRPr>
          </a:p>
        </p:txBody>
      </p:sp>
      <p:sp>
        <p:nvSpPr>
          <p:cNvPr id="10" name="TextBox 10"/>
          <p:cNvSpPr txBox="1"/>
          <p:nvPr/>
        </p:nvSpPr>
        <p:spPr>
          <a:xfrm rot="21600000">
            <a:off x="1093749" y="2790483"/>
            <a:ext cx="5649068" cy="2280462"/>
          </a:xfrm>
          <a:prstGeom prst="rect">
            <a:avLst/>
          </a:prstGeom>
        </p:spPr>
        <p:txBody>
          <a:bodyPr lIns="0" tIns="14400" rIns="0" bIns="0" rtlCol="0" anchor="t"/>
          <a:lstStyle/>
          <a:p>
            <a:pPr marL="342900" lvl="0" indent="-342900">
              <a:buFont typeface="+mj-lt"/>
              <a:buAutoNum type="arabicPeriod"/>
            </a:pPr>
            <a:r>
              <a:rPr lang="en-GB" sz="1400" dirty="0"/>
              <a:t>Ensure services and organisations are allocated sufficient and ongoing resources to respond to demand.</a:t>
            </a:r>
          </a:p>
          <a:p>
            <a:pPr marL="342900" lvl="0" indent="-342900">
              <a:buFont typeface="+mj-lt"/>
              <a:buAutoNum type="arabicPeriod"/>
            </a:pPr>
            <a:endParaRPr lang="en-GB" sz="1400" dirty="0"/>
          </a:p>
          <a:p>
            <a:pPr marL="342900" lvl="0" indent="-342900">
              <a:buFont typeface="+mj-lt"/>
              <a:buAutoNum type="arabicPeriod"/>
            </a:pPr>
            <a:r>
              <a:rPr lang="en-GB" sz="1400" dirty="0"/>
              <a:t>Designate a worker/volunteer to check in with all the young people they work with, particularly those known or suspected to be vulnerable (especially while pandemic-related social restrictions measures are in place)</a:t>
            </a:r>
          </a:p>
          <a:p>
            <a:pPr marL="342900" lvl="0" indent="-342900">
              <a:buFont typeface="+mj-lt"/>
              <a:buAutoNum type="arabicPeriod"/>
            </a:pPr>
            <a:endParaRPr lang="en-GB" sz="1400" dirty="0"/>
          </a:p>
          <a:p>
            <a:pPr marL="342900" lvl="0" indent="-342900">
              <a:buFont typeface="+mj-lt"/>
              <a:buAutoNum type="arabicPeriod"/>
            </a:pPr>
            <a:r>
              <a:rPr lang="en-GB" sz="1400" dirty="0"/>
              <a:t>Ensure children and young people can be referred to, or continue to access, workers, services and counselling (by phone or online if it is not possible in person).</a:t>
            </a:r>
          </a:p>
        </p:txBody>
      </p:sp>
      <p:grpSp>
        <p:nvGrpSpPr>
          <p:cNvPr id="11" name="Group 3">
            <a:extLst>
              <a:ext uri="{FF2B5EF4-FFF2-40B4-BE49-F238E27FC236}">
                <a16:creationId xmlns:a16="http://schemas.microsoft.com/office/drawing/2014/main" id="{9F60A98D-3534-1F4F-A5F9-092C6F130DF7}"/>
              </a:ext>
            </a:extLst>
          </p:cNvPr>
          <p:cNvGrpSpPr/>
          <p:nvPr/>
        </p:nvGrpSpPr>
        <p:grpSpPr>
          <a:xfrm rot="21600000">
            <a:off x="-1" y="-1"/>
            <a:ext cx="7620001" cy="1435895"/>
            <a:chOff x="-343629" y="-1233345"/>
            <a:chExt cx="8201025" cy="2495550"/>
          </a:xfrm>
          <a:solidFill>
            <a:srgbClr val="EE7D31"/>
          </a:solidFill>
        </p:grpSpPr>
        <p:sp>
          <p:nvSpPr>
            <p:cNvPr id="12" name="Freeform 2">
              <a:extLst>
                <a:ext uri="{FF2B5EF4-FFF2-40B4-BE49-F238E27FC236}">
                  <a16:creationId xmlns:a16="http://schemas.microsoft.com/office/drawing/2014/main" id="{E0908CC4-B87C-D149-9AAB-699A51B06629}"/>
                </a:ext>
              </a:extLst>
            </p:cNvPr>
            <p:cNvSpPr/>
            <p:nvPr/>
          </p:nvSpPr>
          <p:spPr>
            <a:xfrm>
              <a:off x="-343629" y="-1233345"/>
              <a:ext cx="8201025" cy="2495550"/>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sp>
        <p:nvSpPr>
          <p:cNvPr id="14" name="TextBox 5">
            <a:extLst>
              <a:ext uri="{FF2B5EF4-FFF2-40B4-BE49-F238E27FC236}">
                <a16:creationId xmlns:a16="http://schemas.microsoft.com/office/drawing/2014/main" id="{E5189590-921D-164F-B580-17ECBD881006}"/>
              </a:ext>
            </a:extLst>
          </p:cNvPr>
          <p:cNvSpPr txBox="1"/>
          <p:nvPr/>
        </p:nvSpPr>
        <p:spPr>
          <a:xfrm rot="21600000">
            <a:off x="129088" y="193234"/>
            <a:ext cx="6017269"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Actions </a:t>
            </a:r>
            <a:r>
              <a:rPr lang="en-US" sz="2000" b="1" i="0" spc="338" dirty="0">
                <a:solidFill>
                  <a:srgbClr val="FFFFFF">
                    <a:alpha val="100000"/>
                  </a:srgbClr>
                </a:solidFill>
                <a:latin typeface="Bebas Neue"/>
              </a:rPr>
              <a:t>in pandemic times</a:t>
            </a:r>
          </a:p>
        </p:txBody>
      </p:sp>
      <p:sp>
        <p:nvSpPr>
          <p:cNvPr id="15" name="TextBox 7">
            <a:extLst>
              <a:ext uri="{FF2B5EF4-FFF2-40B4-BE49-F238E27FC236}">
                <a16:creationId xmlns:a16="http://schemas.microsoft.com/office/drawing/2014/main" id="{AA70F83F-0837-0B4D-9DA0-8DBCE9E9040C}"/>
              </a:ext>
            </a:extLst>
          </p:cNvPr>
          <p:cNvSpPr txBox="1"/>
          <p:nvPr/>
        </p:nvSpPr>
        <p:spPr>
          <a:xfrm rot="21600000">
            <a:off x="328914" y="2213991"/>
            <a:ext cx="6959524" cy="209550"/>
          </a:xfrm>
          <a:prstGeom prst="rect">
            <a:avLst/>
          </a:prstGeom>
        </p:spPr>
        <p:txBody>
          <a:bodyPr lIns="0" tIns="18000" rIns="0" bIns="0" rtlCol="0" anchor="t"/>
          <a:lstStyle/>
          <a:p>
            <a:pPr algn="just">
              <a:lnSpc>
                <a:spcPts val="1680"/>
              </a:lnSpc>
            </a:pPr>
            <a:r>
              <a:rPr lang="en-US" sz="1400" b="1" i="0" spc="0" dirty="0">
                <a:solidFill>
                  <a:srgbClr val="209C7A"/>
                </a:solidFill>
                <a:latin typeface="Calibri" panose="020F0502020204030204" pitchFamily="34" charset="0"/>
                <a:cs typeface="Calibri" panose="020F0502020204030204" pitchFamily="34" charset="0"/>
              </a:rPr>
              <a:t>For statutory services, charities, youth </a:t>
            </a:r>
            <a:r>
              <a:rPr lang="en-US" sz="1400" b="1" i="0" spc="0" dirty="0" err="1">
                <a:solidFill>
                  <a:srgbClr val="209C7A"/>
                </a:solidFill>
                <a:latin typeface="Calibri" panose="020F0502020204030204" pitchFamily="34" charset="0"/>
                <a:cs typeface="Calibri" panose="020F0502020204030204" pitchFamily="34" charset="0"/>
              </a:rPr>
              <a:t>organisations</a:t>
            </a:r>
            <a:endParaRPr lang="en-US" sz="1400" b="1" i="0" spc="0" dirty="0">
              <a:solidFill>
                <a:srgbClr val="209C7A"/>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515509C-11FF-C840-9B7D-ACF421BB823D}"/>
              </a:ext>
            </a:extLst>
          </p:cNvPr>
          <p:cNvPicPr>
            <a:picLocks noChangeAspect="1"/>
          </p:cNvPicPr>
          <p:nvPr/>
        </p:nvPicPr>
        <p:blipFill>
          <a:blip r:embed="rId2">
            <a:alphaModFix amt="70000"/>
          </a:blip>
          <a:stretch>
            <a:fillRect/>
          </a:stretch>
        </p:blipFill>
        <p:spPr>
          <a:xfrm>
            <a:off x="6333877" y="339527"/>
            <a:ext cx="817880" cy="817880"/>
          </a:xfrm>
          <a:prstGeom prst="rect">
            <a:avLst/>
          </a:prstGeom>
        </p:spPr>
      </p:pic>
    </p:spTree>
    <p:extLst>
      <p:ext uri="{BB962C8B-B14F-4D97-AF65-F5344CB8AC3E}">
        <p14:creationId xmlns:p14="http://schemas.microsoft.com/office/powerpoint/2010/main" val="2580761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rot="21600000">
            <a:off x="2913390" y="100589"/>
            <a:ext cx="2338898" cy="1047750"/>
          </a:xfrm>
          <a:prstGeom prst="rect">
            <a:avLst/>
          </a:prstGeom>
        </p:spPr>
        <p:txBody>
          <a:bodyPr lIns="0" tIns="118800" rIns="0" bIns="0" rtlCol="0" anchor="t"/>
          <a:lstStyle/>
          <a:p>
            <a:pPr algn="l">
              <a:lnSpc>
                <a:spcPts val="8250"/>
              </a:lnSpc>
            </a:pPr>
            <a:r>
              <a:rPr lang="en-US" sz="8250" b="1" i="0" spc="300">
                <a:solidFill>
                  <a:srgbClr val="FFFFFF">
                    <a:alpha val="25000"/>
                  </a:srgbClr>
                </a:solidFill>
                <a:latin typeface="Overpass"/>
              </a:rPr>
              <a:t>02</a:t>
            </a:r>
          </a:p>
        </p:txBody>
      </p:sp>
      <p:sp>
        <p:nvSpPr>
          <p:cNvPr id="5" name="TextBox 5"/>
          <p:cNvSpPr txBox="1"/>
          <p:nvPr/>
        </p:nvSpPr>
        <p:spPr>
          <a:xfrm rot="21600000">
            <a:off x="33671" y="366889"/>
            <a:ext cx="3498455" cy="895350"/>
          </a:xfrm>
          <a:prstGeom prst="rect">
            <a:avLst/>
          </a:prstGeom>
        </p:spPr>
        <p:txBody>
          <a:bodyPr lIns="0" tIns="86400" rIns="0" bIns="0" rtlCol="0" anchor="t"/>
          <a:lstStyle/>
          <a:p>
            <a:pPr algn="ctr">
              <a:lnSpc>
                <a:spcPts val="7143"/>
              </a:lnSpc>
            </a:pPr>
            <a:r>
              <a:rPr lang="en-US" sz="5953" b="1" i="0" spc="338">
                <a:solidFill>
                  <a:srgbClr val="FFFFFF">
                    <a:alpha val="100000"/>
                  </a:srgbClr>
                </a:solidFill>
                <a:latin typeface="Bebas Neue"/>
              </a:rPr>
              <a:t>Key theme</a:t>
            </a:r>
          </a:p>
        </p:txBody>
      </p:sp>
      <p:sp>
        <p:nvSpPr>
          <p:cNvPr id="6" name="TextBox 6"/>
          <p:cNvSpPr txBox="1"/>
          <p:nvPr/>
        </p:nvSpPr>
        <p:spPr>
          <a:xfrm rot="21600000">
            <a:off x="315737" y="1617128"/>
            <a:ext cx="7205093" cy="495300"/>
          </a:xfrm>
          <a:prstGeom prst="rect">
            <a:avLst/>
          </a:prstGeom>
        </p:spPr>
        <p:txBody>
          <a:bodyPr lIns="0" tIns="46800" rIns="0" bIns="0" rtlCol="0" anchor="t"/>
          <a:lstStyle/>
          <a:p>
            <a:pPr algn="l">
              <a:lnSpc>
                <a:spcPts val="3960"/>
              </a:lnSpc>
            </a:pPr>
            <a:r>
              <a:rPr lang="en-US" sz="3300" b="1" spc="338" dirty="0">
                <a:solidFill>
                  <a:srgbClr val="FFC200">
                    <a:alpha val="100000"/>
                  </a:srgbClr>
                </a:solidFill>
                <a:latin typeface="Bebas Neue"/>
              </a:rPr>
              <a:t>Top 3 actions </a:t>
            </a:r>
            <a:endParaRPr lang="en-US" sz="3300" b="1" i="0" spc="338" dirty="0">
              <a:solidFill>
                <a:srgbClr val="FFC200">
                  <a:alpha val="100000"/>
                </a:srgbClr>
              </a:solidFill>
              <a:latin typeface="Bebas Neue"/>
            </a:endParaRPr>
          </a:p>
        </p:txBody>
      </p:sp>
      <p:sp>
        <p:nvSpPr>
          <p:cNvPr id="10" name="TextBox 10"/>
          <p:cNvSpPr txBox="1"/>
          <p:nvPr/>
        </p:nvSpPr>
        <p:spPr>
          <a:xfrm rot="21600000">
            <a:off x="1093749" y="2790483"/>
            <a:ext cx="5649068" cy="2280462"/>
          </a:xfrm>
          <a:prstGeom prst="rect">
            <a:avLst/>
          </a:prstGeom>
        </p:spPr>
        <p:txBody>
          <a:bodyPr lIns="0" tIns="14400" rIns="0" bIns="0" rtlCol="0" anchor="t"/>
          <a:lstStyle/>
          <a:p>
            <a:pPr marL="342900" lvl="0" indent="-342900">
              <a:buFont typeface="+mj-lt"/>
              <a:buAutoNum type="arabicPeriod"/>
            </a:pPr>
            <a:r>
              <a:rPr lang="en-GB" sz="1400" dirty="0"/>
              <a:t>Develop apps/helplines/websites/social media links for children and young people to access freely. These should be easily hidden (from abuser or non-protective parent).</a:t>
            </a:r>
          </a:p>
          <a:p>
            <a:pPr marL="342900" lvl="0" indent="-342900">
              <a:buFont typeface="+mj-lt"/>
              <a:buAutoNum type="arabicPeriod"/>
            </a:pPr>
            <a:endParaRPr lang="en-GB" sz="1400" dirty="0"/>
          </a:p>
          <a:p>
            <a:pPr marL="342900" lvl="0" indent="-342900">
              <a:buFont typeface="+mj-lt"/>
              <a:buAutoNum type="arabicPeriod"/>
            </a:pPr>
            <a:r>
              <a:rPr lang="en-GB" sz="1400" dirty="0"/>
              <a:t>Provide refuges (both short-term and long-term) to children and young people who need to find a place of safety away from harm.</a:t>
            </a:r>
          </a:p>
          <a:p>
            <a:pPr marL="342900" lvl="0" indent="-342900">
              <a:buFont typeface="+mj-lt"/>
              <a:buAutoNum type="arabicPeriod"/>
            </a:pPr>
            <a:endParaRPr lang="en-GB" sz="1400" dirty="0"/>
          </a:p>
          <a:p>
            <a:pPr marL="342900" lvl="0" indent="-342900">
              <a:buFont typeface="+mj-lt"/>
              <a:buAutoNum type="arabicPeriod"/>
            </a:pPr>
            <a:r>
              <a:rPr lang="en-GB" sz="1400" dirty="0"/>
              <a:t>Run a public information campaign to raise awareness of household violence/abuse during and post-pandemic, to help children, young people, adults, and professionals recognise abuse, and to advertise resources and sources of help.</a:t>
            </a:r>
          </a:p>
        </p:txBody>
      </p:sp>
      <p:grpSp>
        <p:nvGrpSpPr>
          <p:cNvPr id="11" name="Group 3">
            <a:extLst>
              <a:ext uri="{FF2B5EF4-FFF2-40B4-BE49-F238E27FC236}">
                <a16:creationId xmlns:a16="http://schemas.microsoft.com/office/drawing/2014/main" id="{9F60A98D-3534-1F4F-A5F9-092C6F130DF7}"/>
              </a:ext>
            </a:extLst>
          </p:cNvPr>
          <p:cNvGrpSpPr/>
          <p:nvPr/>
        </p:nvGrpSpPr>
        <p:grpSpPr>
          <a:xfrm rot="21600000">
            <a:off x="-1" y="-1"/>
            <a:ext cx="7620001" cy="1435895"/>
            <a:chOff x="-343629" y="-1233345"/>
            <a:chExt cx="8201025" cy="2495550"/>
          </a:xfrm>
          <a:solidFill>
            <a:srgbClr val="EE7D31"/>
          </a:solidFill>
        </p:grpSpPr>
        <p:sp>
          <p:nvSpPr>
            <p:cNvPr id="12" name="Freeform 2">
              <a:extLst>
                <a:ext uri="{FF2B5EF4-FFF2-40B4-BE49-F238E27FC236}">
                  <a16:creationId xmlns:a16="http://schemas.microsoft.com/office/drawing/2014/main" id="{E0908CC4-B87C-D149-9AAB-699A51B06629}"/>
                </a:ext>
              </a:extLst>
            </p:cNvPr>
            <p:cNvSpPr/>
            <p:nvPr/>
          </p:nvSpPr>
          <p:spPr>
            <a:xfrm>
              <a:off x="-343629" y="-1233345"/>
              <a:ext cx="8201025" cy="2495550"/>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sp>
        <p:nvSpPr>
          <p:cNvPr id="14" name="TextBox 5">
            <a:extLst>
              <a:ext uri="{FF2B5EF4-FFF2-40B4-BE49-F238E27FC236}">
                <a16:creationId xmlns:a16="http://schemas.microsoft.com/office/drawing/2014/main" id="{E5189590-921D-164F-B580-17ECBD881006}"/>
              </a:ext>
            </a:extLst>
          </p:cNvPr>
          <p:cNvSpPr txBox="1"/>
          <p:nvPr/>
        </p:nvSpPr>
        <p:spPr>
          <a:xfrm rot="21600000">
            <a:off x="129088" y="193234"/>
            <a:ext cx="6017269"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Actions </a:t>
            </a:r>
            <a:r>
              <a:rPr lang="en-US" sz="2000" b="1" i="0" spc="338" dirty="0">
                <a:solidFill>
                  <a:srgbClr val="FFFFFF">
                    <a:alpha val="100000"/>
                  </a:srgbClr>
                </a:solidFill>
                <a:latin typeface="Bebas Neue"/>
              </a:rPr>
              <a:t>in pandemic times</a:t>
            </a:r>
          </a:p>
        </p:txBody>
      </p:sp>
      <p:sp>
        <p:nvSpPr>
          <p:cNvPr id="15" name="TextBox 7">
            <a:extLst>
              <a:ext uri="{FF2B5EF4-FFF2-40B4-BE49-F238E27FC236}">
                <a16:creationId xmlns:a16="http://schemas.microsoft.com/office/drawing/2014/main" id="{AA70F83F-0837-0B4D-9DA0-8DBCE9E9040C}"/>
              </a:ext>
            </a:extLst>
          </p:cNvPr>
          <p:cNvSpPr txBox="1"/>
          <p:nvPr/>
        </p:nvSpPr>
        <p:spPr>
          <a:xfrm rot="21600000">
            <a:off x="328914" y="2213991"/>
            <a:ext cx="6959524" cy="209550"/>
          </a:xfrm>
          <a:prstGeom prst="rect">
            <a:avLst/>
          </a:prstGeom>
        </p:spPr>
        <p:txBody>
          <a:bodyPr lIns="0" tIns="18000" rIns="0" bIns="0" rtlCol="0" anchor="t"/>
          <a:lstStyle/>
          <a:p>
            <a:pPr algn="just">
              <a:lnSpc>
                <a:spcPts val="1680"/>
              </a:lnSpc>
            </a:pPr>
            <a:r>
              <a:rPr lang="en-US" sz="1400" b="1" i="0" spc="0" dirty="0">
                <a:solidFill>
                  <a:srgbClr val="209C7A"/>
                </a:solidFill>
                <a:latin typeface="Calibri" panose="020F0502020204030204" pitchFamily="34" charset="0"/>
                <a:cs typeface="Calibri" panose="020F0502020204030204" pitchFamily="34" charset="0"/>
              </a:rPr>
              <a:t>For government and inter-agency bodies</a:t>
            </a:r>
          </a:p>
        </p:txBody>
      </p:sp>
      <p:pic>
        <p:nvPicPr>
          <p:cNvPr id="3" name="Picture 2">
            <a:extLst>
              <a:ext uri="{FF2B5EF4-FFF2-40B4-BE49-F238E27FC236}">
                <a16:creationId xmlns:a16="http://schemas.microsoft.com/office/drawing/2014/main" id="{4661F6CB-F349-E44E-900F-DE093D128B2C}"/>
              </a:ext>
            </a:extLst>
          </p:cNvPr>
          <p:cNvPicPr>
            <a:picLocks noChangeAspect="1"/>
          </p:cNvPicPr>
          <p:nvPr/>
        </p:nvPicPr>
        <p:blipFill>
          <a:blip r:embed="rId2">
            <a:alphaModFix amt="70000"/>
          </a:blip>
          <a:stretch>
            <a:fillRect/>
          </a:stretch>
        </p:blipFill>
        <p:spPr>
          <a:xfrm>
            <a:off x="6316428" y="354314"/>
            <a:ext cx="794026" cy="794026"/>
          </a:xfrm>
          <a:prstGeom prst="rect">
            <a:avLst/>
          </a:prstGeom>
        </p:spPr>
      </p:pic>
    </p:spTree>
    <p:extLst>
      <p:ext uri="{BB962C8B-B14F-4D97-AF65-F5344CB8AC3E}">
        <p14:creationId xmlns:p14="http://schemas.microsoft.com/office/powerpoint/2010/main" val="2242828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7620000" cy="5715000"/>
            <a:chOff x="0" y="0"/>
            <a:chExt cx="7620000" cy="5715000"/>
          </a:xfrm>
          <a:solidFill>
            <a:srgbClr val="209C7A"/>
          </a:solidFill>
        </p:grpSpPr>
        <p:sp>
          <p:nvSpPr>
            <p:cNvPr id="2" name="Freeform 2"/>
            <p:cNvSpPr/>
            <p:nvPr/>
          </p:nvSpPr>
          <p:spPr>
            <a:xfrm>
              <a:off x="0" y="0"/>
              <a:ext cx="7620000" cy="5715000"/>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sp>
        <p:nvSpPr>
          <p:cNvPr id="4" name="TextBox 4"/>
          <p:cNvSpPr txBox="1"/>
          <p:nvPr/>
        </p:nvSpPr>
        <p:spPr>
          <a:xfrm rot="21600000">
            <a:off x="331966" y="1267860"/>
            <a:ext cx="6956067" cy="895350"/>
          </a:xfrm>
          <a:prstGeom prst="rect">
            <a:avLst/>
          </a:prstGeom>
        </p:spPr>
        <p:txBody>
          <a:bodyPr lIns="0" tIns="86400" rIns="0" bIns="0" rtlCol="0" anchor="t"/>
          <a:lstStyle/>
          <a:p>
            <a:pPr algn="ctr">
              <a:lnSpc>
                <a:spcPts val="7143"/>
              </a:lnSpc>
            </a:pPr>
            <a:r>
              <a:rPr lang="en-US" sz="3000" b="1" spc="338" dirty="0">
                <a:solidFill>
                  <a:srgbClr val="FFFFFF">
                    <a:alpha val="100000"/>
                  </a:srgbClr>
                </a:solidFill>
                <a:latin typeface="Bebas Neue"/>
              </a:rPr>
              <a:t>Protecting children and young people from abuse is everyone’s responsibility.</a:t>
            </a:r>
            <a:endParaRPr lang="en-US" sz="3000" b="1" i="0" spc="338" dirty="0">
              <a:solidFill>
                <a:srgbClr val="FFFFFF">
                  <a:alpha val="100000"/>
                </a:srgbClr>
              </a:solidFill>
              <a:latin typeface="Bebas Neue"/>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7620000" cy="5715000"/>
            <a:chOff x="0" y="-328612"/>
            <a:chExt cx="7620000" cy="5715000"/>
          </a:xfrm>
          <a:solidFill>
            <a:srgbClr val="209C7A"/>
          </a:solidFill>
        </p:grpSpPr>
        <p:sp>
          <p:nvSpPr>
            <p:cNvPr id="2" name="Freeform 2"/>
            <p:cNvSpPr/>
            <p:nvPr/>
          </p:nvSpPr>
          <p:spPr>
            <a:xfrm>
              <a:off x="0" y="-328612"/>
              <a:ext cx="7620000" cy="5715000"/>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sp>
        <p:nvSpPr>
          <p:cNvPr id="4" name="TextBox 4"/>
          <p:cNvSpPr txBox="1"/>
          <p:nvPr/>
        </p:nvSpPr>
        <p:spPr>
          <a:xfrm rot="21600000">
            <a:off x="1616994" y="997610"/>
            <a:ext cx="4386012" cy="895350"/>
          </a:xfrm>
          <a:prstGeom prst="rect">
            <a:avLst/>
          </a:prstGeom>
        </p:spPr>
        <p:txBody>
          <a:bodyPr lIns="0" tIns="86400" rIns="0" bIns="0" rtlCol="0" anchor="t"/>
          <a:lstStyle/>
          <a:p>
            <a:pPr algn="ctr">
              <a:lnSpc>
                <a:spcPts val="7143"/>
              </a:lnSpc>
            </a:pPr>
            <a:r>
              <a:rPr lang="en-US" sz="5953" b="1" spc="338" dirty="0">
                <a:solidFill>
                  <a:srgbClr val="FFFFFF">
                    <a:alpha val="100000"/>
                  </a:srgbClr>
                </a:solidFill>
                <a:latin typeface="Bebas Neue"/>
              </a:rPr>
              <a:t>T</a:t>
            </a:r>
            <a:r>
              <a:rPr lang="en-US" sz="5953" b="1" i="0" spc="338" dirty="0">
                <a:solidFill>
                  <a:srgbClr val="FFFFFF">
                    <a:alpha val="100000"/>
                  </a:srgbClr>
                </a:solidFill>
                <a:latin typeface="Bebas Neue"/>
              </a:rPr>
              <a:t>hank you</a:t>
            </a:r>
          </a:p>
        </p:txBody>
      </p:sp>
      <p:sp>
        <p:nvSpPr>
          <p:cNvPr id="5" name="TextBox 5"/>
          <p:cNvSpPr txBox="1"/>
          <p:nvPr/>
        </p:nvSpPr>
        <p:spPr>
          <a:xfrm rot="21600000">
            <a:off x="1616993" y="2602737"/>
            <a:ext cx="4387774" cy="1000125"/>
          </a:xfrm>
          <a:prstGeom prst="rect">
            <a:avLst/>
          </a:prstGeom>
        </p:spPr>
        <p:txBody>
          <a:bodyPr lIns="0" tIns="14400" rIns="0" bIns="0" rtlCol="0" anchor="t"/>
          <a:lstStyle/>
          <a:p>
            <a:pPr algn="ctr">
              <a:lnSpc>
                <a:spcPts val="1575"/>
              </a:lnSpc>
            </a:pPr>
            <a:r>
              <a:rPr lang="en-US" sz="1125" dirty="0">
                <a:solidFill>
                  <a:schemeClr val="bg1"/>
                </a:solidFill>
                <a:latin typeface="Cabin"/>
              </a:rPr>
              <a:t>www.survivorsvoices.org</a:t>
            </a:r>
          </a:p>
          <a:p>
            <a:pPr algn="ctr">
              <a:lnSpc>
                <a:spcPts val="1575"/>
              </a:lnSpc>
            </a:pPr>
            <a:r>
              <a:rPr lang="en-US" sz="1125" b="0" i="0" spc="0" dirty="0">
                <a:solidFill>
                  <a:schemeClr val="bg1"/>
                </a:solidFill>
                <a:latin typeface="Cabin"/>
              </a:rPr>
              <a:t>www.laurafischer-trauma.co.uk</a:t>
            </a:r>
          </a:p>
          <a:p>
            <a:pPr algn="ctr">
              <a:lnSpc>
                <a:spcPts val="1575"/>
              </a:lnSpc>
            </a:pPr>
            <a:r>
              <a:rPr lang="en-US" sz="1125" dirty="0">
                <a:solidFill>
                  <a:schemeClr val="bg1"/>
                </a:solidFill>
                <a:latin typeface="Cabin"/>
              </a:rPr>
              <a:t>www.vamhn.co.uk</a:t>
            </a:r>
          </a:p>
          <a:p>
            <a:pPr algn="ctr">
              <a:lnSpc>
                <a:spcPts val="1575"/>
              </a:lnSpc>
            </a:pPr>
            <a:r>
              <a:rPr lang="en-US" sz="1125" dirty="0" err="1">
                <a:solidFill>
                  <a:schemeClr val="bg1"/>
                </a:solidFill>
                <a:latin typeface="Cabin"/>
              </a:rPr>
              <a:t>www.mcpin.org</a:t>
            </a:r>
            <a:r>
              <a:rPr lang="en-US" sz="1125" dirty="0">
                <a:solidFill>
                  <a:schemeClr val="bg1"/>
                </a:solidFill>
                <a:latin typeface="Cabin"/>
              </a:rPr>
              <a:t> </a:t>
            </a:r>
          </a:p>
          <a:p>
            <a:pPr algn="ctr">
              <a:lnSpc>
                <a:spcPts val="1575"/>
              </a:lnSpc>
            </a:pPr>
            <a:endParaRPr lang="en-US" sz="1125" dirty="0">
              <a:solidFill>
                <a:schemeClr val="bg1"/>
              </a:solidFill>
              <a:latin typeface="Cabin"/>
            </a:endParaRPr>
          </a:p>
          <a:p>
            <a:pPr algn="ctr">
              <a:lnSpc>
                <a:spcPts val="1575"/>
              </a:lnSpc>
            </a:pPr>
            <a:endParaRPr lang="en-US" sz="1125" b="0" i="0" spc="0" dirty="0">
              <a:solidFill>
                <a:schemeClr val="bg1"/>
              </a:solidFill>
              <a:latin typeface="Cabin"/>
            </a:endParaRPr>
          </a:p>
        </p:txBody>
      </p:sp>
      <p:pic>
        <p:nvPicPr>
          <p:cNvPr id="10" name="Picture 9">
            <a:extLst>
              <a:ext uri="{FF2B5EF4-FFF2-40B4-BE49-F238E27FC236}">
                <a16:creationId xmlns:a16="http://schemas.microsoft.com/office/drawing/2014/main" id="{B9610BE0-6FB4-0549-BC8C-20BBECDF00C4}"/>
              </a:ext>
            </a:extLst>
          </p:cNvPr>
          <p:cNvPicPr>
            <a:picLocks noChangeAspect="1"/>
          </p:cNvPicPr>
          <p:nvPr/>
        </p:nvPicPr>
        <p:blipFill>
          <a:blip r:embed="rId2">
            <a:alphaModFix amt="50000"/>
          </a:blip>
          <a:stretch>
            <a:fillRect/>
          </a:stretch>
        </p:blipFill>
        <p:spPr>
          <a:xfrm rot="20318433">
            <a:off x="1929626" y="2912837"/>
            <a:ext cx="2870200" cy="2870200"/>
          </a:xfrm>
          <a:prstGeom prst="rect">
            <a:avLst/>
          </a:prstGeom>
        </p:spPr>
      </p:pic>
    </p:spTree>
    <p:extLst>
      <p:ext uri="{BB962C8B-B14F-4D97-AF65-F5344CB8AC3E}">
        <p14:creationId xmlns:p14="http://schemas.microsoft.com/office/powerpoint/2010/main" val="575634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21600000">
            <a:off x="0" y="-1"/>
            <a:ext cx="7620000" cy="2062305"/>
            <a:chOff x="-343629" y="-433245"/>
            <a:chExt cx="8201025" cy="2495550"/>
          </a:xfrm>
        </p:grpSpPr>
        <p:sp>
          <p:nvSpPr>
            <p:cNvPr id="2" name="Freeform 2"/>
            <p:cNvSpPr/>
            <p:nvPr/>
          </p:nvSpPr>
          <p:spPr>
            <a:xfrm>
              <a:off x="-343629" y="-433245"/>
              <a:ext cx="8201025" cy="249555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50E3C2">
                <a:alpha val="100000"/>
              </a:srgbClr>
            </a:solidFill>
          </p:spPr>
        </p:sp>
      </p:grpSp>
      <p:sp>
        <p:nvSpPr>
          <p:cNvPr id="4" name="TextBox 4"/>
          <p:cNvSpPr txBox="1"/>
          <p:nvPr/>
        </p:nvSpPr>
        <p:spPr>
          <a:xfrm rot="21600000">
            <a:off x="1600227" y="583476"/>
            <a:ext cx="4419541" cy="895350"/>
          </a:xfrm>
          <a:prstGeom prst="rect">
            <a:avLst/>
          </a:prstGeom>
        </p:spPr>
        <p:txBody>
          <a:bodyPr lIns="0" tIns="86400" rIns="0" bIns="0" rtlCol="0" anchor="t"/>
          <a:lstStyle/>
          <a:p>
            <a:pPr algn="ctr">
              <a:lnSpc>
                <a:spcPts val="7143"/>
              </a:lnSpc>
            </a:pPr>
            <a:r>
              <a:rPr lang="en-US" sz="5953" b="1" spc="338" dirty="0">
                <a:solidFill>
                  <a:srgbClr val="FFFFFF">
                    <a:alpha val="100000"/>
                  </a:srgbClr>
                </a:solidFill>
                <a:latin typeface="Bebas Neue"/>
              </a:rPr>
              <a:t>Key themes</a:t>
            </a:r>
            <a:endParaRPr lang="en-US" sz="5953" b="1" i="0" spc="338" dirty="0">
              <a:solidFill>
                <a:srgbClr val="FFFFFF">
                  <a:alpha val="100000"/>
                </a:srgbClr>
              </a:solidFill>
              <a:latin typeface="Bebas Neue"/>
            </a:endParaRPr>
          </a:p>
        </p:txBody>
      </p:sp>
      <p:sp>
        <p:nvSpPr>
          <p:cNvPr id="5" name="TextBox 5"/>
          <p:cNvSpPr txBox="1"/>
          <p:nvPr/>
        </p:nvSpPr>
        <p:spPr>
          <a:xfrm rot="21600000">
            <a:off x="1216317" y="2050028"/>
            <a:ext cx="5475065" cy="2895600"/>
          </a:xfrm>
          <a:prstGeom prst="rect">
            <a:avLst/>
          </a:prstGeom>
        </p:spPr>
        <p:txBody>
          <a:bodyPr lIns="0" tIns="18000" rIns="0" bIns="0" rtlCol="0" anchor="t"/>
          <a:lstStyle/>
          <a:p>
            <a:pPr algn="l">
              <a:lnSpc>
                <a:spcPts val="1191"/>
              </a:lnSpc>
            </a:pPr>
            <a:endParaRPr sz="1400" dirty="0">
              <a:latin typeface="Calibri" panose="020F0502020204030204" pitchFamily="34" charset="0"/>
              <a:cs typeface="Calibri" panose="020F0502020204030204" pitchFamily="34" charset="0"/>
            </a:endParaRPr>
          </a:p>
          <a:p>
            <a:pPr marL="134929" lvl="0" indent="-111118" algn="l">
              <a:lnSpc>
                <a:spcPts val="1191"/>
              </a:lnSpc>
              <a:buSzPct val="150000"/>
              <a:buFont typeface=""/>
              <a:buChar char="•"/>
            </a:pPr>
            <a:endParaRPr lang="en-US" sz="1400" b="0" i="0" spc="149" dirty="0">
              <a:solidFill>
                <a:srgbClr val="000000">
                  <a:alpha val="100000"/>
                </a:srgbClr>
              </a:solidFill>
              <a:latin typeface="Calibri" panose="020F0502020204030204" pitchFamily="34" charset="0"/>
              <a:cs typeface="Calibri" panose="020F0502020204030204" pitchFamily="34" charset="0"/>
            </a:endParaRPr>
          </a:p>
          <a:p>
            <a:r>
              <a:rPr lang="en-GB" sz="1200" dirty="0">
                <a:latin typeface="Calibri" panose="020F0502020204030204" pitchFamily="34" charset="0"/>
                <a:cs typeface="Calibri" panose="020F0502020204030204" pitchFamily="34" charset="0"/>
              </a:rPr>
              <a:t>Our data analysis from the survey and roundtables highlighted four strong themes:</a:t>
            </a:r>
          </a:p>
          <a:p>
            <a:endParaRPr lang="en-GB" sz="1200" dirty="0">
              <a:latin typeface="Calibri" panose="020F0502020204030204" pitchFamily="34" charset="0"/>
              <a:cs typeface="Calibri" panose="020F0502020204030204" pitchFamily="34" charset="0"/>
            </a:endParaRPr>
          </a:p>
          <a:p>
            <a:r>
              <a:rPr lang="en-GB" sz="1400" dirty="0">
                <a:latin typeface="Calibri" panose="020F0502020204030204" pitchFamily="34" charset="0"/>
                <a:cs typeface="Calibri" panose="020F0502020204030204" pitchFamily="34" charset="0"/>
              </a:rPr>
              <a:t> </a:t>
            </a:r>
          </a:p>
          <a:p>
            <a:pPr lvl="2"/>
            <a:r>
              <a:rPr lang="en-GB" sz="1400" b="1" dirty="0">
                <a:solidFill>
                  <a:srgbClr val="209C7A"/>
                </a:solidFill>
                <a:latin typeface="Calibri" panose="020F0502020204030204" pitchFamily="34" charset="0"/>
                <a:cs typeface="Calibri" panose="020F0502020204030204" pitchFamily="34" charset="0"/>
              </a:rPr>
              <a:t>1. 	The importance of awareness and education</a:t>
            </a:r>
          </a:p>
          <a:p>
            <a:pPr marL="342900" lvl="0" indent="-342900">
              <a:buFont typeface="+mj-lt"/>
              <a:buAutoNum type="arabicPeriod"/>
            </a:pPr>
            <a:endParaRPr lang="en-GB" sz="1400" dirty="0">
              <a:solidFill>
                <a:srgbClr val="209C7A"/>
              </a:solidFill>
              <a:latin typeface="Calibri" panose="020F0502020204030204" pitchFamily="34" charset="0"/>
              <a:cs typeface="Calibri" panose="020F0502020204030204" pitchFamily="34" charset="0"/>
            </a:endParaRPr>
          </a:p>
          <a:p>
            <a:pPr marL="342900" lvl="0" indent="-342900">
              <a:buFont typeface="+mj-lt"/>
              <a:buAutoNum type="arabicPeriod"/>
            </a:pPr>
            <a:endParaRPr lang="en-GB" sz="1400" dirty="0">
              <a:solidFill>
                <a:srgbClr val="209C7A"/>
              </a:solidFill>
              <a:latin typeface="Calibri" panose="020F0502020204030204" pitchFamily="34" charset="0"/>
              <a:cs typeface="Calibri" panose="020F0502020204030204" pitchFamily="34" charset="0"/>
            </a:endParaRPr>
          </a:p>
          <a:p>
            <a:pPr lvl="2"/>
            <a:r>
              <a:rPr lang="en-GB" sz="1400" b="1" dirty="0">
                <a:solidFill>
                  <a:srgbClr val="209C7A"/>
                </a:solidFill>
                <a:latin typeface="Calibri" panose="020F0502020204030204" pitchFamily="34" charset="0"/>
                <a:cs typeface="Calibri" panose="020F0502020204030204" pitchFamily="34" charset="0"/>
              </a:rPr>
              <a:t>2.	The need for safe places and trust</a:t>
            </a:r>
          </a:p>
          <a:p>
            <a:pPr marL="342900" lvl="0" indent="-342900">
              <a:buFont typeface="+mj-lt"/>
              <a:buAutoNum type="arabicPeriod"/>
            </a:pPr>
            <a:endParaRPr lang="en-GB" sz="1400" dirty="0">
              <a:solidFill>
                <a:srgbClr val="209C7A"/>
              </a:solidFill>
              <a:latin typeface="Calibri" panose="020F0502020204030204" pitchFamily="34" charset="0"/>
              <a:cs typeface="Calibri" panose="020F0502020204030204" pitchFamily="34" charset="0"/>
            </a:endParaRPr>
          </a:p>
          <a:p>
            <a:pPr marL="342900" lvl="0" indent="-342900">
              <a:buFont typeface="+mj-lt"/>
              <a:buAutoNum type="arabicPeriod"/>
            </a:pPr>
            <a:endParaRPr lang="en-GB" sz="1400" dirty="0">
              <a:solidFill>
                <a:srgbClr val="209C7A"/>
              </a:solidFill>
              <a:latin typeface="Calibri" panose="020F0502020204030204" pitchFamily="34" charset="0"/>
              <a:cs typeface="Calibri" panose="020F0502020204030204" pitchFamily="34" charset="0"/>
            </a:endParaRPr>
          </a:p>
          <a:p>
            <a:pPr lvl="2"/>
            <a:r>
              <a:rPr lang="en-GB" sz="1400" b="1" dirty="0">
                <a:solidFill>
                  <a:srgbClr val="209C7A"/>
                </a:solidFill>
                <a:latin typeface="Calibri" panose="020F0502020204030204" pitchFamily="34" charset="0"/>
                <a:cs typeface="Calibri" panose="020F0502020204030204" pitchFamily="34" charset="0"/>
              </a:rPr>
              <a:t>3. 	The significance of children and young people being 	heard, in control, and supported</a:t>
            </a:r>
          </a:p>
          <a:p>
            <a:pPr marL="342900" lvl="0" indent="-342900">
              <a:buFont typeface="+mj-lt"/>
              <a:buAutoNum type="arabicPeriod"/>
            </a:pPr>
            <a:endParaRPr lang="en-GB" sz="1400" b="1" dirty="0">
              <a:solidFill>
                <a:srgbClr val="209C7A"/>
              </a:solidFill>
              <a:latin typeface="Calibri" panose="020F0502020204030204" pitchFamily="34" charset="0"/>
              <a:cs typeface="Calibri" panose="020F0502020204030204" pitchFamily="34" charset="0"/>
            </a:endParaRPr>
          </a:p>
          <a:p>
            <a:pPr marL="342900" lvl="0" indent="-342900">
              <a:buFont typeface="+mj-lt"/>
              <a:buAutoNum type="arabicPeriod"/>
            </a:pPr>
            <a:endParaRPr lang="en-GB" sz="1400" b="1" dirty="0">
              <a:solidFill>
                <a:srgbClr val="209C7A"/>
              </a:solidFill>
              <a:latin typeface="Calibri" panose="020F0502020204030204" pitchFamily="34" charset="0"/>
              <a:cs typeface="Calibri" panose="020F0502020204030204" pitchFamily="34" charset="0"/>
            </a:endParaRPr>
          </a:p>
          <a:p>
            <a:pPr lvl="2"/>
            <a:r>
              <a:rPr lang="en-GB" sz="1400" b="1" dirty="0">
                <a:solidFill>
                  <a:srgbClr val="209C7A"/>
                </a:solidFill>
                <a:latin typeface="Calibri" panose="020F0502020204030204" pitchFamily="34" charset="0"/>
                <a:cs typeface="Calibri" panose="020F0502020204030204" pitchFamily="34" charset="0"/>
              </a:rPr>
              <a:t>4. 	The barriers to disclosure</a:t>
            </a:r>
            <a:endParaRPr lang="en-GB" sz="1400" dirty="0">
              <a:solidFill>
                <a:srgbClr val="209C7A"/>
              </a:solidFill>
              <a:latin typeface="Calibri" panose="020F0502020204030204" pitchFamily="34" charset="0"/>
              <a:cs typeface="Calibri" panose="020F0502020204030204" pitchFamily="34" charset="0"/>
            </a:endParaRPr>
          </a:p>
          <a:p>
            <a:pPr lvl="0"/>
            <a:endParaRPr lang="en-GB" sz="1400" dirty="0">
              <a:solidFill>
                <a:srgbClr val="209C7A"/>
              </a:solidFill>
              <a:latin typeface="Calibri" panose="020F0502020204030204" pitchFamily="34" charset="0"/>
              <a:cs typeface="Calibri" panose="020F0502020204030204" pitchFamily="34" charset="0"/>
            </a:endParaRPr>
          </a:p>
          <a:p>
            <a:pPr>
              <a:lnSpc>
                <a:spcPts val="1191"/>
              </a:lnSpc>
            </a:pPr>
            <a:endParaRPr lang="en-US" sz="1400" spc="149" dirty="0">
              <a:latin typeface="Calibri" panose="020F0502020204030204" pitchFamily="34" charset="0"/>
              <a:cs typeface="Calibri" panose="020F0502020204030204" pitchFamily="34" charset="0"/>
            </a:endParaRPr>
          </a:p>
          <a:p>
            <a:pPr marL="23811" lvl="0" algn="l">
              <a:lnSpc>
                <a:spcPts val="1191"/>
              </a:lnSpc>
              <a:buSzPct val="150000"/>
            </a:pPr>
            <a:endParaRPr lang="en-US" sz="1400" b="0" i="0" spc="149" dirty="0">
              <a:solidFill>
                <a:srgbClr val="000000">
                  <a:alpha val="100000"/>
                </a:srgbClr>
              </a:solidFill>
              <a:latin typeface="Calibri" panose="020F0502020204030204" pitchFamily="34" charset="0"/>
              <a:cs typeface="Calibri" panose="020F0502020204030204" pitchFamily="34" charset="0"/>
            </a:endParaRPr>
          </a:p>
        </p:txBody>
      </p:sp>
      <p:sp>
        <p:nvSpPr>
          <p:cNvPr id="6" name="TextBox 4">
            <a:extLst>
              <a:ext uri="{FF2B5EF4-FFF2-40B4-BE49-F238E27FC236}">
                <a16:creationId xmlns:a16="http://schemas.microsoft.com/office/drawing/2014/main" id="{C133B73A-88E0-524E-A14C-8EE68463BBB1}"/>
              </a:ext>
            </a:extLst>
          </p:cNvPr>
          <p:cNvSpPr txBox="1"/>
          <p:nvPr/>
        </p:nvSpPr>
        <p:spPr>
          <a:xfrm rot="21600000">
            <a:off x="1216317" y="198941"/>
            <a:ext cx="5187363" cy="1047750"/>
          </a:xfrm>
          <a:prstGeom prst="rect">
            <a:avLst/>
          </a:prstGeom>
        </p:spPr>
        <p:txBody>
          <a:bodyPr lIns="0" tIns="118800" rIns="0" bIns="0" rtlCol="0" anchor="t"/>
          <a:lstStyle/>
          <a:p>
            <a:pPr algn="ctr">
              <a:lnSpc>
                <a:spcPts val="8250"/>
              </a:lnSpc>
            </a:pPr>
            <a:r>
              <a:rPr lang="en-US" sz="8250" b="1" i="0" spc="300" dirty="0">
                <a:solidFill>
                  <a:srgbClr val="FFFFFF">
                    <a:alpha val="25000"/>
                  </a:srgbClr>
                </a:solidFill>
                <a:latin typeface="Overpass"/>
              </a:rPr>
              <a:t>FINDINGS</a:t>
            </a:r>
          </a:p>
        </p:txBody>
      </p:sp>
      <p:pic>
        <p:nvPicPr>
          <p:cNvPr id="16" name="Picture 15">
            <a:extLst>
              <a:ext uri="{FF2B5EF4-FFF2-40B4-BE49-F238E27FC236}">
                <a16:creationId xmlns:a16="http://schemas.microsoft.com/office/drawing/2014/main" id="{DF56EE48-02C8-6B44-A00E-35411D19BCE3}"/>
              </a:ext>
            </a:extLst>
          </p:cNvPr>
          <p:cNvPicPr>
            <a:picLocks noChangeAspect="1"/>
          </p:cNvPicPr>
          <p:nvPr/>
        </p:nvPicPr>
        <p:blipFill>
          <a:blip r:embed="rId2">
            <a:alphaModFix amt="70000"/>
          </a:blip>
          <a:stretch>
            <a:fillRect/>
          </a:stretch>
        </p:blipFill>
        <p:spPr>
          <a:xfrm>
            <a:off x="1120170" y="2806808"/>
            <a:ext cx="667439" cy="667439"/>
          </a:xfrm>
          <a:prstGeom prst="rect">
            <a:avLst/>
          </a:prstGeom>
        </p:spPr>
      </p:pic>
      <p:pic>
        <p:nvPicPr>
          <p:cNvPr id="18" name="Picture 17">
            <a:extLst>
              <a:ext uri="{FF2B5EF4-FFF2-40B4-BE49-F238E27FC236}">
                <a16:creationId xmlns:a16="http://schemas.microsoft.com/office/drawing/2014/main" id="{9C87076C-8987-5D40-99FC-2E1653041D8A}"/>
              </a:ext>
            </a:extLst>
          </p:cNvPr>
          <p:cNvPicPr>
            <a:picLocks noChangeAspect="1"/>
          </p:cNvPicPr>
          <p:nvPr/>
        </p:nvPicPr>
        <p:blipFill>
          <a:blip r:embed="rId3">
            <a:alphaModFix amt="70000"/>
          </a:blip>
          <a:stretch>
            <a:fillRect/>
          </a:stretch>
        </p:blipFill>
        <p:spPr>
          <a:xfrm>
            <a:off x="1140681" y="4945628"/>
            <a:ext cx="646928" cy="459203"/>
          </a:xfrm>
          <a:prstGeom prst="rect">
            <a:avLst/>
          </a:prstGeom>
        </p:spPr>
      </p:pic>
      <p:pic>
        <p:nvPicPr>
          <p:cNvPr id="20" name="Picture 19">
            <a:extLst>
              <a:ext uri="{FF2B5EF4-FFF2-40B4-BE49-F238E27FC236}">
                <a16:creationId xmlns:a16="http://schemas.microsoft.com/office/drawing/2014/main" id="{9BA76B6F-B0CD-BB46-B5A3-9B88026FCE11}"/>
              </a:ext>
            </a:extLst>
          </p:cNvPr>
          <p:cNvPicPr>
            <a:picLocks noChangeAspect="1"/>
          </p:cNvPicPr>
          <p:nvPr/>
        </p:nvPicPr>
        <p:blipFill>
          <a:blip r:embed="rId4">
            <a:alphaModFix amt="70000"/>
          </a:blip>
          <a:stretch>
            <a:fillRect/>
          </a:stretch>
        </p:blipFill>
        <p:spPr>
          <a:xfrm>
            <a:off x="1169059" y="4242722"/>
            <a:ext cx="557892" cy="557892"/>
          </a:xfrm>
          <a:prstGeom prst="rect">
            <a:avLst/>
          </a:prstGeom>
        </p:spPr>
      </p:pic>
      <p:pic>
        <p:nvPicPr>
          <p:cNvPr id="22" name="Picture 21">
            <a:extLst>
              <a:ext uri="{FF2B5EF4-FFF2-40B4-BE49-F238E27FC236}">
                <a16:creationId xmlns:a16="http://schemas.microsoft.com/office/drawing/2014/main" id="{267D92D2-A8F7-B442-803C-A496B426DA72}"/>
              </a:ext>
            </a:extLst>
          </p:cNvPr>
          <p:cNvPicPr>
            <a:picLocks noChangeAspect="1"/>
          </p:cNvPicPr>
          <p:nvPr/>
        </p:nvPicPr>
        <p:blipFill>
          <a:blip r:embed="rId5">
            <a:alphaModFix amt="70000"/>
          </a:blip>
          <a:stretch>
            <a:fillRect/>
          </a:stretch>
        </p:blipFill>
        <p:spPr>
          <a:xfrm>
            <a:off x="1004811" y="3228992"/>
            <a:ext cx="970617" cy="970617"/>
          </a:xfrm>
          <a:prstGeom prst="rect">
            <a:avLst/>
          </a:prstGeom>
        </p:spPr>
      </p:pic>
    </p:spTree>
    <p:extLst>
      <p:ext uri="{BB962C8B-B14F-4D97-AF65-F5344CB8AC3E}">
        <p14:creationId xmlns:p14="http://schemas.microsoft.com/office/powerpoint/2010/main" val="509196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rot="21600000">
            <a:off x="2913390" y="100589"/>
            <a:ext cx="2338898" cy="1047750"/>
          </a:xfrm>
          <a:prstGeom prst="rect">
            <a:avLst/>
          </a:prstGeom>
        </p:spPr>
        <p:txBody>
          <a:bodyPr lIns="0" tIns="118800" rIns="0" bIns="0" rtlCol="0" anchor="t"/>
          <a:lstStyle/>
          <a:p>
            <a:pPr algn="l">
              <a:lnSpc>
                <a:spcPts val="8250"/>
              </a:lnSpc>
            </a:pPr>
            <a:r>
              <a:rPr lang="en-US" sz="8250" b="1" i="0" spc="300">
                <a:solidFill>
                  <a:srgbClr val="FFFFFF">
                    <a:alpha val="25000"/>
                  </a:srgbClr>
                </a:solidFill>
                <a:latin typeface="Overpass"/>
              </a:rPr>
              <a:t>02</a:t>
            </a:r>
          </a:p>
        </p:txBody>
      </p:sp>
      <p:sp>
        <p:nvSpPr>
          <p:cNvPr id="5" name="TextBox 5"/>
          <p:cNvSpPr txBox="1"/>
          <p:nvPr/>
        </p:nvSpPr>
        <p:spPr>
          <a:xfrm rot="21600000">
            <a:off x="33671" y="366889"/>
            <a:ext cx="3498455" cy="895350"/>
          </a:xfrm>
          <a:prstGeom prst="rect">
            <a:avLst/>
          </a:prstGeom>
        </p:spPr>
        <p:txBody>
          <a:bodyPr lIns="0" tIns="86400" rIns="0" bIns="0" rtlCol="0" anchor="t"/>
          <a:lstStyle/>
          <a:p>
            <a:pPr algn="ctr">
              <a:lnSpc>
                <a:spcPts val="7143"/>
              </a:lnSpc>
            </a:pPr>
            <a:r>
              <a:rPr lang="en-US" sz="5953" b="1" i="0" spc="338">
                <a:solidFill>
                  <a:srgbClr val="FFFFFF">
                    <a:alpha val="100000"/>
                  </a:srgbClr>
                </a:solidFill>
                <a:latin typeface="Bebas Neue"/>
              </a:rPr>
              <a:t>Key theme</a:t>
            </a:r>
          </a:p>
        </p:txBody>
      </p:sp>
      <p:sp>
        <p:nvSpPr>
          <p:cNvPr id="6" name="TextBox 6"/>
          <p:cNvSpPr txBox="1"/>
          <p:nvPr/>
        </p:nvSpPr>
        <p:spPr>
          <a:xfrm rot="21600000">
            <a:off x="315737" y="1419875"/>
            <a:ext cx="7205093" cy="495300"/>
          </a:xfrm>
          <a:prstGeom prst="rect">
            <a:avLst/>
          </a:prstGeom>
        </p:spPr>
        <p:txBody>
          <a:bodyPr lIns="0" tIns="46800" rIns="0" bIns="0" rtlCol="0" anchor="t"/>
          <a:lstStyle/>
          <a:p>
            <a:pPr algn="l">
              <a:lnSpc>
                <a:spcPts val="3960"/>
              </a:lnSpc>
            </a:pPr>
            <a:r>
              <a:rPr lang="en-US" sz="3300" b="1" spc="338" dirty="0">
                <a:solidFill>
                  <a:srgbClr val="FFC200">
                    <a:alpha val="100000"/>
                  </a:srgbClr>
                </a:solidFill>
                <a:latin typeface="Bebas Neue"/>
              </a:rPr>
              <a:t>E</a:t>
            </a:r>
            <a:r>
              <a:rPr lang="en-US" sz="3300" b="1" i="0" spc="338" dirty="0">
                <a:solidFill>
                  <a:srgbClr val="FFC200">
                    <a:alpha val="100000"/>
                  </a:srgbClr>
                </a:solidFill>
                <a:latin typeface="Bebas Neue"/>
              </a:rPr>
              <a:t>ducation + </a:t>
            </a:r>
            <a:r>
              <a:rPr lang="en-US" sz="3300" b="1" spc="338" dirty="0">
                <a:solidFill>
                  <a:srgbClr val="FFC200">
                    <a:alpha val="100000"/>
                  </a:srgbClr>
                </a:solidFill>
                <a:latin typeface="Bebas Neue"/>
              </a:rPr>
              <a:t>a</a:t>
            </a:r>
            <a:r>
              <a:rPr lang="en-US" sz="3300" b="1" i="0" spc="338" dirty="0">
                <a:solidFill>
                  <a:srgbClr val="FFC200">
                    <a:alpha val="100000"/>
                  </a:srgbClr>
                </a:solidFill>
                <a:latin typeface="Bebas Neue"/>
              </a:rPr>
              <a:t>wareness</a:t>
            </a:r>
          </a:p>
        </p:txBody>
      </p:sp>
      <p:sp>
        <p:nvSpPr>
          <p:cNvPr id="7" name="TextBox 7"/>
          <p:cNvSpPr txBox="1"/>
          <p:nvPr/>
        </p:nvSpPr>
        <p:spPr>
          <a:xfrm rot="21600000">
            <a:off x="315736" y="2081935"/>
            <a:ext cx="6959524" cy="209550"/>
          </a:xfrm>
          <a:prstGeom prst="rect">
            <a:avLst/>
          </a:prstGeom>
        </p:spPr>
        <p:txBody>
          <a:bodyPr lIns="0" tIns="18000" rIns="0" bIns="0" rtlCol="0" anchor="t"/>
          <a:lstStyle/>
          <a:p>
            <a:r>
              <a:rPr lang="en-GB" sz="1400" b="1" dirty="0">
                <a:solidFill>
                  <a:srgbClr val="209C7A"/>
                </a:solidFill>
              </a:rPr>
              <a:t>A better understanding of abuse – how to recognise it, how to talk about it, and what to do about it – is critical, both for children and young people and the wider community.</a:t>
            </a:r>
            <a:endParaRPr lang="en-GB" sz="1400" dirty="0">
              <a:solidFill>
                <a:srgbClr val="209C7A"/>
              </a:solidFill>
            </a:endParaRPr>
          </a:p>
        </p:txBody>
      </p:sp>
      <p:sp>
        <p:nvSpPr>
          <p:cNvPr id="10" name="TextBox 10"/>
          <p:cNvSpPr txBox="1"/>
          <p:nvPr/>
        </p:nvSpPr>
        <p:spPr>
          <a:xfrm rot="21600000">
            <a:off x="927460" y="3114675"/>
            <a:ext cx="6310758" cy="2600325"/>
          </a:xfrm>
          <a:prstGeom prst="rect">
            <a:avLst/>
          </a:prstGeom>
        </p:spPr>
        <p:txBody>
          <a:bodyPr lIns="0" tIns="14400" rIns="0" bIns="0" rtlCol="0" anchor="t"/>
          <a:lstStyle/>
          <a:p>
            <a:pPr marL="171450" indent="-171450" algn="l">
              <a:lnSpc>
                <a:spcPts val="1575"/>
              </a:lnSpc>
              <a:buFont typeface="Arial" panose="020B0604020202020204" pitchFamily="34" charset="0"/>
              <a:buChar char="•"/>
            </a:pPr>
            <a:r>
              <a:rPr lang="en-US" sz="1125" dirty="0">
                <a:solidFill>
                  <a:srgbClr val="000000">
                    <a:alpha val="100000"/>
                  </a:srgbClr>
                </a:solidFill>
                <a:latin typeface="Calibri" panose="020F0502020204030204" pitchFamily="34" charset="0"/>
                <a:cs typeface="Calibri" panose="020F0502020204030204" pitchFamily="34" charset="0"/>
              </a:rPr>
              <a:t>It is important that community members and professionals are taught how to </a:t>
            </a:r>
            <a:r>
              <a:rPr lang="en-US" sz="1125" dirty="0" err="1">
                <a:solidFill>
                  <a:srgbClr val="000000">
                    <a:alpha val="100000"/>
                  </a:srgbClr>
                </a:solidFill>
                <a:latin typeface="Calibri" panose="020F0502020204030204" pitchFamily="34" charset="0"/>
                <a:cs typeface="Calibri" panose="020F0502020204030204" pitchFamily="34" charset="0"/>
              </a:rPr>
              <a:t>recognise</a:t>
            </a:r>
            <a:r>
              <a:rPr lang="en-US" sz="1125" dirty="0">
                <a:solidFill>
                  <a:srgbClr val="000000">
                    <a:alpha val="100000"/>
                  </a:srgbClr>
                </a:solidFill>
                <a:latin typeface="Calibri" panose="020F0502020204030204" pitchFamily="34" charset="0"/>
                <a:cs typeface="Calibri" panose="020F0502020204030204" pitchFamily="34" charset="0"/>
              </a:rPr>
              <a:t> signs  abuse</a:t>
            </a:r>
          </a:p>
          <a:p>
            <a:pPr marL="171450" indent="-171450" algn="l">
              <a:lnSpc>
                <a:spcPts val="1575"/>
              </a:lnSpc>
              <a:buFont typeface="Arial" panose="020B0604020202020204" pitchFamily="34" charset="0"/>
              <a:buChar char="•"/>
            </a:pPr>
            <a:r>
              <a:rPr lang="en-US" sz="1125" b="0" i="0" spc="0" dirty="0">
                <a:solidFill>
                  <a:srgbClr val="000000">
                    <a:alpha val="100000"/>
                  </a:srgbClr>
                </a:solidFill>
                <a:latin typeface="Calibri" panose="020F0502020204030204" pitchFamily="34" charset="0"/>
                <a:cs typeface="Calibri" panose="020F0502020204030204" pitchFamily="34" charset="0"/>
              </a:rPr>
              <a:t>CYP often know no other reality than the one they live in and do not </a:t>
            </a:r>
            <a:r>
              <a:rPr lang="en-US" sz="1125" b="0" i="0" spc="0" dirty="0" err="1">
                <a:solidFill>
                  <a:srgbClr val="000000">
                    <a:alpha val="100000"/>
                  </a:srgbClr>
                </a:solidFill>
                <a:latin typeface="Calibri" panose="020F0502020204030204" pitchFamily="34" charset="0"/>
                <a:cs typeface="Calibri" panose="020F0502020204030204" pitchFamily="34" charset="0"/>
              </a:rPr>
              <a:t>recognise</a:t>
            </a:r>
            <a:r>
              <a:rPr lang="en-US" sz="1125" b="0" i="0" spc="0" dirty="0">
                <a:solidFill>
                  <a:srgbClr val="000000">
                    <a:alpha val="100000"/>
                  </a:srgbClr>
                </a:solidFill>
                <a:latin typeface="Calibri" panose="020F0502020204030204" pitchFamily="34" charset="0"/>
                <a:cs typeface="Calibri" panose="020F0502020204030204" pitchFamily="34" charset="0"/>
              </a:rPr>
              <a:t> their experiences as abuse: they must be taught what abuse looks like and feels like</a:t>
            </a:r>
          </a:p>
          <a:p>
            <a:pPr marL="171450" indent="-171450" algn="l">
              <a:lnSpc>
                <a:spcPts val="1575"/>
              </a:lnSpc>
              <a:buFont typeface="Arial" panose="020B0604020202020204" pitchFamily="34" charset="0"/>
              <a:buChar char="•"/>
            </a:pPr>
            <a:r>
              <a:rPr lang="en-US" sz="1125" dirty="0">
                <a:solidFill>
                  <a:srgbClr val="000000">
                    <a:alpha val="100000"/>
                  </a:srgbClr>
                </a:solidFill>
                <a:latin typeface="Calibri" panose="020F0502020204030204" pitchFamily="34" charset="0"/>
                <a:cs typeface="Calibri" panose="020F0502020204030204" pitchFamily="34" charset="0"/>
              </a:rPr>
              <a:t>Education helps both with practical information and with reassuring CYP that what is happening is not their fault, that nothing is wrong with them, and that their struggle is valid</a:t>
            </a:r>
          </a:p>
          <a:p>
            <a:pPr marL="171450" indent="-171450" algn="l">
              <a:lnSpc>
                <a:spcPts val="1575"/>
              </a:lnSpc>
              <a:buFont typeface="Arial" panose="020B0604020202020204" pitchFamily="34" charset="0"/>
              <a:buChar char="•"/>
            </a:pPr>
            <a:r>
              <a:rPr lang="en-US" sz="1125" b="0" i="0" spc="0" dirty="0">
                <a:solidFill>
                  <a:srgbClr val="000000">
                    <a:alpha val="100000"/>
                  </a:srgbClr>
                </a:solidFill>
                <a:latin typeface="Calibri" panose="020F0502020204030204" pitchFamily="34" charset="0"/>
                <a:cs typeface="Calibri" panose="020F0502020204030204" pitchFamily="34" charset="0"/>
              </a:rPr>
              <a:t>A w</a:t>
            </a:r>
            <a:r>
              <a:rPr lang="en-US" sz="1125" dirty="0">
                <a:solidFill>
                  <a:srgbClr val="000000">
                    <a:alpha val="100000"/>
                  </a:srgbClr>
                </a:solidFill>
                <a:latin typeface="Calibri" panose="020F0502020204030204" pitchFamily="34" charset="0"/>
                <a:cs typeface="Calibri" panose="020F0502020204030204" pitchFamily="34" charset="0"/>
              </a:rPr>
              <a:t>ide range of language must be used as CYP do not identify with words such as ‘abuse’ or ‘trauma’</a:t>
            </a:r>
          </a:p>
          <a:p>
            <a:pPr marL="171450" indent="-171450" algn="l">
              <a:lnSpc>
                <a:spcPts val="1575"/>
              </a:lnSpc>
              <a:buFont typeface="Arial" panose="020B0604020202020204" pitchFamily="34" charset="0"/>
              <a:buChar char="•"/>
            </a:pPr>
            <a:r>
              <a:rPr lang="en-US" sz="1125" b="0" i="0" spc="0" dirty="0">
                <a:solidFill>
                  <a:srgbClr val="000000">
                    <a:alpha val="100000"/>
                  </a:srgbClr>
                </a:solidFill>
                <a:latin typeface="Calibri" panose="020F0502020204030204" pitchFamily="34" charset="0"/>
                <a:cs typeface="Calibri" panose="020F0502020204030204" pitchFamily="34" charset="0"/>
              </a:rPr>
              <a:t>Awareness of survivors’ stories is important for insight and hope</a:t>
            </a:r>
          </a:p>
          <a:p>
            <a:pPr marL="171450" indent="-171450" algn="l">
              <a:lnSpc>
                <a:spcPts val="1575"/>
              </a:lnSpc>
              <a:buFont typeface="Arial" panose="020B0604020202020204" pitchFamily="34" charset="0"/>
              <a:buChar char="•"/>
            </a:pPr>
            <a:r>
              <a:rPr lang="en-US" sz="1125" dirty="0">
                <a:solidFill>
                  <a:srgbClr val="000000">
                    <a:alpha val="100000"/>
                  </a:srgbClr>
                </a:solidFill>
                <a:latin typeface="Calibri" panose="020F0502020204030204" pitchFamily="34" charset="0"/>
                <a:cs typeface="Calibri" panose="020F0502020204030204" pitchFamily="34" charset="0"/>
              </a:rPr>
              <a:t>Overall, training, education, and awareness-building are urgently needed</a:t>
            </a:r>
            <a:endParaRPr lang="en-US" sz="1125" b="0" i="0" spc="0" dirty="0">
              <a:solidFill>
                <a:srgbClr val="000000">
                  <a:alpha val="100000"/>
                </a:srgbClr>
              </a:solidFill>
              <a:latin typeface="Calibri" panose="020F0502020204030204" pitchFamily="34" charset="0"/>
              <a:cs typeface="Calibri" panose="020F0502020204030204" pitchFamily="34" charset="0"/>
            </a:endParaRPr>
          </a:p>
        </p:txBody>
      </p:sp>
      <p:grpSp>
        <p:nvGrpSpPr>
          <p:cNvPr id="11" name="Group 3">
            <a:extLst>
              <a:ext uri="{FF2B5EF4-FFF2-40B4-BE49-F238E27FC236}">
                <a16:creationId xmlns:a16="http://schemas.microsoft.com/office/drawing/2014/main" id="{9F60A98D-3534-1F4F-A5F9-092C6F130DF7}"/>
              </a:ext>
            </a:extLst>
          </p:cNvPr>
          <p:cNvGrpSpPr/>
          <p:nvPr/>
        </p:nvGrpSpPr>
        <p:grpSpPr>
          <a:xfrm rot="21600000">
            <a:off x="-1" y="-1"/>
            <a:ext cx="7620001" cy="1435895"/>
            <a:chOff x="-343629" y="-1233345"/>
            <a:chExt cx="8201025" cy="2495550"/>
          </a:xfrm>
          <a:solidFill>
            <a:srgbClr val="51E3C3"/>
          </a:solidFill>
        </p:grpSpPr>
        <p:sp>
          <p:nvSpPr>
            <p:cNvPr id="12" name="Freeform 2">
              <a:extLst>
                <a:ext uri="{FF2B5EF4-FFF2-40B4-BE49-F238E27FC236}">
                  <a16:creationId xmlns:a16="http://schemas.microsoft.com/office/drawing/2014/main" id="{E0908CC4-B87C-D149-9AAB-699A51B06629}"/>
                </a:ext>
              </a:extLst>
            </p:cNvPr>
            <p:cNvSpPr/>
            <p:nvPr/>
          </p:nvSpPr>
          <p:spPr>
            <a:xfrm>
              <a:off x="-343629" y="-1233345"/>
              <a:ext cx="8201025" cy="2495550"/>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sp>
        <p:nvSpPr>
          <p:cNvPr id="13" name="TextBox 4">
            <a:extLst>
              <a:ext uri="{FF2B5EF4-FFF2-40B4-BE49-F238E27FC236}">
                <a16:creationId xmlns:a16="http://schemas.microsoft.com/office/drawing/2014/main" id="{400C4010-046C-534D-B4E1-D3EC81B6786C}"/>
              </a:ext>
            </a:extLst>
          </p:cNvPr>
          <p:cNvSpPr txBox="1"/>
          <p:nvPr/>
        </p:nvSpPr>
        <p:spPr>
          <a:xfrm rot="21600000">
            <a:off x="3614731" y="244079"/>
            <a:ext cx="2338898" cy="1047750"/>
          </a:xfrm>
          <a:prstGeom prst="rect">
            <a:avLst/>
          </a:prstGeom>
        </p:spPr>
        <p:txBody>
          <a:bodyPr lIns="0" tIns="118800" rIns="0" bIns="0" rtlCol="0" anchor="t"/>
          <a:lstStyle/>
          <a:p>
            <a:pPr algn="l">
              <a:lnSpc>
                <a:spcPts val="8250"/>
              </a:lnSpc>
            </a:pPr>
            <a:r>
              <a:rPr lang="en-US" sz="8250" b="1" i="0" spc="300" dirty="0">
                <a:solidFill>
                  <a:srgbClr val="FFFFFF">
                    <a:alpha val="25000"/>
                  </a:srgbClr>
                </a:solidFill>
                <a:latin typeface="Overpass"/>
              </a:rPr>
              <a:t>01</a:t>
            </a:r>
          </a:p>
        </p:txBody>
      </p:sp>
      <p:sp>
        <p:nvSpPr>
          <p:cNvPr id="14" name="TextBox 5">
            <a:extLst>
              <a:ext uri="{FF2B5EF4-FFF2-40B4-BE49-F238E27FC236}">
                <a16:creationId xmlns:a16="http://schemas.microsoft.com/office/drawing/2014/main" id="{E5189590-921D-164F-B580-17ECBD881006}"/>
              </a:ext>
            </a:extLst>
          </p:cNvPr>
          <p:cNvSpPr txBox="1"/>
          <p:nvPr/>
        </p:nvSpPr>
        <p:spPr>
          <a:xfrm rot="21600000">
            <a:off x="-204868" y="194237"/>
            <a:ext cx="4745063"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Key theme</a:t>
            </a:r>
          </a:p>
        </p:txBody>
      </p:sp>
      <p:pic>
        <p:nvPicPr>
          <p:cNvPr id="15" name="Picture 14">
            <a:extLst>
              <a:ext uri="{FF2B5EF4-FFF2-40B4-BE49-F238E27FC236}">
                <a16:creationId xmlns:a16="http://schemas.microsoft.com/office/drawing/2014/main" id="{49D5284F-0B82-CA47-8616-6551D8036935}"/>
              </a:ext>
            </a:extLst>
          </p:cNvPr>
          <p:cNvPicPr>
            <a:picLocks noChangeAspect="1"/>
          </p:cNvPicPr>
          <p:nvPr/>
        </p:nvPicPr>
        <p:blipFill>
          <a:blip r:embed="rId2">
            <a:alphaModFix amt="70000"/>
          </a:blip>
          <a:stretch>
            <a:fillRect/>
          </a:stretch>
        </p:blipFill>
        <p:spPr>
          <a:xfrm>
            <a:off x="6411846" y="376217"/>
            <a:ext cx="667439" cy="66743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rot="21600000">
            <a:off x="2913390" y="100589"/>
            <a:ext cx="2338898" cy="1047750"/>
          </a:xfrm>
          <a:prstGeom prst="rect">
            <a:avLst/>
          </a:prstGeom>
        </p:spPr>
        <p:txBody>
          <a:bodyPr lIns="0" tIns="118800" rIns="0" bIns="0" rtlCol="0" anchor="t"/>
          <a:lstStyle/>
          <a:p>
            <a:pPr algn="l">
              <a:lnSpc>
                <a:spcPts val="8250"/>
              </a:lnSpc>
            </a:pPr>
            <a:r>
              <a:rPr lang="en-US" sz="8250" b="1" i="0" spc="300">
                <a:solidFill>
                  <a:srgbClr val="FFFFFF">
                    <a:alpha val="25000"/>
                  </a:srgbClr>
                </a:solidFill>
                <a:latin typeface="Overpass"/>
              </a:rPr>
              <a:t>02</a:t>
            </a:r>
          </a:p>
        </p:txBody>
      </p:sp>
      <p:sp>
        <p:nvSpPr>
          <p:cNvPr id="5" name="TextBox 5"/>
          <p:cNvSpPr txBox="1"/>
          <p:nvPr/>
        </p:nvSpPr>
        <p:spPr>
          <a:xfrm rot="21600000">
            <a:off x="33671" y="366889"/>
            <a:ext cx="3498455" cy="895350"/>
          </a:xfrm>
          <a:prstGeom prst="rect">
            <a:avLst/>
          </a:prstGeom>
        </p:spPr>
        <p:txBody>
          <a:bodyPr lIns="0" tIns="86400" rIns="0" bIns="0" rtlCol="0" anchor="t"/>
          <a:lstStyle/>
          <a:p>
            <a:pPr algn="ctr">
              <a:lnSpc>
                <a:spcPts val="7143"/>
              </a:lnSpc>
            </a:pPr>
            <a:r>
              <a:rPr lang="en-US" sz="5953" b="1" i="0" spc="338">
                <a:solidFill>
                  <a:srgbClr val="FFFFFF">
                    <a:alpha val="100000"/>
                  </a:srgbClr>
                </a:solidFill>
                <a:latin typeface="Bebas Neue"/>
              </a:rPr>
              <a:t>Key theme</a:t>
            </a:r>
          </a:p>
        </p:txBody>
      </p:sp>
      <p:sp>
        <p:nvSpPr>
          <p:cNvPr id="6" name="TextBox 6"/>
          <p:cNvSpPr txBox="1"/>
          <p:nvPr/>
        </p:nvSpPr>
        <p:spPr>
          <a:xfrm rot="21600000">
            <a:off x="315737" y="1419875"/>
            <a:ext cx="7205093" cy="495300"/>
          </a:xfrm>
          <a:prstGeom prst="rect">
            <a:avLst/>
          </a:prstGeom>
        </p:spPr>
        <p:txBody>
          <a:bodyPr lIns="0" tIns="46800" rIns="0" bIns="0" rtlCol="0" anchor="t"/>
          <a:lstStyle/>
          <a:p>
            <a:pPr algn="l">
              <a:lnSpc>
                <a:spcPts val="3960"/>
              </a:lnSpc>
            </a:pPr>
            <a:r>
              <a:rPr lang="en-US" sz="3300" b="1" spc="338" dirty="0">
                <a:solidFill>
                  <a:srgbClr val="FFC200">
                    <a:alpha val="100000"/>
                  </a:srgbClr>
                </a:solidFill>
                <a:latin typeface="Bebas Neue"/>
              </a:rPr>
              <a:t>E</a:t>
            </a:r>
            <a:r>
              <a:rPr lang="en-US" sz="3300" b="1" i="0" spc="338" dirty="0">
                <a:solidFill>
                  <a:srgbClr val="FFC200">
                    <a:alpha val="100000"/>
                  </a:srgbClr>
                </a:solidFill>
                <a:latin typeface="Bebas Neue"/>
              </a:rPr>
              <a:t>ducation + </a:t>
            </a:r>
            <a:r>
              <a:rPr lang="en-US" sz="3300" b="1" spc="338" dirty="0">
                <a:solidFill>
                  <a:srgbClr val="FFC200">
                    <a:alpha val="100000"/>
                  </a:srgbClr>
                </a:solidFill>
                <a:latin typeface="Bebas Neue"/>
              </a:rPr>
              <a:t>a</a:t>
            </a:r>
            <a:r>
              <a:rPr lang="en-US" sz="3300" b="1" i="0" spc="338" dirty="0">
                <a:solidFill>
                  <a:srgbClr val="FFC200">
                    <a:alpha val="100000"/>
                  </a:srgbClr>
                </a:solidFill>
                <a:latin typeface="Bebas Neue"/>
              </a:rPr>
              <a:t>wareness</a:t>
            </a:r>
          </a:p>
        </p:txBody>
      </p:sp>
      <p:grpSp>
        <p:nvGrpSpPr>
          <p:cNvPr id="11" name="Group 3">
            <a:extLst>
              <a:ext uri="{FF2B5EF4-FFF2-40B4-BE49-F238E27FC236}">
                <a16:creationId xmlns:a16="http://schemas.microsoft.com/office/drawing/2014/main" id="{9F60A98D-3534-1F4F-A5F9-092C6F130DF7}"/>
              </a:ext>
            </a:extLst>
          </p:cNvPr>
          <p:cNvGrpSpPr/>
          <p:nvPr/>
        </p:nvGrpSpPr>
        <p:grpSpPr>
          <a:xfrm rot="21600000">
            <a:off x="-1" y="-1"/>
            <a:ext cx="7620001" cy="1435895"/>
            <a:chOff x="-343629" y="-1233345"/>
            <a:chExt cx="8201025" cy="2495550"/>
          </a:xfrm>
          <a:solidFill>
            <a:srgbClr val="51E3C3"/>
          </a:solidFill>
        </p:grpSpPr>
        <p:sp>
          <p:nvSpPr>
            <p:cNvPr id="12" name="Freeform 2">
              <a:extLst>
                <a:ext uri="{FF2B5EF4-FFF2-40B4-BE49-F238E27FC236}">
                  <a16:creationId xmlns:a16="http://schemas.microsoft.com/office/drawing/2014/main" id="{E0908CC4-B87C-D149-9AAB-699A51B06629}"/>
                </a:ext>
              </a:extLst>
            </p:cNvPr>
            <p:cNvSpPr/>
            <p:nvPr/>
          </p:nvSpPr>
          <p:spPr>
            <a:xfrm>
              <a:off x="-343629" y="-1233345"/>
              <a:ext cx="8201025" cy="2495550"/>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sp>
        <p:nvSpPr>
          <p:cNvPr id="13" name="TextBox 4">
            <a:extLst>
              <a:ext uri="{FF2B5EF4-FFF2-40B4-BE49-F238E27FC236}">
                <a16:creationId xmlns:a16="http://schemas.microsoft.com/office/drawing/2014/main" id="{400C4010-046C-534D-B4E1-D3EC81B6786C}"/>
              </a:ext>
            </a:extLst>
          </p:cNvPr>
          <p:cNvSpPr txBox="1"/>
          <p:nvPr/>
        </p:nvSpPr>
        <p:spPr>
          <a:xfrm rot="21600000">
            <a:off x="3614731" y="244079"/>
            <a:ext cx="2338898" cy="1047750"/>
          </a:xfrm>
          <a:prstGeom prst="rect">
            <a:avLst/>
          </a:prstGeom>
        </p:spPr>
        <p:txBody>
          <a:bodyPr lIns="0" tIns="118800" rIns="0" bIns="0" rtlCol="0" anchor="t"/>
          <a:lstStyle/>
          <a:p>
            <a:pPr algn="l">
              <a:lnSpc>
                <a:spcPts val="8250"/>
              </a:lnSpc>
            </a:pPr>
            <a:r>
              <a:rPr lang="en-US" sz="8250" b="1" i="0" spc="300" dirty="0">
                <a:solidFill>
                  <a:srgbClr val="FFFFFF">
                    <a:alpha val="25000"/>
                  </a:srgbClr>
                </a:solidFill>
                <a:latin typeface="Overpass"/>
              </a:rPr>
              <a:t>01</a:t>
            </a:r>
          </a:p>
        </p:txBody>
      </p:sp>
      <p:sp>
        <p:nvSpPr>
          <p:cNvPr id="14" name="TextBox 5">
            <a:extLst>
              <a:ext uri="{FF2B5EF4-FFF2-40B4-BE49-F238E27FC236}">
                <a16:creationId xmlns:a16="http://schemas.microsoft.com/office/drawing/2014/main" id="{E5189590-921D-164F-B580-17ECBD881006}"/>
              </a:ext>
            </a:extLst>
          </p:cNvPr>
          <p:cNvSpPr txBox="1"/>
          <p:nvPr/>
        </p:nvSpPr>
        <p:spPr>
          <a:xfrm rot="21600000">
            <a:off x="-204868" y="194237"/>
            <a:ext cx="4745063"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Key theme</a:t>
            </a:r>
          </a:p>
        </p:txBody>
      </p:sp>
      <p:sp>
        <p:nvSpPr>
          <p:cNvPr id="15" name="TextBox 9">
            <a:extLst>
              <a:ext uri="{FF2B5EF4-FFF2-40B4-BE49-F238E27FC236}">
                <a16:creationId xmlns:a16="http://schemas.microsoft.com/office/drawing/2014/main" id="{5C38AC3F-595D-8448-9D14-82DCFB17AA10}"/>
              </a:ext>
            </a:extLst>
          </p:cNvPr>
          <p:cNvSpPr txBox="1"/>
          <p:nvPr/>
        </p:nvSpPr>
        <p:spPr>
          <a:xfrm rot="21600000">
            <a:off x="440495" y="2587599"/>
            <a:ext cx="2348786" cy="1494902"/>
          </a:xfrm>
          <a:prstGeom prst="rect">
            <a:avLst/>
          </a:prstGeom>
        </p:spPr>
        <p:txBody>
          <a:bodyPr lIns="0" tIns="14400" rIns="0" bIns="0" rtlCol="0" anchor="t"/>
          <a:lstStyle/>
          <a:p>
            <a:pPr algn="ctr">
              <a:lnSpc>
                <a:spcPts val="1350"/>
              </a:lnSpc>
            </a:pPr>
            <a:r>
              <a:rPr lang="en-US" sz="900" i="1" spc="223" dirty="0">
                <a:solidFill>
                  <a:srgbClr val="000000">
                    <a:alpha val="100000"/>
                  </a:srgbClr>
                </a:solidFill>
                <a:latin typeface="Calibri" panose="020F0502020204030204" pitchFamily="34" charset="0"/>
                <a:cs typeface="Calibri" panose="020F0502020204030204" pitchFamily="34" charset="0"/>
              </a:rPr>
              <a:t>“We need to make sure that every single adult knows what child abuse is and what the signs are so that if you need to, you can disclose to your </a:t>
            </a:r>
            <a:r>
              <a:rPr lang="en-US" sz="900" i="1" spc="223" dirty="0" err="1">
                <a:solidFill>
                  <a:srgbClr val="000000">
                    <a:alpha val="100000"/>
                  </a:srgbClr>
                </a:solidFill>
                <a:latin typeface="Calibri" panose="020F0502020204030204" pitchFamily="34" charset="0"/>
                <a:cs typeface="Calibri" panose="020F0502020204030204" pitchFamily="34" charset="0"/>
              </a:rPr>
              <a:t>neighbour</a:t>
            </a:r>
            <a:r>
              <a:rPr lang="en-US" sz="900" i="1" spc="223" dirty="0">
                <a:solidFill>
                  <a:srgbClr val="000000">
                    <a:alpha val="100000"/>
                  </a:srgbClr>
                </a:solidFill>
                <a:latin typeface="Calibri" panose="020F0502020204030204" pitchFamily="34" charset="0"/>
                <a:cs typeface="Calibri" panose="020F0502020204030204" pitchFamily="34" charset="0"/>
              </a:rPr>
              <a:t> or your local shop keeper and they would know what to do.”</a:t>
            </a:r>
          </a:p>
        </p:txBody>
      </p:sp>
      <p:sp>
        <p:nvSpPr>
          <p:cNvPr id="17" name="TextBox 9">
            <a:extLst>
              <a:ext uri="{FF2B5EF4-FFF2-40B4-BE49-F238E27FC236}">
                <a16:creationId xmlns:a16="http://schemas.microsoft.com/office/drawing/2014/main" id="{C9FEBDB8-AE63-104C-92E9-757805F75AC1}"/>
              </a:ext>
            </a:extLst>
          </p:cNvPr>
          <p:cNvSpPr txBox="1"/>
          <p:nvPr/>
        </p:nvSpPr>
        <p:spPr>
          <a:xfrm rot="21600000">
            <a:off x="5076150" y="2474865"/>
            <a:ext cx="2239051" cy="1720371"/>
          </a:xfrm>
          <a:prstGeom prst="rect">
            <a:avLst/>
          </a:prstGeom>
        </p:spPr>
        <p:txBody>
          <a:bodyPr lIns="0" tIns="14400" rIns="0" bIns="0" rtlCol="0" anchor="t"/>
          <a:lstStyle/>
          <a:p>
            <a:pPr algn="ctr">
              <a:lnSpc>
                <a:spcPts val="1350"/>
              </a:lnSpc>
            </a:pPr>
            <a:r>
              <a:rPr lang="en-US" sz="900" i="1" spc="223" dirty="0">
                <a:solidFill>
                  <a:srgbClr val="000000">
                    <a:alpha val="100000"/>
                  </a:srgbClr>
                </a:solidFill>
                <a:latin typeface="Calibri" panose="020F0502020204030204" pitchFamily="34" charset="0"/>
                <a:cs typeface="Calibri" panose="020F0502020204030204" pitchFamily="34" charset="0"/>
              </a:rPr>
              <a:t>"If there had been any education around this at school, it would have helped. I was aware of things like Childline being available for kids, but as the abuse I was suffering was </a:t>
            </a:r>
            <a:r>
              <a:rPr lang="en-US" sz="900" i="1" spc="223" dirty="0" err="1">
                <a:solidFill>
                  <a:srgbClr val="000000">
                    <a:alpha val="100000"/>
                  </a:srgbClr>
                </a:solidFill>
                <a:latin typeface="Calibri" panose="020F0502020204030204" pitchFamily="34" charset="0"/>
                <a:cs typeface="Calibri" panose="020F0502020204030204" pitchFamily="34" charset="0"/>
              </a:rPr>
              <a:t>normalised</a:t>
            </a:r>
            <a:r>
              <a:rPr lang="en-US" sz="900" i="1" spc="223" dirty="0">
                <a:solidFill>
                  <a:srgbClr val="000000">
                    <a:alpha val="100000"/>
                  </a:srgbClr>
                </a:solidFill>
                <a:latin typeface="Calibri" panose="020F0502020204030204" pitchFamily="34" charset="0"/>
                <a:cs typeface="Calibri" panose="020F0502020204030204" pitchFamily="34" charset="0"/>
              </a:rPr>
              <a:t> at home, I didn't identify with the kids in the advert at all or see myself at risk."</a:t>
            </a:r>
          </a:p>
        </p:txBody>
      </p:sp>
      <p:sp>
        <p:nvSpPr>
          <p:cNvPr id="19" name="TextBox 9">
            <a:extLst>
              <a:ext uri="{FF2B5EF4-FFF2-40B4-BE49-F238E27FC236}">
                <a16:creationId xmlns:a16="http://schemas.microsoft.com/office/drawing/2014/main" id="{E1505494-D1D7-F247-95A6-D77F66FB2CC9}"/>
              </a:ext>
            </a:extLst>
          </p:cNvPr>
          <p:cNvSpPr txBox="1"/>
          <p:nvPr/>
        </p:nvSpPr>
        <p:spPr>
          <a:xfrm rot="21600000">
            <a:off x="2851200" y="3663642"/>
            <a:ext cx="2101112" cy="1494902"/>
          </a:xfrm>
          <a:prstGeom prst="rect">
            <a:avLst/>
          </a:prstGeom>
        </p:spPr>
        <p:txBody>
          <a:bodyPr lIns="0" tIns="14400" rIns="0" bIns="0" rtlCol="0" anchor="t"/>
          <a:lstStyle/>
          <a:p>
            <a:pPr algn="ctr">
              <a:lnSpc>
                <a:spcPts val="1350"/>
              </a:lnSpc>
            </a:pPr>
            <a:r>
              <a:rPr lang="en-US" sz="900" i="1" spc="223" dirty="0">
                <a:solidFill>
                  <a:srgbClr val="000000">
                    <a:alpha val="100000"/>
                  </a:srgbClr>
                </a:solidFill>
                <a:latin typeface="Calibri" panose="020F0502020204030204" pitchFamily="34" charset="0"/>
                <a:cs typeface="Calibri" panose="020F0502020204030204" pitchFamily="34" charset="0"/>
              </a:rPr>
              <a:t>“</a:t>
            </a:r>
            <a:r>
              <a:rPr lang="en-US" sz="900" i="1" spc="223" dirty="0">
                <a:solidFill>
                  <a:srgbClr val="000000">
                    <a:alpha val="100000"/>
                  </a:srgbClr>
                </a:solidFill>
                <a:latin typeface="Cabin"/>
                <a:cs typeface="Calibri" panose="020F0502020204030204" pitchFamily="34" charset="0"/>
              </a:rPr>
              <a:t>O</a:t>
            </a:r>
            <a:r>
              <a:rPr lang="en-US" sz="900" i="1" spc="223" dirty="0">
                <a:solidFill>
                  <a:srgbClr val="000000">
                    <a:alpha val="100000"/>
                  </a:srgbClr>
                </a:solidFill>
                <a:latin typeface="Cabin"/>
              </a:rPr>
              <a:t>ne thing that would help is if at all these levels there was an awareness and understanding of the large scale nature of childhood violence/abuse at home and it's immediate and lasting impacts</a:t>
            </a:r>
            <a:r>
              <a:rPr lang="en-US" sz="900" i="1" spc="223" dirty="0">
                <a:solidFill>
                  <a:srgbClr val="000000">
                    <a:alpha val="100000"/>
                  </a:srgbClr>
                </a:solidFill>
                <a:latin typeface="Calibri" panose="020F0502020204030204" pitchFamily="34" charset="0"/>
                <a:cs typeface="Calibri" panose="020F0502020204030204" pitchFamily="34" charset="0"/>
              </a:rPr>
              <a:t>.”</a:t>
            </a:r>
          </a:p>
        </p:txBody>
      </p:sp>
      <p:pic>
        <p:nvPicPr>
          <p:cNvPr id="16" name="Picture 15">
            <a:extLst>
              <a:ext uri="{FF2B5EF4-FFF2-40B4-BE49-F238E27FC236}">
                <a16:creationId xmlns:a16="http://schemas.microsoft.com/office/drawing/2014/main" id="{751D63B2-7791-564E-BB27-48F07C12C26C}"/>
              </a:ext>
            </a:extLst>
          </p:cNvPr>
          <p:cNvPicPr>
            <a:picLocks noChangeAspect="1"/>
          </p:cNvPicPr>
          <p:nvPr/>
        </p:nvPicPr>
        <p:blipFill>
          <a:blip r:embed="rId2">
            <a:alphaModFix amt="70000"/>
          </a:blip>
          <a:stretch>
            <a:fillRect/>
          </a:stretch>
        </p:blipFill>
        <p:spPr>
          <a:xfrm>
            <a:off x="6411846" y="376217"/>
            <a:ext cx="667439" cy="667439"/>
          </a:xfrm>
          <a:prstGeom prst="rect">
            <a:avLst/>
          </a:prstGeom>
        </p:spPr>
      </p:pic>
    </p:spTree>
    <p:extLst>
      <p:ext uri="{BB962C8B-B14F-4D97-AF65-F5344CB8AC3E}">
        <p14:creationId xmlns:p14="http://schemas.microsoft.com/office/powerpoint/2010/main" val="2778859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rot="21600000">
            <a:off x="2913390" y="100589"/>
            <a:ext cx="2338898" cy="1047750"/>
          </a:xfrm>
          <a:prstGeom prst="rect">
            <a:avLst/>
          </a:prstGeom>
        </p:spPr>
        <p:txBody>
          <a:bodyPr lIns="0" tIns="118800" rIns="0" bIns="0" rtlCol="0" anchor="t"/>
          <a:lstStyle/>
          <a:p>
            <a:pPr algn="l">
              <a:lnSpc>
                <a:spcPts val="8250"/>
              </a:lnSpc>
            </a:pPr>
            <a:r>
              <a:rPr lang="en-US" sz="8250" b="1" i="0" spc="300">
                <a:solidFill>
                  <a:srgbClr val="FFFFFF">
                    <a:alpha val="25000"/>
                  </a:srgbClr>
                </a:solidFill>
                <a:latin typeface="Overpass"/>
              </a:rPr>
              <a:t>03</a:t>
            </a:r>
          </a:p>
        </p:txBody>
      </p:sp>
      <p:sp>
        <p:nvSpPr>
          <p:cNvPr id="5" name="TextBox 5"/>
          <p:cNvSpPr txBox="1"/>
          <p:nvPr/>
        </p:nvSpPr>
        <p:spPr>
          <a:xfrm rot="21600000">
            <a:off x="33671" y="366889"/>
            <a:ext cx="3498455" cy="895350"/>
          </a:xfrm>
          <a:prstGeom prst="rect">
            <a:avLst/>
          </a:prstGeom>
        </p:spPr>
        <p:txBody>
          <a:bodyPr lIns="0" tIns="86400" rIns="0" bIns="0" rtlCol="0" anchor="t"/>
          <a:lstStyle/>
          <a:p>
            <a:pPr algn="ctr">
              <a:lnSpc>
                <a:spcPts val="7143"/>
              </a:lnSpc>
            </a:pPr>
            <a:r>
              <a:rPr lang="en-US" sz="5953" b="1" i="0" spc="338">
                <a:solidFill>
                  <a:srgbClr val="FFFFFF">
                    <a:alpha val="100000"/>
                  </a:srgbClr>
                </a:solidFill>
                <a:latin typeface="Bebas Neue"/>
              </a:rPr>
              <a:t>Key theme</a:t>
            </a:r>
          </a:p>
        </p:txBody>
      </p:sp>
      <p:sp>
        <p:nvSpPr>
          <p:cNvPr id="6" name="TextBox 6"/>
          <p:cNvSpPr txBox="1"/>
          <p:nvPr/>
        </p:nvSpPr>
        <p:spPr>
          <a:xfrm rot="21600000">
            <a:off x="312721" y="1431774"/>
            <a:ext cx="6889355" cy="495300"/>
          </a:xfrm>
          <a:prstGeom prst="rect">
            <a:avLst/>
          </a:prstGeom>
        </p:spPr>
        <p:txBody>
          <a:bodyPr lIns="0" tIns="46800" rIns="0" bIns="0" rtlCol="0" anchor="t"/>
          <a:lstStyle/>
          <a:p>
            <a:pPr algn="l">
              <a:lnSpc>
                <a:spcPts val="3960"/>
              </a:lnSpc>
            </a:pPr>
            <a:r>
              <a:rPr lang="en-US" sz="3300" b="1" i="0" spc="338" dirty="0">
                <a:solidFill>
                  <a:srgbClr val="FFC200">
                    <a:alpha val="100000"/>
                  </a:srgbClr>
                </a:solidFill>
                <a:latin typeface="Bebas Neue"/>
              </a:rPr>
              <a:t>Safe </a:t>
            </a:r>
            <a:r>
              <a:rPr lang="en-US" sz="3300" b="1" spc="338" dirty="0">
                <a:solidFill>
                  <a:srgbClr val="FFC200">
                    <a:alpha val="100000"/>
                  </a:srgbClr>
                </a:solidFill>
                <a:latin typeface="Bebas Neue"/>
              </a:rPr>
              <a:t>P</a:t>
            </a:r>
            <a:r>
              <a:rPr lang="en-US" sz="3300" b="1" i="0" spc="338" dirty="0">
                <a:solidFill>
                  <a:srgbClr val="FFC200">
                    <a:alpha val="100000"/>
                  </a:srgbClr>
                </a:solidFill>
                <a:latin typeface="Bebas Neue"/>
              </a:rPr>
              <a:t>laces + </a:t>
            </a:r>
            <a:r>
              <a:rPr lang="en-US" sz="3300" b="1" spc="338" dirty="0">
                <a:solidFill>
                  <a:srgbClr val="FFC200">
                    <a:alpha val="100000"/>
                  </a:srgbClr>
                </a:solidFill>
                <a:latin typeface="Bebas Neue"/>
              </a:rPr>
              <a:t>T</a:t>
            </a:r>
            <a:r>
              <a:rPr lang="en-US" sz="3300" b="1" i="0" spc="338" dirty="0">
                <a:solidFill>
                  <a:srgbClr val="FFC200">
                    <a:alpha val="100000"/>
                  </a:srgbClr>
                </a:solidFill>
                <a:latin typeface="Bebas Neue"/>
              </a:rPr>
              <a:t>rust</a:t>
            </a:r>
          </a:p>
        </p:txBody>
      </p:sp>
      <p:grpSp>
        <p:nvGrpSpPr>
          <p:cNvPr id="11" name="Group 3">
            <a:extLst>
              <a:ext uri="{FF2B5EF4-FFF2-40B4-BE49-F238E27FC236}">
                <a16:creationId xmlns:a16="http://schemas.microsoft.com/office/drawing/2014/main" id="{E88EF9EC-0706-0440-BBC2-AAB4B634229E}"/>
              </a:ext>
            </a:extLst>
          </p:cNvPr>
          <p:cNvGrpSpPr/>
          <p:nvPr/>
        </p:nvGrpSpPr>
        <p:grpSpPr>
          <a:xfrm rot="21600000">
            <a:off x="-1" y="-1"/>
            <a:ext cx="7620001" cy="1435895"/>
            <a:chOff x="-343629" y="-1233345"/>
            <a:chExt cx="8201025" cy="2495550"/>
          </a:xfrm>
        </p:grpSpPr>
        <p:sp>
          <p:nvSpPr>
            <p:cNvPr id="12" name="Freeform 2">
              <a:extLst>
                <a:ext uri="{FF2B5EF4-FFF2-40B4-BE49-F238E27FC236}">
                  <a16:creationId xmlns:a16="http://schemas.microsoft.com/office/drawing/2014/main" id="{8E4D4FC8-E318-2D43-AABE-AB0A4C40BEBA}"/>
                </a:ext>
              </a:extLst>
            </p:cNvPr>
            <p:cNvSpPr/>
            <p:nvPr/>
          </p:nvSpPr>
          <p:spPr>
            <a:xfrm>
              <a:off x="-343629" y="-1233345"/>
              <a:ext cx="8201025" cy="249555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50E3C2">
                <a:alpha val="100000"/>
              </a:srgbClr>
            </a:solidFill>
          </p:spPr>
        </p:sp>
      </p:grpSp>
      <p:sp>
        <p:nvSpPr>
          <p:cNvPr id="13" name="TextBox 4">
            <a:extLst>
              <a:ext uri="{FF2B5EF4-FFF2-40B4-BE49-F238E27FC236}">
                <a16:creationId xmlns:a16="http://schemas.microsoft.com/office/drawing/2014/main" id="{14DCAD43-ED9F-204C-B96F-E5C3BAF11657}"/>
              </a:ext>
            </a:extLst>
          </p:cNvPr>
          <p:cNvSpPr txBox="1"/>
          <p:nvPr/>
        </p:nvSpPr>
        <p:spPr>
          <a:xfrm rot="21600000">
            <a:off x="3614731" y="244079"/>
            <a:ext cx="2338898" cy="1047750"/>
          </a:xfrm>
          <a:prstGeom prst="rect">
            <a:avLst/>
          </a:prstGeom>
        </p:spPr>
        <p:txBody>
          <a:bodyPr lIns="0" tIns="118800" rIns="0" bIns="0" rtlCol="0" anchor="t"/>
          <a:lstStyle/>
          <a:p>
            <a:pPr algn="l">
              <a:lnSpc>
                <a:spcPts val="8250"/>
              </a:lnSpc>
            </a:pPr>
            <a:r>
              <a:rPr lang="en-US" sz="8250" b="1" i="0" spc="300" dirty="0">
                <a:solidFill>
                  <a:srgbClr val="FFFFFF">
                    <a:alpha val="25000"/>
                  </a:srgbClr>
                </a:solidFill>
                <a:latin typeface="Overpass"/>
              </a:rPr>
              <a:t>02</a:t>
            </a:r>
          </a:p>
        </p:txBody>
      </p:sp>
      <p:sp>
        <p:nvSpPr>
          <p:cNvPr id="14" name="TextBox 5">
            <a:extLst>
              <a:ext uri="{FF2B5EF4-FFF2-40B4-BE49-F238E27FC236}">
                <a16:creationId xmlns:a16="http://schemas.microsoft.com/office/drawing/2014/main" id="{B3589D79-73AB-E948-AABB-F3551FF468AC}"/>
              </a:ext>
            </a:extLst>
          </p:cNvPr>
          <p:cNvSpPr txBox="1"/>
          <p:nvPr/>
        </p:nvSpPr>
        <p:spPr>
          <a:xfrm rot="21600000">
            <a:off x="-204868" y="194237"/>
            <a:ext cx="4745063"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Key theme</a:t>
            </a:r>
          </a:p>
        </p:txBody>
      </p:sp>
      <p:sp>
        <p:nvSpPr>
          <p:cNvPr id="15" name="TextBox 7">
            <a:extLst>
              <a:ext uri="{FF2B5EF4-FFF2-40B4-BE49-F238E27FC236}">
                <a16:creationId xmlns:a16="http://schemas.microsoft.com/office/drawing/2014/main" id="{0CB23CA2-A367-BB48-8A81-2D71760DA953}"/>
              </a:ext>
            </a:extLst>
          </p:cNvPr>
          <p:cNvSpPr txBox="1"/>
          <p:nvPr/>
        </p:nvSpPr>
        <p:spPr>
          <a:xfrm rot="21600000">
            <a:off x="315736" y="2081935"/>
            <a:ext cx="6959524" cy="209550"/>
          </a:xfrm>
          <a:prstGeom prst="rect">
            <a:avLst/>
          </a:prstGeom>
        </p:spPr>
        <p:txBody>
          <a:bodyPr lIns="0" tIns="18000" rIns="0" bIns="0" rtlCol="0" anchor="t"/>
          <a:lstStyle/>
          <a:p>
            <a:r>
              <a:rPr lang="en-GB" sz="1400" b="1" dirty="0">
                <a:solidFill>
                  <a:srgbClr val="209C7A"/>
                </a:solidFill>
              </a:rPr>
              <a:t>Safe places and relationships of trust are key.</a:t>
            </a:r>
            <a:endParaRPr lang="en-GB" sz="1400" dirty="0">
              <a:solidFill>
                <a:srgbClr val="209C7A"/>
              </a:solidFill>
            </a:endParaRPr>
          </a:p>
        </p:txBody>
      </p:sp>
      <p:sp>
        <p:nvSpPr>
          <p:cNvPr id="16" name="TextBox 10">
            <a:extLst>
              <a:ext uri="{FF2B5EF4-FFF2-40B4-BE49-F238E27FC236}">
                <a16:creationId xmlns:a16="http://schemas.microsoft.com/office/drawing/2014/main" id="{071A1D6D-F044-E546-936D-4D18FFBD45EC}"/>
              </a:ext>
            </a:extLst>
          </p:cNvPr>
          <p:cNvSpPr txBox="1"/>
          <p:nvPr/>
        </p:nvSpPr>
        <p:spPr>
          <a:xfrm rot="21600000">
            <a:off x="1111605" y="2867668"/>
            <a:ext cx="5942467" cy="2600325"/>
          </a:xfrm>
          <a:prstGeom prst="rect">
            <a:avLst/>
          </a:prstGeom>
        </p:spPr>
        <p:txBody>
          <a:bodyPr lIns="0" tIns="14400" rIns="0" bIns="0" rtlCol="0" anchor="t"/>
          <a:lstStyle/>
          <a:p>
            <a:pPr marL="171450" indent="-171450" algn="l">
              <a:lnSpc>
                <a:spcPts val="1575"/>
              </a:lnSpc>
              <a:buFont typeface="Arial" panose="020B0604020202020204" pitchFamily="34" charset="0"/>
              <a:buChar char="•"/>
            </a:pPr>
            <a:r>
              <a:rPr lang="en-US" sz="1125" dirty="0">
                <a:solidFill>
                  <a:srgbClr val="000000">
                    <a:alpha val="100000"/>
                  </a:srgbClr>
                </a:solidFill>
                <a:latin typeface="Calibri" panose="020F0502020204030204" pitchFamily="34" charset="0"/>
                <a:cs typeface="Calibri" panose="020F0502020204030204" pitchFamily="34" charset="0"/>
              </a:rPr>
              <a:t>All 3 types of safety – internal, relational, physical/virtual – must be nurtured.</a:t>
            </a:r>
          </a:p>
          <a:p>
            <a:pPr marL="171450" indent="-171450" algn="l">
              <a:lnSpc>
                <a:spcPts val="1575"/>
              </a:lnSpc>
              <a:buFont typeface="Arial" panose="020B0604020202020204" pitchFamily="34" charset="0"/>
              <a:buChar char="•"/>
            </a:pPr>
            <a:r>
              <a:rPr lang="en-US" sz="1125" b="0" i="0" spc="0" dirty="0">
                <a:solidFill>
                  <a:srgbClr val="000000">
                    <a:alpha val="100000"/>
                  </a:srgbClr>
                </a:solidFill>
                <a:latin typeface="Calibri" panose="020F0502020204030204" pitchFamily="34" charset="0"/>
                <a:cs typeface="Calibri" panose="020F0502020204030204" pitchFamily="34" charset="0"/>
              </a:rPr>
              <a:t>For physical safety, CYP need access to safe places away from harm</a:t>
            </a:r>
          </a:p>
          <a:p>
            <a:pPr marL="171450" indent="-171450" algn="l">
              <a:lnSpc>
                <a:spcPts val="1575"/>
              </a:lnSpc>
              <a:buFont typeface="Arial" panose="020B0604020202020204" pitchFamily="34" charset="0"/>
              <a:buChar char="•"/>
            </a:pPr>
            <a:r>
              <a:rPr lang="en-US" sz="1125" dirty="0">
                <a:solidFill>
                  <a:srgbClr val="000000">
                    <a:alpha val="100000"/>
                  </a:srgbClr>
                </a:solidFill>
                <a:latin typeface="Calibri" panose="020F0502020204030204" pitchFamily="34" charset="0"/>
                <a:cs typeface="Calibri" panose="020F0502020204030204" pitchFamily="34" charset="0"/>
              </a:rPr>
              <a:t>For relational safety, CYP need access to trustworthy people</a:t>
            </a:r>
          </a:p>
          <a:p>
            <a:pPr marL="171450" indent="-171450" algn="l">
              <a:lnSpc>
                <a:spcPts val="1575"/>
              </a:lnSpc>
              <a:buFont typeface="Arial" panose="020B0604020202020204" pitchFamily="34" charset="0"/>
              <a:buChar char="•"/>
            </a:pPr>
            <a:r>
              <a:rPr lang="en-US" sz="1125" dirty="0">
                <a:solidFill>
                  <a:srgbClr val="000000">
                    <a:alpha val="100000"/>
                  </a:srgbClr>
                </a:solidFill>
                <a:latin typeface="Calibri" panose="020F0502020204030204" pitchFamily="34" charset="0"/>
                <a:cs typeface="Calibri" panose="020F0502020204030204" pitchFamily="34" charset="0"/>
              </a:rPr>
              <a:t>With physical and relational safety, CYP can experience internal safety</a:t>
            </a:r>
          </a:p>
          <a:p>
            <a:pPr marL="171450" indent="-171450" algn="l">
              <a:lnSpc>
                <a:spcPts val="1575"/>
              </a:lnSpc>
              <a:buFont typeface="Arial" panose="020B0604020202020204" pitchFamily="34" charset="0"/>
              <a:buChar char="•"/>
            </a:pPr>
            <a:r>
              <a:rPr lang="en-US" sz="1125" b="0" i="0" spc="0" dirty="0">
                <a:solidFill>
                  <a:srgbClr val="000000">
                    <a:alpha val="100000"/>
                  </a:srgbClr>
                </a:solidFill>
                <a:latin typeface="Calibri" panose="020F0502020204030204" pitchFamily="34" charset="0"/>
                <a:cs typeface="Calibri" panose="020F0502020204030204" pitchFamily="34" charset="0"/>
              </a:rPr>
              <a:t>Individuals with a good rapport with CYP should regularly check-in with them as CYP are most likely to disclose to people they trust</a:t>
            </a:r>
          </a:p>
          <a:p>
            <a:pPr marL="171450" indent="-171450" algn="l">
              <a:lnSpc>
                <a:spcPts val="1575"/>
              </a:lnSpc>
              <a:buFont typeface="Arial" panose="020B0604020202020204" pitchFamily="34" charset="0"/>
              <a:buChar char="•"/>
            </a:pPr>
            <a:r>
              <a:rPr lang="en-US" sz="1125" dirty="0">
                <a:solidFill>
                  <a:srgbClr val="000000">
                    <a:alpha val="100000"/>
                  </a:srgbClr>
                </a:solidFill>
                <a:latin typeface="Calibri" panose="020F0502020204030204" pitchFamily="34" charset="0"/>
                <a:cs typeface="Calibri" panose="020F0502020204030204" pitchFamily="34" charset="0"/>
              </a:rPr>
              <a:t>If CYP make a disclosure, interventions must be carefully considered: it is critical not to further disempower CYP</a:t>
            </a:r>
            <a:endParaRPr lang="en-US" sz="1125" b="0" i="0" spc="0" dirty="0">
              <a:solidFill>
                <a:srgbClr val="000000">
                  <a:alpha val="100000"/>
                </a:srgbClr>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0C060EF1-CB62-1B44-A178-D7EFC709DC51}"/>
              </a:ext>
            </a:extLst>
          </p:cNvPr>
          <p:cNvPicPr>
            <a:picLocks noChangeAspect="1"/>
          </p:cNvPicPr>
          <p:nvPr/>
        </p:nvPicPr>
        <p:blipFill>
          <a:blip r:embed="rId2">
            <a:alphaModFix amt="70000"/>
          </a:blip>
          <a:stretch>
            <a:fillRect/>
          </a:stretch>
        </p:blipFill>
        <p:spPr>
          <a:xfrm>
            <a:off x="6176241" y="177723"/>
            <a:ext cx="970617" cy="97061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rot="21600000">
            <a:off x="2913390" y="100589"/>
            <a:ext cx="2338898" cy="1047750"/>
          </a:xfrm>
          <a:prstGeom prst="rect">
            <a:avLst/>
          </a:prstGeom>
        </p:spPr>
        <p:txBody>
          <a:bodyPr lIns="0" tIns="118800" rIns="0" bIns="0" rtlCol="0" anchor="t"/>
          <a:lstStyle/>
          <a:p>
            <a:pPr algn="l">
              <a:lnSpc>
                <a:spcPts val="8250"/>
              </a:lnSpc>
            </a:pPr>
            <a:r>
              <a:rPr lang="en-US" sz="8250" b="1" i="0" spc="300">
                <a:solidFill>
                  <a:srgbClr val="FFFFFF">
                    <a:alpha val="25000"/>
                  </a:srgbClr>
                </a:solidFill>
                <a:latin typeface="Overpass"/>
              </a:rPr>
              <a:t>02</a:t>
            </a:r>
          </a:p>
        </p:txBody>
      </p:sp>
      <p:sp>
        <p:nvSpPr>
          <p:cNvPr id="5" name="TextBox 5"/>
          <p:cNvSpPr txBox="1"/>
          <p:nvPr/>
        </p:nvSpPr>
        <p:spPr>
          <a:xfrm rot="21600000">
            <a:off x="33671" y="366889"/>
            <a:ext cx="3498455" cy="895350"/>
          </a:xfrm>
          <a:prstGeom prst="rect">
            <a:avLst/>
          </a:prstGeom>
        </p:spPr>
        <p:txBody>
          <a:bodyPr lIns="0" tIns="86400" rIns="0" bIns="0" rtlCol="0" anchor="t"/>
          <a:lstStyle/>
          <a:p>
            <a:pPr algn="ctr">
              <a:lnSpc>
                <a:spcPts val="7143"/>
              </a:lnSpc>
            </a:pPr>
            <a:r>
              <a:rPr lang="en-US" sz="5953" b="1" i="0" spc="338">
                <a:solidFill>
                  <a:srgbClr val="FFFFFF">
                    <a:alpha val="100000"/>
                  </a:srgbClr>
                </a:solidFill>
                <a:latin typeface="Bebas Neue"/>
              </a:rPr>
              <a:t>Key theme</a:t>
            </a:r>
          </a:p>
        </p:txBody>
      </p:sp>
      <p:grpSp>
        <p:nvGrpSpPr>
          <p:cNvPr id="11" name="Group 3">
            <a:extLst>
              <a:ext uri="{FF2B5EF4-FFF2-40B4-BE49-F238E27FC236}">
                <a16:creationId xmlns:a16="http://schemas.microsoft.com/office/drawing/2014/main" id="{9F60A98D-3534-1F4F-A5F9-092C6F130DF7}"/>
              </a:ext>
            </a:extLst>
          </p:cNvPr>
          <p:cNvGrpSpPr/>
          <p:nvPr/>
        </p:nvGrpSpPr>
        <p:grpSpPr>
          <a:xfrm rot="21600000">
            <a:off x="-1" y="-1"/>
            <a:ext cx="7620001" cy="1435895"/>
            <a:chOff x="-343629" y="-1233345"/>
            <a:chExt cx="8201025" cy="2495550"/>
          </a:xfrm>
          <a:solidFill>
            <a:srgbClr val="51E3C3"/>
          </a:solidFill>
        </p:grpSpPr>
        <p:sp>
          <p:nvSpPr>
            <p:cNvPr id="12" name="Freeform 2">
              <a:extLst>
                <a:ext uri="{FF2B5EF4-FFF2-40B4-BE49-F238E27FC236}">
                  <a16:creationId xmlns:a16="http://schemas.microsoft.com/office/drawing/2014/main" id="{E0908CC4-B87C-D149-9AAB-699A51B06629}"/>
                </a:ext>
              </a:extLst>
            </p:cNvPr>
            <p:cNvSpPr/>
            <p:nvPr/>
          </p:nvSpPr>
          <p:spPr>
            <a:xfrm>
              <a:off x="-343629" y="-1233345"/>
              <a:ext cx="8201025" cy="2495550"/>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sp>
        <p:nvSpPr>
          <p:cNvPr id="13" name="TextBox 4">
            <a:extLst>
              <a:ext uri="{FF2B5EF4-FFF2-40B4-BE49-F238E27FC236}">
                <a16:creationId xmlns:a16="http://schemas.microsoft.com/office/drawing/2014/main" id="{400C4010-046C-534D-B4E1-D3EC81B6786C}"/>
              </a:ext>
            </a:extLst>
          </p:cNvPr>
          <p:cNvSpPr txBox="1"/>
          <p:nvPr/>
        </p:nvSpPr>
        <p:spPr>
          <a:xfrm rot="21600000">
            <a:off x="3614731" y="244079"/>
            <a:ext cx="2338898" cy="1047750"/>
          </a:xfrm>
          <a:prstGeom prst="rect">
            <a:avLst/>
          </a:prstGeom>
        </p:spPr>
        <p:txBody>
          <a:bodyPr lIns="0" tIns="118800" rIns="0" bIns="0" rtlCol="0" anchor="t"/>
          <a:lstStyle/>
          <a:p>
            <a:pPr algn="l">
              <a:lnSpc>
                <a:spcPts val="8250"/>
              </a:lnSpc>
            </a:pPr>
            <a:r>
              <a:rPr lang="en-US" sz="8250" b="1" i="0" spc="300" dirty="0">
                <a:solidFill>
                  <a:srgbClr val="FFFFFF">
                    <a:alpha val="25000"/>
                  </a:srgbClr>
                </a:solidFill>
                <a:latin typeface="Overpass"/>
              </a:rPr>
              <a:t>02</a:t>
            </a:r>
          </a:p>
        </p:txBody>
      </p:sp>
      <p:sp>
        <p:nvSpPr>
          <p:cNvPr id="14" name="TextBox 5">
            <a:extLst>
              <a:ext uri="{FF2B5EF4-FFF2-40B4-BE49-F238E27FC236}">
                <a16:creationId xmlns:a16="http://schemas.microsoft.com/office/drawing/2014/main" id="{E5189590-921D-164F-B580-17ECBD881006}"/>
              </a:ext>
            </a:extLst>
          </p:cNvPr>
          <p:cNvSpPr txBox="1"/>
          <p:nvPr/>
        </p:nvSpPr>
        <p:spPr>
          <a:xfrm rot="21600000">
            <a:off x="-204868" y="194237"/>
            <a:ext cx="4745063"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Key </a:t>
            </a:r>
            <a:r>
              <a:rPr lang="en-US" sz="5953" b="1" spc="338" dirty="0">
                <a:solidFill>
                  <a:srgbClr val="FFFFFF">
                    <a:alpha val="100000"/>
                  </a:srgbClr>
                </a:solidFill>
                <a:latin typeface="Bebas Neue"/>
              </a:rPr>
              <a:t>t</a:t>
            </a:r>
            <a:r>
              <a:rPr lang="en-US" sz="5953" b="1" i="0" spc="338" dirty="0">
                <a:solidFill>
                  <a:srgbClr val="FFFFFF">
                    <a:alpha val="100000"/>
                  </a:srgbClr>
                </a:solidFill>
                <a:latin typeface="Bebas Neue"/>
              </a:rPr>
              <a:t>heme</a:t>
            </a:r>
          </a:p>
        </p:txBody>
      </p:sp>
      <p:sp>
        <p:nvSpPr>
          <p:cNvPr id="15" name="TextBox 9">
            <a:extLst>
              <a:ext uri="{FF2B5EF4-FFF2-40B4-BE49-F238E27FC236}">
                <a16:creationId xmlns:a16="http://schemas.microsoft.com/office/drawing/2014/main" id="{5C38AC3F-595D-8448-9D14-82DCFB17AA10}"/>
              </a:ext>
            </a:extLst>
          </p:cNvPr>
          <p:cNvSpPr txBox="1"/>
          <p:nvPr/>
        </p:nvSpPr>
        <p:spPr>
          <a:xfrm rot="21600000">
            <a:off x="762818" y="3358849"/>
            <a:ext cx="2219960" cy="1494902"/>
          </a:xfrm>
          <a:prstGeom prst="rect">
            <a:avLst/>
          </a:prstGeom>
        </p:spPr>
        <p:txBody>
          <a:bodyPr lIns="0" tIns="14400" rIns="0" bIns="0" rtlCol="0" anchor="t"/>
          <a:lstStyle/>
          <a:p>
            <a:pPr algn="ctr">
              <a:lnSpc>
                <a:spcPts val="1350"/>
              </a:lnSpc>
            </a:pPr>
            <a:r>
              <a:rPr lang="en-US" sz="900" i="1" spc="223" dirty="0">
                <a:solidFill>
                  <a:srgbClr val="000000">
                    <a:alpha val="100000"/>
                  </a:srgbClr>
                </a:solidFill>
                <a:latin typeface="Calibri" panose="020F0502020204030204" pitchFamily="34" charset="0"/>
                <a:cs typeface="Calibri" panose="020F0502020204030204" pitchFamily="34" charset="0"/>
              </a:rPr>
              <a:t>"LISTEN LISTEN LISTEN!!!</a:t>
            </a:r>
          </a:p>
          <a:p>
            <a:pPr algn="ctr">
              <a:lnSpc>
                <a:spcPts val="1350"/>
              </a:lnSpc>
            </a:pPr>
            <a:r>
              <a:rPr lang="en-US" sz="900" i="1" spc="223" dirty="0">
                <a:solidFill>
                  <a:srgbClr val="000000">
                    <a:alpha val="100000"/>
                  </a:srgbClr>
                </a:solidFill>
                <a:latin typeface="Calibri" panose="020F0502020204030204" pitchFamily="34" charset="0"/>
                <a:cs typeface="Calibri" panose="020F0502020204030204" pitchFamily="34" charset="0"/>
              </a:rPr>
              <a:t>I was in so much pain, I need someone to listen to me, one human talking to another.”</a:t>
            </a:r>
          </a:p>
          <a:p>
            <a:pPr algn="ctr">
              <a:lnSpc>
                <a:spcPts val="1350"/>
              </a:lnSpc>
            </a:pPr>
            <a:endParaRPr lang="en-US" sz="900" i="1" spc="223" dirty="0">
              <a:solidFill>
                <a:srgbClr val="000000">
                  <a:alpha val="100000"/>
                </a:srgbClr>
              </a:solidFill>
              <a:latin typeface="Calibri" panose="020F0502020204030204" pitchFamily="34" charset="0"/>
              <a:cs typeface="Calibri" panose="020F0502020204030204" pitchFamily="34" charset="0"/>
            </a:endParaRPr>
          </a:p>
          <a:p>
            <a:pPr algn="ctr">
              <a:lnSpc>
                <a:spcPts val="1350"/>
              </a:lnSpc>
            </a:pPr>
            <a:r>
              <a:rPr lang="en-US" sz="900" i="1" spc="223" dirty="0">
                <a:solidFill>
                  <a:srgbClr val="000000">
                    <a:alpha val="100000"/>
                  </a:srgbClr>
                </a:solidFill>
                <a:latin typeface="Calibri" panose="020F0502020204030204" pitchFamily="34" charset="0"/>
                <a:cs typeface="Calibri" panose="020F0502020204030204" pitchFamily="34" charset="0"/>
              </a:rPr>
              <a:t>- Bobbie Galvin</a:t>
            </a:r>
          </a:p>
        </p:txBody>
      </p:sp>
      <p:sp>
        <p:nvSpPr>
          <p:cNvPr id="17" name="TextBox 9">
            <a:extLst>
              <a:ext uri="{FF2B5EF4-FFF2-40B4-BE49-F238E27FC236}">
                <a16:creationId xmlns:a16="http://schemas.microsoft.com/office/drawing/2014/main" id="{C9FEBDB8-AE63-104C-92E9-757805F75AC1}"/>
              </a:ext>
            </a:extLst>
          </p:cNvPr>
          <p:cNvSpPr txBox="1"/>
          <p:nvPr/>
        </p:nvSpPr>
        <p:spPr>
          <a:xfrm rot="21600000">
            <a:off x="4712766" y="3220659"/>
            <a:ext cx="2481726" cy="1720371"/>
          </a:xfrm>
          <a:prstGeom prst="rect">
            <a:avLst/>
          </a:prstGeom>
        </p:spPr>
        <p:txBody>
          <a:bodyPr lIns="0" tIns="14400" rIns="0" bIns="0" rtlCol="0" anchor="t"/>
          <a:lstStyle/>
          <a:p>
            <a:pPr algn="ctr">
              <a:lnSpc>
                <a:spcPts val="1350"/>
              </a:lnSpc>
            </a:pPr>
            <a:r>
              <a:rPr lang="en-US" sz="900" i="1" spc="223" dirty="0">
                <a:solidFill>
                  <a:srgbClr val="000000">
                    <a:alpha val="100000"/>
                  </a:srgbClr>
                </a:solidFill>
                <a:latin typeface="Calibri" panose="020F0502020204030204" pitchFamily="34" charset="0"/>
                <a:cs typeface="Calibri" panose="020F0502020204030204" pitchFamily="34" charset="0"/>
              </a:rPr>
              <a:t>"Provide more community base drop in </a:t>
            </a:r>
            <a:r>
              <a:rPr lang="en-US" sz="900" i="1" spc="223" dirty="0" err="1">
                <a:solidFill>
                  <a:srgbClr val="000000">
                    <a:alpha val="100000"/>
                  </a:srgbClr>
                </a:solidFill>
                <a:latin typeface="Calibri" panose="020F0502020204030204" pitchFamily="34" charset="0"/>
                <a:cs typeface="Calibri" panose="020F0502020204030204" pitchFamily="34" charset="0"/>
              </a:rPr>
              <a:t>centres</a:t>
            </a:r>
            <a:r>
              <a:rPr lang="en-US" sz="900" i="1" spc="223" dirty="0">
                <a:solidFill>
                  <a:srgbClr val="000000">
                    <a:alpha val="100000"/>
                  </a:srgbClr>
                </a:solidFill>
                <a:latin typeface="Calibri" panose="020F0502020204030204" pitchFamily="34" charset="0"/>
                <a:cs typeface="Calibri" panose="020F0502020204030204" pitchFamily="34" charset="0"/>
              </a:rPr>
              <a:t> for children to access a safe place which is known for a 'hang out' place but also offers lots of advice/support resources of different topics; domestic abuse being one of them." </a:t>
            </a:r>
          </a:p>
        </p:txBody>
      </p:sp>
      <p:sp>
        <p:nvSpPr>
          <p:cNvPr id="19" name="TextBox 9">
            <a:extLst>
              <a:ext uri="{FF2B5EF4-FFF2-40B4-BE49-F238E27FC236}">
                <a16:creationId xmlns:a16="http://schemas.microsoft.com/office/drawing/2014/main" id="{E1505494-D1D7-F247-95A6-D77F66FB2CC9}"/>
              </a:ext>
            </a:extLst>
          </p:cNvPr>
          <p:cNvSpPr txBox="1"/>
          <p:nvPr/>
        </p:nvSpPr>
        <p:spPr>
          <a:xfrm rot="21600000">
            <a:off x="2706842" y="2521361"/>
            <a:ext cx="2101112" cy="1494902"/>
          </a:xfrm>
          <a:prstGeom prst="rect">
            <a:avLst/>
          </a:prstGeom>
        </p:spPr>
        <p:txBody>
          <a:bodyPr lIns="0" tIns="14400" rIns="0" bIns="0" rtlCol="0" anchor="t"/>
          <a:lstStyle/>
          <a:p>
            <a:pPr algn="ctr">
              <a:lnSpc>
                <a:spcPts val="1350"/>
              </a:lnSpc>
            </a:pPr>
            <a:r>
              <a:rPr lang="en-US" sz="900" i="1" spc="223" dirty="0">
                <a:solidFill>
                  <a:srgbClr val="000000">
                    <a:alpha val="100000"/>
                  </a:srgbClr>
                </a:solidFill>
                <a:latin typeface="Calibri" panose="020F0502020204030204" pitchFamily="34" charset="0"/>
                <a:cs typeface="Calibri" panose="020F0502020204030204" pitchFamily="34" charset="0"/>
              </a:rPr>
              <a:t>“Surround the community with a positive set of invisible proactive people.”</a:t>
            </a:r>
          </a:p>
        </p:txBody>
      </p:sp>
      <p:sp>
        <p:nvSpPr>
          <p:cNvPr id="21" name="TextBox 6">
            <a:extLst>
              <a:ext uri="{FF2B5EF4-FFF2-40B4-BE49-F238E27FC236}">
                <a16:creationId xmlns:a16="http://schemas.microsoft.com/office/drawing/2014/main" id="{CBFF9546-CA3A-504C-875F-020279EBBE47}"/>
              </a:ext>
            </a:extLst>
          </p:cNvPr>
          <p:cNvSpPr txBox="1"/>
          <p:nvPr/>
        </p:nvSpPr>
        <p:spPr>
          <a:xfrm rot="21600000">
            <a:off x="312721" y="1431774"/>
            <a:ext cx="6889355" cy="495300"/>
          </a:xfrm>
          <a:prstGeom prst="rect">
            <a:avLst/>
          </a:prstGeom>
        </p:spPr>
        <p:txBody>
          <a:bodyPr lIns="0" tIns="46800" rIns="0" bIns="0" rtlCol="0" anchor="t"/>
          <a:lstStyle/>
          <a:p>
            <a:pPr algn="l">
              <a:lnSpc>
                <a:spcPts val="3960"/>
              </a:lnSpc>
            </a:pPr>
            <a:r>
              <a:rPr lang="en-US" sz="3300" b="1" i="0" spc="338" dirty="0">
                <a:solidFill>
                  <a:srgbClr val="FFC200">
                    <a:alpha val="100000"/>
                  </a:srgbClr>
                </a:solidFill>
                <a:latin typeface="Bebas Neue"/>
              </a:rPr>
              <a:t>Safe </a:t>
            </a:r>
            <a:r>
              <a:rPr lang="en-US" sz="3300" b="1" spc="338" dirty="0">
                <a:solidFill>
                  <a:srgbClr val="FFC200">
                    <a:alpha val="100000"/>
                  </a:srgbClr>
                </a:solidFill>
                <a:latin typeface="Bebas Neue"/>
              </a:rPr>
              <a:t>P</a:t>
            </a:r>
            <a:r>
              <a:rPr lang="en-US" sz="3300" b="1" i="0" spc="338" dirty="0">
                <a:solidFill>
                  <a:srgbClr val="FFC200">
                    <a:alpha val="100000"/>
                  </a:srgbClr>
                </a:solidFill>
                <a:latin typeface="Bebas Neue"/>
              </a:rPr>
              <a:t>laces + </a:t>
            </a:r>
            <a:r>
              <a:rPr lang="en-US" sz="3300" b="1" spc="338" dirty="0">
                <a:solidFill>
                  <a:srgbClr val="FFC200">
                    <a:alpha val="100000"/>
                  </a:srgbClr>
                </a:solidFill>
                <a:latin typeface="Bebas Neue"/>
              </a:rPr>
              <a:t>T</a:t>
            </a:r>
            <a:r>
              <a:rPr lang="en-US" sz="3300" b="1" i="0" spc="338" dirty="0">
                <a:solidFill>
                  <a:srgbClr val="FFC200">
                    <a:alpha val="100000"/>
                  </a:srgbClr>
                </a:solidFill>
                <a:latin typeface="Bebas Neue"/>
              </a:rPr>
              <a:t>rust</a:t>
            </a:r>
          </a:p>
        </p:txBody>
      </p:sp>
      <p:pic>
        <p:nvPicPr>
          <p:cNvPr id="16" name="Picture 15">
            <a:extLst>
              <a:ext uri="{FF2B5EF4-FFF2-40B4-BE49-F238E27FC236}">
                <a16:creationId xmlns:a16="http://schemas.microsoft.com/office/drawing/2014/main" id="{C71EC721-236D-9A42-81AD-83B95B07BD88}"/>
              </a:ext>
            </a:extLst>
          </p:cNvPr>
          <p:cNvPicPr>
            <a:picLocks noChangeAspect="1"/>
          </p:cNvPicPr>
          <p:nvPr/>
        </p:nvPicPr>
        <p:blipFill>
          <a:blip r:embed="rId2">
            <a:alphaModFix amt="70000"/>
          </a:blip>
          <a:stretch>
            <a:fillRect/>
          </a:stretch>
        </p:blipFill>
        <p:spPr>
          <a:xfrm>
            <a:off x="6176241" y="177723"/>
            <a:ext cx="970617" cy="970617"/>
          </a:xfrm>
          <a:prstGeom prst="rect">
            <a:avLst/>
          </a:prstGeom>
        </p:spPr>
      </p:pic>
    </p:spTree>
    <p:extLst>
      <p:ext uri="{BB962C8B-B14F-4D97-AF65-F5344CB8AC3E}">
        <p14:creationId xmlns:p14="http://schemas.microsoft.com/office/powerpoint/2010/main" val="617432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0">
            <a:extLst>
              <a:ext uri="{FF2B5EF4-FFF2-40B4-BE49-F238E27FC236}">
                <a16:creationId xmlns:a16="http://schemas.microsoft.com/office/drawing/2014/main" id="{5F5A7C3F-9A7A-A743-A625-EACFC3DF379B}"/>
              </a:ext>
            </a:extLst>
          </p:cNvPr>
          <p:cNvSpPr txBox="1"/>
          <p:nvPr/>
        </p:nvSpPr>
        <p:spPr>
          <a:xfrm rot="21600000">
            <a:off x="838765" y="2870779"/>
            <a:ext cx="5942467" cy="2600325"/>
          </a:xfrm>
          <a:prstGeom prst="rect">
            <a:avLst/>
          </a:prstGeom>
        </p:spPr>
        <p:txBody>
          <a:bodyPr lIns="0" tIns="14400" rIns="0" bIns="0" rtlCol="0" anchor="t"/>
          <a:lstStyle/>
          <a:p>
            <a:pPr>
              <a:lnSpc>
                <a:spcPts val="1575"/>
              </a:lnSpc>
            </a:pPr>
            <a:r>
              <a:rPr lang="en-US" sz="1125" dirty="0">
                <a:solidFill>
                  <a:srgbClr val="000000">
                    <a:alpha val="100000"/>
                  </a:srgbClr>
                </a:solidFill>
                <a:latin typeface="Calibri" panose="020F0502020204030204" pitchFamily="34" charset="0"/>
                <a:cs typeface="Calibri" panose="020F0502020204030204" pitchFamily="34" charset="0"/>
              </a:rPr>
              <a:t>To ensure they are </a:t>
            </a:r>
            <a:r>
              <a:rPr lang="en-US" sz="1125" i="1" dirty="0">
                <a:solidFill>
                  <a:srgbClr val="000000">
                    <a:alpha val="100000"/>
                  </a:srgbClr>
                </a:solidFill>
                <a:latin typeface="Calibri" panose="020F0502020204030204" pitchFamily="34" charset="0"/>
                <a:cs typeface="Calibri" panose="020F0502020204030204" pitchFamily="34" charset="0"/>
              </a:rPr>
              <a:t>heard</a:t>
            </a:r>
            <a:r>
              <a:rPr lang="en-US" sz="1125" dirty="0">
                <a:solidFill>
                  <a:srgbClr val="000000">
                    <a:alpha val="100000"/>
                  </a:srgbClr>
                </a:solidFill>
                <a:latin typeface="Calibri" panose="020F0502020204030204" pitchFamily="34" charset="0"/>
                <a:cs typeface="Calibri" panose="020F0502020204030204" pitchFamily="34" charset="0"/>
              </a:rPr>
              <a:t>, we must;</a:t>
            </a:r>
          </a:p>
          <a:p>
            <a:pPr>
              <a:lnSpc>
                <a:spcPts val="1575"/>
              </a:lnSpc>
            </a:pPr>
            <a:endParaRPr lang="en-US" sz="1125" dirty="0">
              <a:solidFill>
                <a:srgbClr val="000000">
                  <a:alpha val="100000"/>
                </a:srgbClr>
              </a:solidFill>
              <a:latin typeface="Calibri" panose="020F0502020204030204" pitchFamily="34" charset="0"/>
              <a:cs typeface="Calibri" panose="020F0502020204030204" pitchFamily="34" charset="0"/>
            </a:endParaRPr>
          </a:p>
          <a:p>
            <a:pPr marL="171450" indent="-171450">
              <a:lnSpc>
                <a:spcPts val="1575"/>
              </a:lnSpc>
              <a:buFont typeface="Arial" panose="020B0604020202020204" pitchFamily="34" charset="0"/>
              <a:buChar char="•"/>
            </a:pPr>
            <a:r>
              <a:rPr lang="en-US" sz="1125" dirty="0">
                <a:solidFill>
                  <a:srgbClr val="000000">
                    <a:alpha val="100000"/>
                  </a:srgbClr>
                </a:solidFill>
                <a:latin typeface="Calibri" panose="020F0502020204030204" pitchFamily="34" charset="0"/>
                <a:cs typeface="Calibri" panose="020F0502020204030204" pitchFamily="34" charset="0"/>
              </a:rPr>
              <a:t>Be present and accessible, create a safe relational space where disclosures could happen</a:t>
            </a:r>
          </a:p>
          <a:p>
            <a:pPr marL="171450" indent="-171450" algn="l">
              <a:lnSpc>
                <a:spcPts val="1575"/>
              </a:lnSpc>
              <a:buFont typeface="Arial" panose="020B0604020202020204" pitchFamily="34" charset="0"/>
              <a:buChar char="•"/>
            </a:pPr>
            <a:r>
              <a:rPr lang="en-US" sz="1125" b="0" i="0" spc="0" dirty="0">
                <a:solidFill>
                  <a:srgbClr val="000000">
                    <a:alpha val="100000"/>
                  </a:srgbClr>
                </a:solidFill>
                <a:latin typeface="Calibri" panose="020F0502020204030204" pitchFamily="34" charset="0"/>
                <a:cs typeface="Calibri" panose="020F0502020204030204" pitchFamily="34" charset="0"/>
              </a:rPr>
              <a:t>Ensure openness and </a:t>
            </a:r>
            <a:r>
              <a:rPr lang="en-US" sz="1125" b="0" i="0" spc="0" dirty="0" err="1">
                <a:solidFill>
                  <a:srgbClr val="000000">
                    <a:alpha val="100000"/>
                  </a:srgbClr>
                </a:solidFill>
                <a:latin typeface="Calibri" panose="020F0502020204030204" pitchFamily="34" charset="0"/>
                <a:cs typeface="Calibri" panose="020F0502020204030204" pitchFamily="34" charset="0"/>
              </a:rPr>
              <a:t>non-judgemental</a:t>
            </a:r>
            <a:r>
              <a:rPr lang="en-US" sz="1125" b="0" i="0" spc="0" dirty="0">
                <a:solidFill>
                  <a:srgbClr val="000000">
                    <a:alpha val="100000"/>
                  </a:srgbClr>
                </a:solidFill>
                <a:latin typeface="Calibri" panose="020F0502020204030204" pitchFamily="34" charset="0"/>
                <a:cs typeface="Calibri" panose="020F0502020204030204" pitchFamily="34" charset="0"/>
              </a:rPr>
              <a:t> support</a:t>
            </a:r>
          </a:p>
          <a:p>
            <a:pPr marL="171450" indent="-171450" algn="l">
              <a:lnSpc>
                <a:spcPts val="1575"/>
              </a:lnSpc>
              <a:buFont typeface="Arial" panose="020B0604020202020204" pitchFamily="34" charset="0"/>
              <a:buChar char="•"/>
            </a:pPr>
            <a:r>
              <a:rPr lang="en-US" sz="1125" dirty="0">
                <a:solidFill>
                  <a:srgbClr val="000000">
                    <a:alpha val="100000"/>
                  </a:srgbClr>
                </a:solidFill>
                <a:latin typeface="Calibri" panose="020F0502020204030204" pitchFamily="34" charset="0"/>
                <a:cs typeface="Calibri" panose="020F0502020204030204" pitchFamily="34" charset="0"/>
              </a:rPr>
              <a:t>Ensure that CYP are listened to and disclosures believed</a:t>
            </a:r>
          </a:p>
          <a:p>
            <a:pPr marL="171450" indent="-171450" algn="l">
              <a:lnSpc>
                <a:spcPts val="1575"/>
              </a:lnSpc>
              <a:buFont typeface="Arial" panose="020B0604020202020204" pitchFamily="34" charset="0"/>
              <a:buChar char="•"/>
            </a:pPr>
            <a:r>
              <a:rPr lang="en-US" sz="1125" dirty="0">
                <a:solidFill>
                  <a:srgbClr val="000000">
                    <a:alpha val="100000"/>
                  </a:srgbClr>
                </a:solidFill>
                <a:latin typeface="Calibri" panose="020F0502020204030204" pitchFamily="34" charset="0"/>
                <a:cs typeface="Calibri" panose="020F0502020204030204" pitchFamily="34" charset="0"/>
              </a:rPr>
              <a:t>See the child / young person as a whole entity and validate their experience</a:t>
            </a:r>
          </a:p>
          <a:p>
            <a:pPr marL="171450" indent="-171450" algn="l">
              <a:lnSpc>
                <a:spcPts val="1575"/>
              </a:lnSpc>
              <a:buFont typeface="Arial" panose="020B0604020202020204" pitchFamily="34" charset="0"/>
              <a:buChar char="•"/>
            </a:pPr>
            <a:r>
              <a:rPr lang="en-US" sz="1125" b="0" i="0" spc="0" dirty="0">
                <a:solidFill>
                  <a:srgbClr val="000000">
                    <a:alpha val="100000"/>
                  </a:srgbClr>
                </a:solidFill>
                <a:latin typeface="Calibri" panose="020F0502020204030204" pitchFamily="34" charset="0"/>
                <a:cs typeface="Calibri" panose="020F0502020204030204" pitchFamily="34" charset="0"/>
              </a:rPr>
              <a:t>Confirm that what is happening to them is not right</a:t>
            </a:r>
          </a:p>
          <a:p>
            <a:pPr algn="l">
              <a:lnSpc>
                <a:spcPts val="1575"/>
              </a:lnSpc>
            </a:pPr>
            <a:endParaRPr lang="en-US" sz="1125" b="0" i="0" spc="0" dirty="0">
              <a:solidFill>
                <a:srgbClr val="000000">
                  <a:alpha val="100000"/>
                </a:srgbClr>
              </a:solidFill>
              <a:latin typeface="Calibri" panose="020F0502020204030204" pitchFamily="34" charset="0"/>
              <a:cs typeface="Calibri" panose="020F0502020204030204" pitchFamily="34" charset="0"/>
            </a:endParaRPr>
          </a:p>
        </p:txBody>
      </p:sp>
      <p:sp>
        <p:nvSpPr>
          <p:cNvPr id="4" name="TextBox 4"/>
          <p:cNvSpPr txBox="1"/>
          <p:nvPr/>
        </p:nvSpPr>
        <p:spPr>
          <a:xfrm rot="21600000">
            <a:off x="2913390" y="100589"/>
            <a:ext cx="2338898" cy="1047750"/>
          </a:xfrm>
          <a:prstGeom prst="rect">
            <a:avLst/>
          </a:prstGeom>
        </p:spPr>
        <p:txBody>
          <a:bodyPr lIns="0" tIns="118800" rIns="0" bIns="0" rtlCol="0" anchor="t"/>
          <a:lstStyle/>
          <a:p>
            <a:pPr algn="l">
              <a:lnSpc>
                <a:spcPts val="8250"/>
              </a:lnSpc>
            </a:pPr>
            <a:r>
              <a:rPr lang="en-US" sz="8250" b="1" i="0" spc="300">
                <a:solidFill>
                  <a:srgbClr val="FFFFFF">
                    <a:alpha val="25000"/>
                  </a:srgbClr>
                </a:solidFill>
                <a:latin typeface="Overpass"/>
              </a:rPr>
              <a:t>04</a:t>
            </a:r>
          </a:p>
        </p:txBody>
      </p:sp>
      <p:sp>
        <p:nvSpPr>
          <p:cNvPr id="5" name="TextBox 5"/>
          <p:cNvSpPr txBox="1"/>
          <p:nvPr/>
        </p:nvSpPr>
        <p:spPr>
          <a:xfrm rot="21600000">
            <a:off x="33671" y="366889"/>
            <a:ext cx="3498455" cy="895350"/>
          </a:xfrm>
          <a:prstGeom prst="rect">
            <a:avLst/>
          </a:prstGeom>
        </p:spPr>
        <p:txBody>
          <a:bodyPr lIns="0" tIns="86400" rIns="0" bIns="0" rtlCol="0" anchor="t"/>
          <a:lstStyle/>
          <a:p>
            <a:pPr algn="ctr">
              <a:lnSpc>
                <a:spcPts val="7143"/>
              </a:lnSpc>
            </a:pPr>
            <a:r>
              <a:rPr lang="en-US" sz="5953" b="1" i="0" spc="338">
                <a:solidFill>
                  <a:srgbClr val="FFFFFF">
                    <a:alpha val="100000"/>
                  </a:srgbClr>
                </a:solidFill>
                <a:latin typeface="Bebas Neue"/>
              </a:rPr>
              <a:t>Key theme</a:t>
            </a:r>
          </a:p>
        </p:txBody>
      </p:sp>
      <p:sp>
        <p:nvSpPr>
          <p:cNvPr id="6" name="TextBox 6"/>
          <p:cNvSpPr txBox="1"/>
          <p:nvPr/>
        </p:nvSpPr>
        <p:spPr>
          <a:xfrm rot="21600000">
            <a:off x="315738" y="1434885"/>
            <a:ext cx="6889355" cy="495300"/>
          </a:xfrm>
          <a:prstGeom prst="rect">
            <a:avLst/>
          </a:prstGeom>
        </p:spPr>
        <p:txBody>
          <a:bodyPr lIns="0" tIns="46800" rIns="0" bIns="0" rtlCol="0" anchor="t"/>
          <a:lstStyle/>
          <a:p>
            <a:pPr algn="l">
              <a:lnSpc>
                <a:spcPts val="3960"/>
              </a:lnSpc>
            </a:pPr>
            <a:r>
              <a:rPr lang="en-US" sz="3300" b="1" spc="338" dirty="0">
                <a:solidFill>
                  <a:srgbClr val="FFC200">
                    <a:alpha val="100000"/>
                  </a:srgbClr>
                </a:solidFill>
                <a:latin typeface="Bebas Neue"/>
              </a:rPr>
              <a:t>H</a:t>
            </a:r>
            <a:r>
              <a:rPr lang="en-US" sz="3300" b="1" i="0" spc="338" dirty="0">
                <a:solidFill>
                  <a:srgbClr val="FFC200">
                    <a:alpha val="100000"/>
                  </a:srgbClr>
                </a:solidFill>
                <a:latin typeface="Bebas Neue"/>
              </a:rPr>
              <a:t>eard, in control, supported</a:t>
            </a:r>
          </a:p>
        </p:txBody>
      </p:sp>
      <p:grpSp>
        <p:nvGrpSpPr>
          <p:cNvPr id="11" name="Group 3">
            <a:extLst>
              <a:ext uri="{FF2B5EF4-FFF2-40B4-BE49-F238E27FC236}">
                <a16:creationId xmlns:a16="http://schemas.microsoft.com/office/drawing/2014/main" id="{0FE78225-2EAD-394B-83DC-7A9D1FCD199D}"/>
              </a:ext>
            </a:extLst>
          </p:cNvPr>
          <p:cNvGrpSpPr/>
          <p:nvPr/>
        </p:nvGrpSpPr>
        <p:grpSpPr>
          <a:xfrm rot="21600000">
            <a:off x="-1" y="-1"/>
            <a:ext cx="7620001" cy="1435895"/>
            <a:chOff x="-343629" y="-1233345"/>
            <a:chExt cx="8201025" cy="2495550"/>
          </a:xfrm>
        </p:grpSpPr>
        <p:sp>
          <p:nvSpPr>
            <p:cNvPr id="12" name="Freeform 2">
              <a:extLst>
                <a:ext uri="{FF2B5EF4-FFF2-40B4-BE49-F238E27FC236}">
                  <a16:creationId xmlns:a16="http://schemas.microsoft.com/office/drawing/2014/main" id="{493BC40C-2C19-BD48-835A-E42C4E06CA7C}"/>
                </a:ext>
              </a:extLst>
            </p:cNvPr>
            <p:cNvSpPr/>
            <p:nvPr/>
          </p:nvSpPr>
          <p:spPr>
            <a:xfrm>
              <a:off x="-343629" y="-1233345"/>
              <a:ext cx="8201025" cy="249555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50E3C2">
                <a:alpha val="100000"/>
              </a:srgbClr>
            </a:solidFill>
          </p:spPr>
        </p:sp>
      </p:grpSp>
      <p:sp>
        <p:nvSpPr>
          <p:cNvPr id="13" name="TextBox 4">
            <a:extLst>
              <a:ext uri="{FF2B5EF4-FFF2-40B4-BE49-F238E27FC236}">
                <a16:creationId xmlns:a16="http://schemas.microsoft.com/office/drawing/2014/main" id="{33A2DB8E-CF86-9348-9568-6B0B86767ABC}"/>
              </a:ext>
            </a:extLst>
          </p:cNvPr>
          <p:cNvSpPr txBox="1"/>
          <p:nvPr/>
        </p:nvSpPr>
        <p:spPr>
          <a:xfrm rot="21600000">
            <a:off x="3614731" y="244079"/>
            <a:ext cx="2338898" cy="1047750"/>
          </a:xfrm>
          <a:prstGeom prst="rect">
            <a:avLst/>
          </a:prstGeom>
        </p:spPr>
        <p:txBody>
          <a:bodyPr lIns="0" tIns="118800" rIns="0" bIns="0" rtlCol="0" anchor="t"/>
          <a:lstStyle/>
          <a:p>
            <a:pPr algn="l">
              <a:lnSpc>
                <a:spcPts val="8250"/>
              </a:lnSpc>
            </a:pPr>
            <a:r>
              <a:rPr lang="en-US" sz="8250" b="1" i="0" spc="300" dirty="0">
                <a:solidFill>
                  <a:srgbClr val="FFFFFF">
                    <a:alpha val="25000"/>
                  </a:srgbClr>
                </a:solidFill>
                <a:latin typeface="Overpass"/>
              </a:rPr>
              <a:t>03</a:t>
            </a:r>
          </a:p>
        </p:txBody>
      </p:sp>
      <p:sp>
        <p:nvSpPr>
          <p:cNvPr id="14" name="TextBox 5">
            <a:extLst>
              <a:ext uri="{FF2B5EF4-FFF2-40B4-BE49-F238E27FC236}">
                <a16:creationId xmlns:a16="http://schemas.microsoft.com/office/drawing/2014/main" id="{05A23B8B-B8C4-C340-BABB-47F5C1F5A753}"/>
              </a:ext>
            </a:extLst>
          </p:cNvPr>
          <p:cNvSpPr txBox="1"/>
          <p:nvPr/>
        </p:nvSpPr>
        <p:spPr>
          <a:xfrm rot="21600000">
            <a:off x="-204868" y="194237"/>
            <a:ext cx="4745063" cy="895350"/>
          </a:xfrm>
          <a:prstGeom prst="rect">
            <a:avLst/>
          </a:prstGeom>
        </p:spPr>
        <p:txBody>
          <a:bodyPr lIns="0" tIns="86400" rIns="0" bIns="0" rtlCol="0" anchor="t"/>
          <a:lstStyle/>
          <a:p>
            <a:pPr algn="ctr">
              <a:lnSpc>
                <a:spcPts val="7143"/>
              </a:lnSpc>
            </a:pPr>
            <a:r>
              <a:rPr lang="en-US" sz="5953" b="1" i="0" spc="338" dirty="0">
                <a:solidFill>
                  <a:srgbClr val="FFFFFF">
                    <a:alpha val="100000"/>
                  </a:srgbClr>
                </a:solidFill>
                <a:latin typeface="Bebas Neue"/>
              </a:rPr>
              <a:t>Key theme</a:t>
            </a:r>
          </a:p>
        </p:txBody>
      </p:sp>
      <p:sp>
        <p:nvSpPr>
          <p:cNvPr id="16" name="TextBox 7">
            <a:extLst>
              <a:ext uri="{FF2B5EF4-FFF2-40B4-BE49-F238E27FC236}">
                <a16:creationId xmlns:a16="http://schemas.microsoft.com/office/drawing/2014/main" id="{4C9DC3F9-7A20-0748-812C-7765ED5AA060}"/>
              </a:ext>
            </a:extLst>
          </p:cNvPr>
          <p:cNvSpPr txBox="1"/>
          <p:nvPr/>
        </p:nvSpPr>
        <p:spPr>
          <a:xfrm rot="21600000">
            <a:off x="330237" y="2102830"/>
            <a:ext cx="6959524" cy="209550"/>
          </a:xfrm>
          <a:prstGeom prst="rect">
            <a:avLst/>
          </a:prstGeom>
        </p:spPr>
        <p:txBody>
          <a:bodyPr lIns="0" tIns="18000" rIns="0" bIns="0" rtlCol="0" anchor="t"/>
          <a:lstStyle/>
          <a:p>
            <a:pPr algn="just">
              <a:lnSpc>
                <a:spcPts val="1680"/>
              </a:lnSpc>
            </a:pPr>
            <a:r>
              <a:rPr lang="en-US" sz="1400" b="1" i="0" spc="0" dirty="0">
                <a:solidFill>
                  <a:srgbClr val="209C7A"/>
                </a:solidFill>
                <a:latin typeface="Calibri" panose="020F0502020204030204" pitchFamily="34" charset="0"/>
                <a:cs typeface="Calibri" panose="020F0502020204030204" pitchFamily="34" charset="0"/>
              </a:rPr>
              <a:t>It is vital that children and young people are heard, in control, and supported.</a:t>
            </a:r>
          </a:p>
        </p:txBody>
      </p:sp>
      <p:pic>
        <p:nvPicPr>
          <p:cNvPr id="17" name="Picture 16">
            <a:extLst>
              <a:ext uri="{FF2B5EF4-FFF2-40B4-BE49-F238E27FC236}">
                <a16:creationId xmlns:a16="http://schemas.microsoft.com/office/drawing/2014/main" id="{2FD500DA-EDF5-E545-A404-5023F38BA9DB}"/>
              </a:ext>
            </a:extLst>
          </p:cNvPr>
          <p:cNvPicPr>
            <a:picLocks noChangeAspect="1"/>
          </p:cNvPicPr>
          <p:nvPr/>
        </p:nvPicPr>
        <p:blipFill>
          <a:blip r:embed="rId2">
            <a:alphaModFix amt="70000"/>
          </a:blip>
          <a:stretch>
            <a:fillRect/>
          </a:stretch>
        </p:blipFill>
        <p:spPr>
          <a:xfrm>
            <a:off x="6445517" y="439000"/>
            <a:ext cx="557892" cy="55789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1786</TotalTime>
  <Words>3411</Words>
  <Application>Microsoft Macintosh PowerPoint</Application>
  <PresentationFormat>Custom</PresentationFormat>
  <Paragraphs>363</Paragraphs>
  <Slides>33</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Calibri</vt:lpstr>
      <vt:lpstr>Bebas Neue</vt:lpstr>
      <vt:lpstr>Arial</vt:lpstr>
      <vt:lpstr>Calibri Light</vt:lpstr>
      <vt:lpstr>Overpass</vt:lpstr>
      <vt:lpstr>Cabin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Fischer, Laura</cp:lastModifiedBy>
  <cp:revision>49</cp:revision>
  <cp:lastPrinted>2021-03-01T18:58:01Z</cp:lastPrinted>
  <dcterms:created xsi:type="dcterms:W3CDTF">2020-10-19T23:18:41Z</dcterms:created>
  <dcterms:modified xsi:type="dcterms:W3CDTF">2021-03-06T19:00:05Z</dcterms:modified>
</cp:coreProperties>
</file>