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media/image28.tif" ContentType="image/tif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0"/>
  </p:notesMasterIdLst>
  <p:sldIdLst>
    <p:sldId id="387" r:id="rId2"/>
    <p:sldId id="258" r:id="rId3"/>
    <p:sldId id="264" r:id="rId4"/>
    <p:sldId id="388" r:id="rId5"/>
    <p:sldId id="389" r:id="rId6"/>
    <p:sldId id="390" r:id="rId7"/>
    <p:sldId id="391" r:id="rId8"/>
    <p:sldId id="392" r:id="rId9"/>
    <p:sldId id="393" r:id="rId10"/>
    <p:sldId id="394" r:id="rId11"/>
    <p:sldId id="395" r:id="rId12"/>
    <p:sldId id="283" r:id="rId13"/>
    <p:sldId id="256" r:id="rId14"/>
    <p:sldId id="265" r:id="rId15"/>
    <p:sldId id="384" r:id="rId16"/>
    <p:sldId id="385" r:id="rId17"/>
    <p:sldId id="267" r:id="rId18"/>
    <p:sldId id="259" r:id="rId19"/>
    <p:sldId id="386" r:id="rId20"/>
    <p:sldId id="268" r:id="rId21"/>
    <p:sldId id="273" r:id="rId22"/>
    <p:sldId id="274" r:id="rId23"/>
    <p:sldId id="275" r:id="rId24"/>
    <p:sldId id="277" r:id="rId25"/>
    <p:sldId id="276" r:id="rId26"/>
    <p:sldId id="278" r:id="rId27"/>
    <p:sldId id="279" r:id="rId28"/>
    <p:sldId id="280" r:id="rId29"/>
    <p:sldId id="281" r:id="rId30"/>
    <p:sldId id="282" r:id="rId31"/>
    <p:sldId id="271" r:id="rId32"/>
    <p:sldId id="284" r:id="rId33"/>
    <p:sldId id="426" r:id="rId34"/>
    <p:sldId id="427" r:id="rId35"/>
    <p:sldId id="428" r:id="rId36"/>
    <p:sldId id="429" r:id="rId37"/>
    <p:sldId id="430" r:id="rId38"/>
    <p:sldId id="431" r:id="rId39"/>
    <p:sldId id="432" r:id="rId40"/>
    <p:sldId id="433" r:id="rId41"/>
    <p:sldId id="434" r:id="rId42"/>
    <p:sldId id="435" r:id="rId43"/>
    <p:sldId id="436" r:id="rId44"/>
    <p:sldId id="437" r:id="rId45"/>
    <p:sldId id="438" r:id="rId46"/>
    <p:sldId id="439" r:id="rId47"/>
    <p:sldId id="440" r:id="rId48"/>
    <p:sldId id="286" r:id="rId49"/>
    <p:sldId id="287" r:id="rId50"/>
    <p:sldId id="288" r:id="rId51"/>
    <p:sldId id="289" r:id="rId52"/>
    <p:sldId id="262" r:id="rId53"/>
    <p:sldId id="263" r:id="rId54"/>
    <p:sldId id="261" r:id="rId55"/>
    <p:sldId id="290" r:id="rId56"/>
    <p:sldId id="260" r:id="rId57"/>
    <p:sldId id="285" r:id="rId58"/>
    <p:sldId id="294" r:id="rId59"/>
    <p:sldId id="293" r:id="rId60"/>
    <p:sldId id="412" r:id="rId61"/>
    <p:sldId id="413" r:id="rId62"/>
    <p:sldId id="414" r:id="rId63"/>
    <p:sldId id="415" r:id="rId64"/>
    <p:sldId id="416" r:id="rId65"/>
    <p:sldId id="417" r:id="rId66"/>
    <p:sldId id="418" r:id="rId67"/>
    <p:sldId id="419" r:id="rId68"/>
    <p:sldId id="420" r:id="rId69"/>
    <p:sldId id="421" r:id="rId70"/>
    <p:sldId id="422" r:id="rId71"/>
    <p:sldId id="423" r:id="rId72"/>
    <p:sldId id="302" r:id="rId73"/>
    <p:sldId id="304" r:id="rId74"/>
    <p:sldId id="305" r:id="rId75"/>
    <p:sldId id="424" r:id="rId76"/>
    <p:sldId id="306" r:id="rId77"/>
    <p:sldId id="298" r:id="rId78"/>
    <p:sldId id="300" r:id="rId79"/>
    <p:sldId id="301" r:id="rId80"/>
    <p:sldId id="299" r:id="rId81"/>
    <p:sldId id="425" r:id="rId82"/>
    <p:sldId id="292" r:id="rId83"/>
    <p:sldId id="381" r:id="rId84"/>
    <p:sldId id="396" r:id="rId85"/>
    <p:sldId id="397" r:id="rId86"/>
    <p:sldId id="382" r:id="rId87"/>
    <p:sldId id="398" r:id="rId88"/>
    <p:sldId id="269"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diagrams/_rels/data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4" Type="http://schemas.openxmlformats.org/officeDocument/2006/relationships/image" Target="../media/image38.png"/></Relationships>
</file>

<file path=ppt/diagrams/_rels/drawing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4"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D8F325-94C5-49CE-8EC3-77CFDB3369D3}"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90BED9C1-1AA7-40F0-9AE1-F97CCDFBB2AF}">
      <dgm:prSet/>
      <dgm:spPr/>
      <dgm:t>
        <a:bodyPr/>
        <a:lstStyle/>
        <a:p>
          <a:r>
            <a:rPr lang="en-US"/>
            <a:t>3,519 Refuge client case files</a:t>
          </a:r>
        </a:p>
      </dgm:t>
    </dgm:pt>
    <dgm:pt modelId="{9D9D86FA-EB54-42C9-88A1-1901486C6328}" type="parTrans" cxnId="{21EC66B5-3F94-429A-A96E-6E304A3CE927}">
      <dgm:prSet/>
      <dgm:spPr/>
      <dgm:t>
        <a:bodyPr/>
        <a:lstStyle/>
        <a:p>
          <a:endParaRPr lang="en-US"/>
        </a:p>
      </dgm:t>
    </dgm:pt>
    <dgm:pt modelId="{810FED04-9750-48F4-9702-359BD452EA74}" type="sibTrans" cxnId="{21EC66B5-3F94-429A-A96E-6E304A3CE927}">
      <dgm:prSet/>
      <dgm:spPr/>
      <dgm:t>
        <a:bodyPr/>
        <a:lstStyle/>
        <a:p>
          <a:endParaRPr lang="en-US"/>
        </a:p>
      </dgm:t>
    </dgm:pt>
    <dgm:pt modelId="{42BB016F-2A29-44C6-AEDD-1A4C7D8F8C22}">
      <dgm:prSet/>
      <dgm:spPr/>
      <dgm:t>
        <a:bodyPr/>
        <a:lstStyle/>
        <a:p>
          <a:r>
            <a:rPr lang="en-US"/>
            <a:t>All of whom were – </a:t>
          </a:r>
        </a:p>
      </dgm:t>
    </dgm:pt>
    <dgm:pt modelId="{AE7293E6-E2EF-4B86-AF26-7A534529BBAD}" type="parTrans" cxnId="{76DA257E-A68A-4792-BBA6-0023153BC898}">
      <dgm:prSet/>
      <dgm:spPr/>
      <dgm:t>
        <a:bodyPr/>
        <a:lstStyle/>
        <a:p>
          <a:endParaRPr lang="en-US"/>
        </a:p>
      </dgm:t>
    </dgm:pt>
    <dgm:pt modelId="{BB67B05F-2E37-4582-BB61-5A7594698148}" type="sibTrans" cxnId="{76DA257E-A68A-4792-BBA6-0023153BC898}">
      <dgm:prSet/>
      <dgm:spPr/>
      <dgm:t>
        <a:bodyPr/>
        <a:lstStyle/>
        <a:p>
          <a:endParaRPr lang="en-US"/>
        </a:p>
      </dgm:t>
    </dgm:pt>
    <dgm:pt modelId="{BC212DC2-F87C-4381-A020-88C789A55A72}">
      <dgm:prSet/>
      <dgm:spPr/>
      <dgm:t>
        <a:bodyPr/>
        <a:lstStyle/>
        <a:p>
          <a:r>
            <a:rPr lang="en-US"/>
            <a:t>aged over 18</a:t>
          </a:r>
        </a:p>
      </dgm:t>
    </dgm:pt>
    <dgm:pt modelId="{119FBDB2-861E-4429-9163-B9AE5A97F2B8}" type="parTrans" cxnId="{75750470-BC3D-4CDC-BDD3-084ACAF1FD94}">
      <dgm:prSet/>
      <dgm:spPr/>
      <dgm:t>
        <a:bodyPr/>
        <a:lstStyle/>
        <a:p>
          <a:endParaRPr lang="en-US"/>
        </a:p>
      </dgm:t>
    </dgm:pt>
    <dgm:pt modelId="{4CE12F94-EBBF-4FF7-ACE9-B8708406085B}" type="sibTrans" cxnId="{75750470-BC3D-4CDC-BDD3-084ACAF1FD94}">
      <dgm:prSet/>
      <dgm:spPr/>
      <dgm:t>
        <a:bodyPr/>
        <a:lstStyle/>
        <a:p>
          <a:endParaRPr lang="en-US"/>
        </a:p>
      </dgm:t>
    </dgm:pt>
    <dgm:pt modelId="{094A83A1-7E02-44F7-92AD-CEED68813232}">
      <dgm:prSet/>
      <dgm:spPr/>
      <dgm:t>
        <a:bodyPr/>
        <a:lstStyle/>
        <a:p>
          <a:r>
            <a:rPr lang="en-US"/>
            <a:t>completed all items on the CORE-10 measure of psychological wellbeing, and</a:t>
          </a:r>
        </a:p>
      </dgm:t>
    </dgm:pt>
    <dgm:pt modelId="{16304895-A95C-4247-9D49-2A1069D8827A}" type="parTrans" cxnId="{6947C76D-262F-4CAA-81ED-289EA1B3FD8E}">
      <dgm:prSet/>
      <dgm:spPr/>
      <dgm:t>
        <a:bodyPr/>
        <a:lstStyle/>
        <a:p>
          <a:endParaRPr lang="en-US"/>
        </a:p>
      </dgm:t>
    </dgm:pt>
    <dgm:pt modelId="{447AA568-4810-4111-B3C6-853D1CFBBDAF}" type="sibTrans" cxnId="{6947C76D-262F-4CAA-81ED-289EA1B3FD8E}">
      <dgm:prSet/>
      <dgm:spPr/>
      <dgm:t>
        <a:bodyPr/>
        <a:lstStyle/>
        <a:p>
          <a:endParaRPr lang="en-US"/>
        </a:p>
      </dgm:t>
    </dgm:pt>
    <dgm:pt modelId="{37878D02-AE31-4109-B2C6-93FE9A74FB7D}">
      <dgm:prSet/>
      <dgm:spPr/>
      <dgm:t>
        <a:bodyPr/>
        <a:lstStyle/>
        <a:p>
          <a:r>
            <a:rPr lang="en-US"/>
            <a:t>provided a history of abuse to their caseworker</a:t>
          </a:r>
        </a:p>
      </dgm:t>
    </dgm:pt>
    <dgm:pt modelId="{D946D1FE-34A4-4C53-B1F9-BED817A9BCF7}" type="parTrans" cxnId="{E29B60E8-BB8A-438E-A516-E07E47EFBD02}">
      <dgm:prSet/>
      <dgm:spPr/>
      <dgm:t>
        <a:bodyPr/>
        <a:lstStyle/>
        <a:p>
          <a:endParaRPr lang="en-US"/>
        </a:p>
      </dgm:t>
    </dgm:pt>
    <dgm:pt modelId="{9C295A15-107A-43B8-8A61-C28CFAF6D0E4}" type="sibTrans" cxnId="{E29B60E8-BB8A-438E-A516-E07E47EFBD02}">
      <dgm:prSet/>
      <dgm:spPr/>
      <dgm:t>
        <a:bodyPr/>
        <a:lstStyle/>
        <a:p>
          <a:endParaRPr lang="en-US"/>
        </a:p>
      </dgm:t>
    </dgm:pt>
    <dgm:pt modelId="{D6C04EC9-9C84-42FD-93AA-60DD2753CD81}">
      <dgm:prSet/>
      <dgm:spPr/>
      <dgm:t>
        <a:bodyPr/>
        <a:lstStyle/>
        <a:p>
          <a:r>
            <a:rPr lang="en-US"/>
            <a:t>20 semi-structured interviews with staff employed by Refuge</a:t>
          </a:r>
        </a:p>
      </dgm:t>
    </dgm:pt>
    <dgm:pt modelId="{F18CA745-6EBC-454E-AC03-B0A503C6D8F0}" type="parTrans" cxnId="{25A0D7F9-2F2E-4320-81F5-DCB071205F37}">
      <dgm:prSet/>
      <dgm:spPr/>
      <dgm:t>
        <a:bodyPr/>
        <a:lstStyle/>
        <a:p>
          <a:endParaRPr lang="en-US"/>
        </a:p>
      </dgm:t>
    </dgm:pt>
    <dgm:pt modelId="{2508A128-4C3F-4E34-AEDD-3886D2A18CF5}" type="sibTrans" cxnId="{25A0D7F9-2F2E-4320-81F5-DCB071205F37}">
      <dgm:prSet/>
      <dgm:spPr/>
      <dgm:t>
        <a:bodyPr/>
        <a:lstStyle/>
        <a:p>
          <a:endParaRPr lang="en-US"/>
        </a:p>
      </dgm:t>
    </dgm:pt>
    <dgm:pt modelId="{E9B524D2-E104-4A48-8F30-AAE62091E719}" type="pres">
      <dgm:prSet presAssocID="{D7D8F325-94C5-49CE-8EC3-77CFDB3369D3}" presName="linear" presStyleCnt="0">
        <dgm:presLayoutVars>
          <dgm:animLvl val="lvl"/>
          <dgm:resizeHandles val="exact"/>
        </dgm:presLayoutVars>
      </dgm:prSet>
      <dgm:spPr/>
    </dgm:pt>
    <dgm:pt modelId="{3158AA13-721D-124C-AE2F-509AC16F6445}" type="pres">
      <dgm:prSet presAssocID="{90BED9C1-1AA7-40F0-9AE1-F97CCDFBB2AF}" presName="parentText" presStyleLbl="node1" presStyleIdx="0" presStyleCnt="3">
        <dgm:presLayoutVars>
          <dgm:chMax val="0"/>
          <dgm:bulletEnabled val="1"/>
        </dgm:presLayoutVars>
      </dgm:prSet>
      <dgm:spPr/>
    </dgm:pt>
    <dgm:pt modelId="{300C2DFD-6198-424A-997E-955E9292B053}" type="pres">
      <dgm:prSet presAssocID="{810FED04-9750-48F4-9702-359BD452EA74}" presName="spacer" presStyleCnt="0"/>
      <dgm:spPr/>
    </dgm:pt>
    <dgm:pt modelId="{893786FE-2B8D-BD47-97C3-1936DD0F46AB}" type="pres">
      <dgm:prSet presAssocID="{42BB016F-2A29-44C6-AEDD-1A4C7D8F8C22}" presName="parentText" presStyleLbl="node1" presStyleIdx="1" presStyleCnt="3">
        <dgm:presLayoutVars>
          <dgm:chMax val="0"/>
          <dgm:bulletEnabled val="1"/>
        </dgm:presLayoutVars>
      </dgm:prSet>
      <dgm:spPr/>
    </dgm:pt>
    <dgm:pt modelId="{1DD55EC0-126A-594E-B112-D0F075EB8490}" type="pres">
      <dgm:prSet presAssocID="{42BB016F-2A29-44C6-AEDD-1A4C7D8F8C22}" presName="childText" presStyleLbl="revTx" presStyleIdx="0" presStyleCnt="1">
        <dgm:presLayoutVars>
          <dgm:bulletEnabled val="1"/>
        </dgm:presLayoutVars>
      </dgm:prSet>
      <dgm:spPr/>
    </dgm:pt>
    <dgm:pt modelId="{4EDE9614-1DE4-9E4A-AD71-944493FFE978}" type="pres">
      <dgm:prSet presAssocID="{D6C04EC9-9C84-42FD-93AA-60DD2753CD81}" presName="parentText" presStyleLbl="node1" presStyleIdx="2" presStyleCnt="3">
        <dgm:presLayoutVars>
          <dgm:chMax val="0"/>
          <dgm:bulletEnabled val="1"/>
        </dgm:presLayoutVars>
      </dgm:prSet>
      <dgm:spPr/>
    </dgm:pt>
  </dgm:ptLst>
  <dgm:cxnLst>
    <dgm:cxn modelId="{929ED315-4A8E-6E43-8A10-6BC4DD89D11D}" type="presOf" srcId="{D6C04EC9-9C84-42FD-93AA-60DD2753CD81}" destId="{4EDE9614-1DE4-9E4A-AD71-944493FFE978}" srcOrd="0" destOrd="0" presId="urn:microsoft.com/office/officeart/2005/8/layout/vList2"/>
    <dgm:cxn modelId="{F0C86423-637F-DB41-B52B-B77C56589CD2}" type="presOf" srcId="{094A83A1-7E02-44F7-92AD-CEED68813232}" destId="{1DD55EC0-126A-594E-B112-D0F075EB8490}" srcOrd="0" destOrd="1" presId="urn:microsoft.com/office/officeart/2005/8/layout/vList2"/>
    <dgm:cxn modelId="{C457D169-9609-9345-BCA2-BA6126500D20}" type="presOf" srcId="{90BED9C1-1AA7-40F0-9AE1-F97CCDFBB2AF}" destId="{3158AA13-721D-124C-AE2F-509AC16F6445}" srcOrd="0" destOrd="0" presId="urn:microsoft.com/office/officeart/2005/8/layout/vList2"/>
    <dgm:cxn modelId="{DF0E8C4B-8840-DA44-A07C-AADA7712380B}" type="presOf" srcId="{BC212DC2-F87C-4381-A020-88C789A55A72}" destId="{1DD55EC0-126A-594E-B112-D0F075EB8490}" srcOrd="0" destOrd="0" presId="urn:microsoft.com/office/officeart/2005/8/layout/vList2"/>
    <dgm:cxn modelId="{6947C76D-262F-4CAA-81ED-289EA1B3FD8E}" srcId="{42BB016F-2A29-44C6-AEDD-1A4C7D8F8C22}" destId="{094A83A1-7E02-44F7-92AD-CEED68813232}" srcOrd="1" destOrd="0" parTransId="{16304895-A95C-4247-9D49-2A1069D8827A}" sibTransId="{447AA568-4810-4111-B3C6-853D1CFBBDAF}"/>
    <dgm:cxn modelId="{75750470-BC3D-4CDC-BDD3-084ACAF1FD94}" srcId="{42BB016F-2A29-44C6-AEDD-1A4C7D8F8C22}" destId="{BC212DC2-F87C-4381-A020-88C789A55A72}" srcOrd="0" destOrd="0" parTransId="{119FBDB2-861E-4429-9163-B9AE5A97F2B8}" sibTransId="{4CE12F94-EBBF-4FF7-ACE9-B8708406085B}"/>
    <dgm:cxn modelId="{76DA257E-A68A-4792-BBA6-0023153BC898}" srcId="{D7D8F325-94C5-49CE-8EC3-77CFDB3369D3}" destId="{42BB016F-2A29-44C6-AEDD-1A4C7D8F8C22}" srcOrd="1" destOrd="0" parTransId="{AE7293E6-E2EF-4B86-AF26-7A534529BBAD}" sibTransId="{BB67B05F-2E37-4582-BB61-5A7594698148}"/>
    <dgm:cxn modelId="{BF6829A7-FD74-C045-AC53-0C95132ABE7E}" type="presOf" srcId="{37878D02-AE31-4109-B2C6-93FE9A74FB7D}" destId="{1DD55EC0-126A-594E-B112-D0F075EB8490}" srcOrd="0" destOrd="2" presId="urn:microsoft.com/office/officeart/2005/8/layout/vList2"/>
    <dgm:cxn modelId="{21EC66B5-3F94-429A-A96E-6E304A3CE927}" srcId="{D7D8F325-94C5-49CE-8EC3-77CFDB3369D3}" destId="{90BED9C1-1AA7-40F0-9AE1-F97CCDFBB2AF}" srcOrd="0" destOrd="0" parTransId="{9D9D86FA-EB54-42C9-88A1-1901486C6328}" sibTransId="{810FED04-9750-48F4-9702-359BD452EA74}"/>
    <dgm:cxn modelId="{8C0543CA-EF01-C642-B168-41E9E4A70321}" type="presOf" srcId="{D7D8F325-94C5-49CE-8EC3-77CFDB3369D3}" destId="{E9B524D2-E104-4A48-8F30-AAE62091E719}" srcOrd="0" destOrd="0" presId="urn:microsoft.com/office/officeart/2005/8/layout/vList2"/>
    <dgm:cxn modelId="{E29B60E8-BB8A-438E-A516-E07E47EFBD02}" srcId="{42BB016F-2A29-44C6-AEDD-1A4C7D8F8C22}" destId="{37878D02-AE31-4109-B2C6-93FE9A74FB7D}" srcOrd="2" destOrd="0" parTransId="{D946D1FE-34A4-4C53-B1F9-BED817A9BCF7}" sibTransId="{9C295A15-107A-43B8-8A61-C28CFAF6D0E4}"/>
    <dgm:cxn modelId="{870327EA-F1A5-7E41-BFE6-37B050B82560}" type="presOf" srcId="{42BB016F-2A29-44C6-AEDD-1A4C7D8F8C22}" destId="{893786FE-2B8D-BD47-97C3-1936DD0F46AB}" srcOrd="0" destOrd="0" presId="urn:microsoft.com/office/officeart/2005/8/layout/vList2"/>
    <dgm:cxn modelId="{25A0D7F9-2F2E-4320-81F5-DCB071205F37}" srcId="{D7D8F325-94C5-49CE-8EC3-77CFDB3369D3}" destId="{D6C04EC9-9C84-42FD-93AA-60DD2753CD81}" srcOrd="2" destOrd="0" parTransId="{F18CA745-6EBC-454E-AC03-B0A503C6D8F0}" sibTransId="{2508A128-4C3F-4E34-AEDD-3886D2A18CF5}"/>
    <dgm:cxn modelId="{26CC9E6C-AFFE-BF4F-B06B-43BECAB488E0}" type="presParOf" srcId="{E9B524D2-E104-4A48-8F30-AAE62091E719}" destId="{3158AA13-721D-124C-AE2F-509AC16F6445}" srcOrd="0" destOrd="0" presId="urn:microsoft.com/office/officeart/2005/8/layout/vList2"/>
    <dgm:cxn modelId="{C7619528-E6E7-3444-AAB2-A11864CAAD82}" type="presParOf" srcId="{E9B524D2-E104-4A48-8F30-AAE62091E719}" destId="{300C2DFD-6198-424A-997E-955E9292B053}" srcOrd="1" destOrd="0" presId="urn:microsoft.com/office/officeart/2005/8/layout/vList2"/>
    <dgm:cxn modelId="{3EF4CDE7-641F-FC4C-8991-4D57DF223BEB}" type="presParOf" srcId="{E9B524D2-E104-4A48-8F30-AAE62091E719}" destId="{893786FE-2B8D-BD47-97C3-1936DD0F46AB}" srcOrd="2" destOrd="0" presId="urn:microsoft.com/office/officeart/2005/8/layout/vList2"/>
    <dgm:cxn modelId="{A6317522-314C-4A43-A8F7-892EA20ED0C8}" type="presParOf" srcId="{E9B524D2-E104-4A48-8F30-AAE62091E719}" destId="{1DD55EC0-126A-594E-B112-D0F075EB8490}" srcOrd="3" destOrd="0" presId="urn:microsoft.com/office/officeart/2005/8/layout/vList2"/>
    <dgm:cxn modelId="{B5F1450E-960C-ED46-A8AC-732F7FD9F418}" type="presParOf" srcId="{E9B524D2-E104-4A48-8F30-AAE62091E719}" destId="{4EDE9614-1DE4-9E4A-AD71-944493FFE97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080A9E-86FB-4118-9B48-C211BA6E465A}"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62C5BC45-F7F4-4A2E-9371-CDABA9190A81}">
      <dgm:prSet/>
      <dgm:spPr/>
      <dgm:t>
        <a:bodyPr/>
        <a:lstStyle/>
        <a:p>
          <a:r>
            <a:rPr lang="en-US"/>
            <a:t>86% above the cut off for clinical concern across the entire sample</a:t>
          </a:r>
        </a:p>
      </dgm:t>
    </dgm:pt>
    <dgm:pt modelId="{439512EC-5F0C-4333-8AF8-A86DC395C917}" type="parTrans" cxnId="{1F730C3B-CFD7-4E69-898A-F82D0376ACC7}">
      <dgm:prSet/>
      <dgm:spPr/>
      <dgm:t>
        <a:bodyPr/>
        <a:lstStyle/>
        <a:p>
          <a:endParaRPr lang="en-US"/>
        </a:p>
      </dgm:t>
    </dgm:pt>
    <dgm:pt modelId="{836E04E8-35B6-4E60-A8FB-24E501A7A02B}" type="sibTrans" cxnId="{1F730C3B-CFD7-4E69-898A-F82D0376ACC7}">
      <dgm:prSet/>
      <dgm:spPr/>
      <dgm:t>
        <a:bodyPr/>
        <a:lstStyle/>
        <a:p>
          <a:endParaRPr lang="en-US"/>
        </a:p>
      </dgm:t>
    </dgm:pt>
    <dgm:pt modelId="{046B1755-D25E-4A7F-A39A-5895A7AF6A2B}">
      <dgm:prSet/>
      <dgm:spPr/>
      <dgm:t>
        <a:bodyPr/>
        <a:lstStyle/>
        <a:p>
          <a:r>
            <a:rPr lang="en-US"/>
            <a:t>3.5 times more likely for those who reported feeling depressed</a:t>
          </a:r>
        </a:p>
      </dgm:t>
    </dgm:pt>
    <dgm:pt modelId="{5F2BFCD4-1212-4DBD-B64F-7938B44FDBDA}" type="parTrans" cxnId="{BA4ACAFF-C126-4577-903A-2FEE22A7BB27}">
      <dgm:prSet/>
      <dgm:spPr/>
      <dgm:t>
        <a:bodyPr/>
        <a:lstStyle/>
        <a:p>
          <a:endParaRPr lang="en-US"/>
        </a:p>
      </dgm:t>
    </dgm:pt>
    <dgm:pt modelId="{A03822B2-251D-4D74-8DAE-E73DB2952F52}" type="sibTrans" cxnId="{BA4ACAFF-C126-4577-903A-2FEE22A7BB27}">
      <dgm:prSet/>
      <dgm:spPr/>
      <dgm:t>
        <a:bodyPr/>
        <a:lstStyle/>
        <a:p>
          <a:endParaRPr lang="en-US"/>
        </a:p>
      </dgm:t>
    </dgm:pt>
    <dgm:pt modelId="{4471C507-801E-41D9-8FB8-ED18363D7F6B}">
      <dgm:prSet/>
      <dgm:spPr/>
      <dgm:t>
        <a:bodyPr/>
        <a:lstStyle/>
        <a:p>
          <a:r>
            <a:rPr lang="en-US"/>
            <a:t>1.87 times more likely for those without children</a:t>
          </a:r>
        </a:p>
      </dgm:t>
    </dgm:pt>
    <dgm:pt modelId="{4DF9F749-90D9-44F1-B877-7CFCB99B1BED}" type="parTrans" cxnId="{4352645A-DD34-4AC2-B672-A04CB3CB1BAF}">
      <dgm:prSet/>
      <dgm:spPr/>
      <dgm:t>
        <a:bodyPr/>
        <a:lstStyle/>
        <a:p>
          <a:endParaRPr lang="en-US"/>
        </a:p>
      </dgm:t>
    </dgm:pt>
    <dgm:pt modelId="{9FE55EC9-76ED-4F6D-B433-51034B58A8C4}" type="sibTrans" cxnId="{4352645A-DD34-4AC2-B672-A04CB3CB1BAF}">
      <dgm:prSet/>
      <dgm:spPr/>
      <dgm:t>
        <a:bodyPr/>
        <a:lstStyle/>
        <a:p>
          <a:endParaRPr lang="en-US"/>
        </a:p>
      </dgm:t>
    </dgm:pt>
    <dgm:pt modelId="{4B87A90D-B895-404A-96A0-D53CF7FF33F1}">
      <dgm:prSet/>
      <dgm:spPr/>
      <dgm:t>
        <a:bodyPr/>
        <a:lstStyle/>
        <a:p>
          <a:r>
            <a:rPr lang="en-US"/>
            <a:t>1.69 times more likely for those feeling despairing or hopeless</a:t>
          </a:r>
        </a:p>
      </dgm:t>
    </dgm:pt>
    <dgm:pt modelId="{7E3B99BF-E380-4D36-81FD-74B0CF93F413}" type="parTrans" cxnId="{D30B4EA5-5E60-4BD6-A23E-443A79308221}">
      <dgm:prSet/>
      <dgm:spPr/>
      <dgm:t>
        <a:bodyPr/>
        <a:lstStyle/>
        <a:p>
          <a:endParaRPr lang="en-US"/>
        </a:p>
      </dgm:t>
    </dgm:pt>
    <dgm:pt modelId="{1E071491-C66D-4FC9-8A91-D14EB325BE59}" type="sibTrans" cxnId="{D30B4EA5-5E60-4BD6-A23E-443A79308221}">
      <dgm:prSet/>
      <dgm:spPr/>
      <dgm:t>
        <a:bodyPr/>
        <a:lstStyle/>
        <a:p>
          <a:endParaRPr lang="en-US"/>
        </a:p>
      </dgm:t>
    </dgm:pt>
    <dgm:pt modelId="{107D2149-DF19-40E0-9450-058EC4CAFA47}">
      <dgm:prSet/>
      <dgm:spPr/>
      <dgm:t>
        <a:bodyPr/>
        <a:lstStyle/>
        <a:p>
          <a:r>
            <a:rPr lang="en-US"/>
            <a:t>1.68 times greater for those with additional alcohol needs</a:t>
          </a:r>
        </a:p>
      </dgm:t>
    </dgm:pt>
    <dgm:pt modelId="{C143DCA3-8BCA-459B-8E25-FE49456652C7}" type="parTrans" cxnId="{826309B1-BB53-42E8-9A94-C6579564A1CA}">
      <dgm:prSet/>
      <dgm:spPr/>
      <dgm:t>
        <a:bodyPr/>
        <a:lstStyle/>
        <a:p>
          <a:endParaRPr lang="en-US"/>
        </a:p>
      </dgm:t>
    </dgm:pt>
    <dgm:pt modelId="{3427B8EC-CDA3-4C2C-8D9E-164AD32CAA84}" type="sibTrans" cxnId="{826309B1-BB53-42E8-9A94-C6579564A1CA}">
      <dgm:prSet/>
      <dgm:spPr/>
      <dgm:t>
        <a:bodyPr/>
        <a:lstStyle/>
        <a:p>
          <a:endParaRPr lang="en-US"/>
        </a:p>
      </dgm:t>
    </dgm:pt>
    <dgm:pt modelId="{D65A7B30-DBC3-4D59-B50A-235145CA4AA7}">
      <dgm:prSet/>
      <dgm:spPr/>
      <dgm:t>
        <a:bodyPr/>
        <a:lstStyle/>
        <a:p>
          <a:r>
            <a:rPr lang="en-US"/>
            <a:t>1.59 times greater for those with additional drug related needs</a:t>
          </a:r>
        </a:p>
      </dgm:t>
    </dgm:pt>
    <dgm:pt modelId="{83FC5F3F-C250-4C9B-AA66-0D353C8E87D8}" type="parTrans" cxnId="{CF85217D-BBFB-46D0-9861-4FBD58C2A44B}">
      <dgm:prSet/>
      <dgm:spPr/>
      <dgm:t>
        <a:bodyPr/>
        <a:lstStyle/>
        <a:p>
          <a:endParaRPr lang="en-US"/>
        </a:p>
      </dgm:t>
    </dgm:pt>
    <dgm:pt modelId="{E224032B-4A98-41B5-8537-51056B1A110D}" type="sibTrans" cxnId="{CF85217D-BBFB-46D0-9861-4FBD58C2A44B}">
      <dgm:prSet/>
      <dgm:spPr/>
      <dgm:t>
        <a:bodyPr/>
        <a:lstStyle/>
        <a:p>
          <a:endParaRPr lang="en-US"/>
        </a:p>
      </dgm:t>
    </dgm:pt>
    <dgm:pt modelId="{33A46A87-8C64-2047-8FBD-A43E7F064C73}" type="pres">
      <dgm:prSet presAssocID="{5E080A9E-86FB-4118-9B48-C211BA6E465A}" presName="diagram" presStyleCnt="0">
        <dgm:presLayoutVars>
          <dgm:dir/>
          <dgm:resizeHandles val="exact"/>
        </dgm:presLayoutVars>
      </dgm:prSet>
      <dgm:spPr/>
    </dgm:pt>
    <dgm:pt modelId="{96A1B34E-19C4-1245-B740-6F4715E35E2E}" type="pres">
      <dgm:prSet presAssocID="{62C5BC45-F7F4-4A2E-9371-CDABA9190A81}" presName="node" presStyleLbl="node1" presStyleIdx="0" presStyleCnt="6">
        <dgm:presLayoutVars>
          <dgm:bulletEnabled val="1"/>
        </dgm:presLayoutVars>
      </dgm:prSet>
      <dgm:spPr/>
    </dgm:pt>
    <dgm:pt modelId="{B51C03C5-9FEC-1441-BF98-46A551CA817E}" type="pres">
      <dgm:prSet presAssocID="{836E04E8-35B6-4E60-A8FB-24E501A7A02B}" presName="sibTrans" presStyleCnt="0"/>
      <dgm:spPr/>
    </dgm:pt>
    <dgm:pt modelId="{7B09419E-A4A8-714A-B5AF-670D372C1609}" type="pres">
      <dgm:prSet presAssocID="{046B1755-D25E-4A7F-A39A-5895A7AF6A2B}" presName="node" presStyleLbl="node1" presStyleIdx="1" presStyleCnt="6">
        <dgm:presLayoutVars>
          <dgm:bulletEnabled val="1"/>
        </dgm:presLayoutVars>
      </dgm:prSet>
      <dgm:spPr/>
    </dgm:pt>
    <dgm:pt modelId="{632FF120-9251-A743-90C0-232927DC222A}" type="pres">
      <dgm:prSet presAssocID="{A03822B2-251D-4D74-8DAE-E73DB2952F52}" presName="sibTrans" presStyleCnt="0"/>
      <dgm:spPr/>
    </dgm:pt>
    <dgm:pt modelId="{A0D6ECB8-F09C-FE4C-9620-DB9E633511B2}" type="pres">
      <dgm:prSet presAssocID="{4471C507-801E-41D9-8FB8-ED18363D7F6B}" presName="node" presStyleLbl="node1" presStyleIdx="2" presStyleCnt="6">
        <dgm:presLayoutVars>
          <dgm:bulletEnabled val="1"/>
        </dgm:presLayoutVars>
      </dgm:prSet>
      <dgm:spPr/>
    </dgm:pt>
    <dgm:pt modelId="{3473E5AD-8826-C54D-A42B-056E0AE7BE85}" type="pres">
      <dgm:prSet presAssocID="{9FE55EC9-76ED-4F6D-B433-51034B58A8C4}" presName="sibTrans" presStyleCnt="0"/>
      <dgm:spPr/>
    </dgm:pt>
    <dgm:pt modelId="{596E1E2D-C626-B240-A60E-A5266E88B442}" type="pres">
      <dgm:prSet presAssocID="{4B87A90D-B895-404A-96A0-D53CF7FF33F1}" presName="node" presStyleLbl="node1" presStyleIdx="3" presStyleCnt="6">
        <dgm:presLayoutVars>
          <dgm:bulletEnabled val="1"/>
        </dgm:presLayoutVars>
      </dgm:prSet>
      <dgm:spPr/>
    </dgm:pt>
    <dgm:pt modelId="{1EC421E2-A3CC-8448-A074-AA187785CE99}" type="pres">
      <dgm:prSet presAssocID="{1E071491-C66D-4FC9-8A91-D14EB325BE59}" presName="sibTrans" presStyleCnt="0"/>
      <dgm:spPr/>
    </dgm:pt>
    <dgm:pt modelId="{8D4F76E3-6F65-4D45-9E18-40E738A88C1C}" type="pres">
      <dgm:prSet presAssocID="{107D2149-DF19-40E0-9450-058EC4CAFA47}" presName="node" presStyleLbl="node1" presStyleIdx="4" presStyleCnt="6">
        <dgm:presLayoutVars>
          <dgm:bulletEnabled val="1"/>
        </dgm:presLayoutVars>
      </dgm:prSet>
      <dgm:spPr/>
    </dgm:pt>
    <dgm:pt modelId="{99C1CFF1-6D91-314B-AABB-EDE32892B37F}" type="pres">
      <dgm:prSet presAssocID="{3427B8EC-CDA3-4C2C-8D9E-164AD32CAA84}" presName="sibTrans" presStyleCnt="0"/>
      <dgm:spPr/>
    </dgm:pt>
    <dgm:pt modelId="{008D82BC-E15D-4241-A117-9042D8FC8D53}" type="pres">
      <dgm:prSet presAssocID="{D65A7B30-DBC3-4D59-B50A-235145CA4AA7}" presName="node" presStyleLbl="node1" presStyleIdx="5" presStyleCnt="6">
        <dgm:presLayoutVars>
          <dgm:bulletEnabled val="1"/>
        </dgm:presLayoutVars>
      </dgm:prSet>
      <dgm:spPr/>
    </dgm:pt>
  </dgm:ptLst>
  <dgm:cxnLst>
    <dgm:cxn modelId="{7D95E109-6FB7-9E46-B97C-0614383E9365}" type="presOf" srcId="{62C5BC45-F7F4-4A2E-9371-CDABA9190A81}" destId="{96A1B34E-19C4-1245-B740-6F4715E35E2E}" srcOrd="0" destOrd="0" presId="urn:microsoft.com/office/officeart/2005/8/layout/default"/>
    <dgm:cxn modelId="{1F730C3B-CFD7-4E69-898A-F82D0376ACC7}" srcId="{5E080A9E-86FB-4118-9B48-C211BA6E465A}" destId="{62C5BC45-F7F4-4A2E-9371-CDABA9190A81}" srcOrd="0" destOrd="0" parTransId="{439512EC-5F0C-4333-8AF8-A86DC395C917}" sibTransId="{836E04E8-35B6-4E60-A8FB-24E501A7A02B}"/>
    <dgm:cxn modelId="{224EB144-D8D2-EC4B-AB4C-14193034C6BD}" type="presOf" srcId="{4B87A90D-B895-404A-96A0-D53CF7FF33F1}" destId="{596E1E2D-C626-B240-A60E-A5266E88B442}" srcOrd="0" destOrd="0" presId="urn:microsoft.com/office/officeart/2005/8/layout/default"/>
    <dgm:cxn modelId="{E368B069-1E92-2146-8693-42B405686AE5}" type="presOf" srcId="{046B1755-D25E-4A7F-A39A-5895A7AF6A2B}" destId="{7B09419E-A4A8-714A-B5AF-670D372C1609}" srcOrd="0" destOrd="0" presId="urn:microsoft.com/office/officeart/2005/8/layout/default"/>
    <dgm:cxn modelId="{357A8658-42BA-0E4A-8B29-55F913CF3F86}" type="presOf" srcId="{4471C507-801E-41D9-8FB8-ED18363D7F6B}" destId="{A0D6ECB8-F09C-FE4C-9620-DB9E633511B2}" srcOrd="0" destOrd="0" presId="urn:microsoft.com/office/officeart/2005/8/layout/default"/>
    <dgm:cxn modelId="{4352645A-DD34-4AC2-B672-A04CB3CB1BAF}" srcId="{5E080A9E-86FB-4118-9B48-C211BA6E465A}" destId="{4471C507-801E-41D9-8FB8-ED18363D7F6B}" srcOrd="2" destOrd="0" parTransId="{4DF9F749-90D9-44F1-B877-7CFCB99B1BED}" sibTransId="{9FE55EC9-76ED-4F6D-B433-51034B58A8C4}"/>
    <dgm:cxn modelId="{CF85217D-BBFB-46D0-9861-4FBD58C2A44B}" srcId="{5E080A9E-86FB-4118-9B48-C211BA6E465A}" destId="{D65A7B30-DBC3-4D59-B50A-235145CA4AA7}" srcOrd="5" destOrd="0" parTransId="{83FC5F3F-C250-4C9B-AA66-0D353C8E87D8}" sibTransId="{E224032B-4A98-41B5-8537-51056B1A110D}"/>
    <dgm:cxn modelId="{BF3CC49A-D420-DA4C-B3ED-14B25E686FFA}" type="presOf" srcId="{5E080A9E-86FB-4118-9B48-C211BA6E465A}" destId="{33A46A87-8C64-2047-8FBD-A43E7F064C73}" srcOrd="0" destOrd="0" presId="urn:microsoft.com/office/officeart/2005/8/layout/default"/>
    <dgm:cxn modelId="{D30B4EA5-5E60-4BD6-A23E-443A79308221}" srcId="{5E080A9E-86FB-4118-9B48-C211BA6E465A}" destId="{4B87A90D-B895-404A-96A0-D53CF7FF33F1}" srcOrd="3" destOrd="0" parTransId="{7E3B99BF-E380-4D36-81FD-74B0CF93F413}" sibTransId="{1E071491-C66D-4FC9-8A91-D14EB325BE59}"/>
    <dgm:cxn modelId="{826309B1-BB53-42E8-9A94-C6579564A1CA}" srcId="{5E080A9E-86FB-4118-9B48-C211BA6E465A}" destId="{107D2149-DF19-40E0-9450-058EC4CAFA47}" srcOrd="4" destOrd="0" parTransId="{C143DCA3-8BCA-459B-8E25-FE49456652C7}" sibTransId="{3427B8EC-CDA3-4C2C-8D9E-164AD32CAA84}"/>
    <dgm:cxn modelId="{3EDE1AEA-976E-C941-BF40-BF15682198A9}" type="presOf" srcId="{D65A7B30-DBC3-4D59-B50A-235145CA4AA7}" destId="{008D82BC-E15D-4241-A117-9042D8FC8D53}" srcOrd="0" destOrd="0" presId="urn:microsoft.com/office/officeart/2005/8/layout/default"/>
    <dgm:cxn modelId="{400F69EE-79E5-8D46-B3C4-E601808542FA}" type="presOf" srcId="{107D2149-DF19-40E0-9450-058EC4CAFA47}" destId="{8D4F76E3-6F65-4D45-9E18-40E738A88C1C}" srcOrd="0" destOrd="0" presId="urn:microsoft.com/office/officeart/2005/8/layout/default"/>
    <dgm:cxn modelId="{BA4ACAFF-C126-4577-903A-2FEE22A7BB27}" srcId="{5E080A9E-86FB-4118-9B48-C211BA6E465A}" destId="{046B1755-D25E-4A7F-A39A-5895A7AF6A2B}" srcOrd="1" destOrd="0" parTransId="{5F2BFCD4-1212-4DBD-B64F-7938B44FDBDA}" sibTransId="{A03822B2-251D-4D74-8DAE-E73DB2952F52}"/>
    <dgm:cxn modelId="{98D37173-81F3-7B4D-8515-0041182E4E1E}" type="presParOf" srcId="{33A46A87-8C64-2047-8FBD-A43E7F064C73}" destId="{96A1B34E-19C4-1245-B740-6F4715E35E2E}" srcOrd="0" destOrd="0" presId="urn:microsoft.com/office/officeart/2005/8/layout/default"/>
    <dgm:cxn modelId="{E562EAC7-3F7D-6342-B141-F0FD48C0B33C}" type="presParOf" srcId="{33A46A87-8C64-2047-8FBD-A43E7F064C73}" destId="{B51C03C5-9FEC-1441-BF98-46A551CA817E}" srcOrd="1" destOrd="0" presId="urn:microsoft.com/office/officeart/2005/8/layout/default"/>
    <dgm:cxn modelId="{0860DAE2-8BC4-4143-9A1E-25F8150B07EF}" type="presParOf" srcId="{33A46A87-8C64-2047-8FBD-A43E7F064C73}" destId="{7B09419E-A4A8-714A-B5AF-670D372C1609}" srcOrd="2" destOrd="0" presId="urn:microsoft.com/office/officeart/2005/8/layout/default"/>
    <dgm:cxn modelId="{373A8DDB-AB4D-DA4B-B317-E91DAF41C699}" type="presParOf" srcId="{33A46A87-8C64-2047-8FBD-A43E7F064C73}" destId="{632FF120-9251-A743-90C0-232927DC222A}" srcOrd="3" destOrd="0" presId="urn:microsoft.com/office/officeart/2005/8/layout/default"/>
    <dgm:cxn modelId="{3BFECDEE-B7F4-6041-9811-86E9F8DEDE4B}" type="presParOf" srcId="{33A46A87-8C64-2047-8FBD-A43E7F064C73}" destId="{A0D6ECB8-F09C-FE4C-9620-DB9E633511B2}" srcOrd="4" destOrd="0" presId="urn:microsoft.com/office/officeart/2005/8/layout/default"/>
    <dgm:cxn modelId="{0FADF065-F2D8-8E4C-B2DF-A86E0AF155D9}" type="presParOf" srcId="{33A46A87-8C64-2047-8FBD-A43E7F064C73}" destId="{3473E5AD-8826-C54D-A42B-056E0AE7BE85}" srcOrd="5" destOrd="0" presId="urn:microsoft.com/office/officeart/2005/8/layout/default"/>
    <dgm:cxn modelId="{2866B42E-C2CE-A449-8A7D-0AB6A52E5398}" type="presParOf" srcId="{33A46A87-8C64-2047-8FBD-A43E7F064C73}" destId="{596E1E2D-C626-B240-A60E-A5266E88B442}" srcOrd="6" destOrd="0" presId="urn:microsoft.com/office/officeart/2005/8/layout/default"/>
    <dgm:cxn modelId="{865DF00E-5AB3-D440-A020-5D38162DF00B}" type="presParOf" srcId="{33A46A87-8C64-2047-8FBD-A43E7F064C73}" destId="{1EC421E2-A3CC-8448-A074-AA187785CE99}" srcOrd="7" destOrd="0" presId="urn:microsoft.com/office/officeart/2005/8/layout/default"/>
    <dgm:cxn modelId="{D76806AB-DE3B-AE47-8429-3ECC8F42F089}" type="presParOf" srcId="{33A46A87-8C64-2047-8FBD-A43E7F064C73}" destId="{8D4F76E3-6F65-4D45-9E18-40E738A88C1C}" srcOrd="8" destOrd="0" presId="urn:microsoft.com/office/officeart/2005/8/layout/default"/>
    <dgm:cxn modelId="{6BCC4147-5C11-3842-993B-A358BA73A3BB}" type="presParOf" srcId="{33A46A87-8C64-2047-8FBD-A43E7F064C73}" destId="{99C1CFF1-6D91-314B-AABB-EDE32892B37F}" srcOrd="9" destOrd="0" presId="urn:microsoft.com/office/officeart/2005/8/layout/default"/>
    <dgm:cxn modelId="{1D042C7C-7EF9-4841-B929-202750095410}" type="presParOf" srcId="{33A46A87-8C64-2047-8FBD-A43E7F064C73}" destId="{008D82BC-E15D-4241-A117-9042D8FC8D53}"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B20C62-6478-40A8-9A19-FA7F8EB65206}"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6B3248E8-A993-452F-B915-4F7072F118A5}">
      <dgm:prSet/>
      <dgm:spPr/>
      <dgm:t>
        <a:bodyPr/>
        <a:lstStyle/>
        <a:p>
          <a:r>
            <a:rPr lang="en-US"/>
            <a:t>Perceived Increase with –</a:t>
          </a:r>
        </a:p>
      </dgm:t>
    </dgm:pt>
    <dgm:pt modelId="{9B17E2FA-82D6-4223-BC4C-95DABE3AF478}" type="parTrans" cxnId="{016869E7-B1D6-47BB-B4C9-51E3A8FC1243}">
      <dgm:prSet/>
      <dgm:spPr/>
      <dgm:t>
        <a:bodyPr/>
        <a:lstStyle/>
        <a:p>
          <a:endParaRPr lang="en-US"/>
        </a:p>
      </dgm:t>
    </dgm:pt>
    <dgm:pt modelId="{49895E81-586A-400E-B95C-D735E69698E3}" type="sibTrans" cxnId="{016869E7-B1D6-47BB-B4C9-51E3A8FC1243}">
      <dgm:prSet/>
      <dgm:spPr/>
      <dgm:t>
        <a:bodyPr/>
        <a:lstStyle/>
        <a:p>
          <a:endParaRPr lang="en-US"/>
        </a:p>
      </dgm:t>
    </dgm:pt>
    <dgm:pt modelId="{EEA05BFD-E97C-4B6C-877A-0379755689F5}">
      <dgm:prSet/>
      <dgm:spPr/>
      <dgm:t>
        <a:bodyPr/>
        <a:lstStyle/>
        <a:p>
          <a:r>
            <a:rPr lang="en-US"/>
            <a:t>alcohol or substance misuse </a:t>
          </a:r>
        </a:p>
      </dgm:t>
    </dgm:pt>
    <dgm:pt modelId="{E4DA542B-65DC-41B8-9D84-985274BEB41D}" type="parTrans" cxnId="{969DE7E7-105D-49A7-950C-6FE1905E6316}">
      <dgm:prSet/>
      <dgm:spPr/>
      <dgm:t>
        <a:bodyPr/>
        <a:lstStyle/>
        <a:p>
          <a:endParaRPr lang="en-US"/>
        </a:p>
      </dgm:t>
    </dgm:pt>
    <dgm:pt modelId="{9B0E5FBC-BE1B-418D-A94F-7AA3DA1283C0}" type="sibTrans" cxnId="{969DE7E7-105D-49A7-950C-6FE1905E6316}">
      <dgm:prSet/>
      <dgm:spPr/>
      <dgm:t>
        <a:bodyPr/>
        <a:lstStyle/>
        <a:p>
          <a:endParaRPr lang="en-US"/>
        </a:p>
      </dgm:t>
    </dgm:pt>
    <dgm:pt modelId="{F6D26E2D-0C1D-4A8B-BA2E-3A8A33EC7DA5}">
      <dgm:prSet/>
      <dgm:spPr/>
      <dgm:t>
        <a:bodyPr/>
        <a:lstStyle/>
        <a:p>
          <a:r>
            <a:rPr lang="en-US"/>
            <a:t>experiences of depression </a:t>
          </a:r>
        </a:p>
      </dgm:t>
    </dgm:pt>
    <dgm:pt modelId="{D7D515CB-CFAE-480B-8E27-5ABDA4CA7D30}" type="parTrans" cxnId="{319B7333-45E2-421C-BDBF-798B63FF282A}">
      <dgm:prSet/>
      <dgm:spPr/>
      <dgm:t>
        <a:bodyPr/>
        <a:lstStyle/>
        <a:p>
          <a:endParaRPr lang="en-US"/>
        </a:p>
      </dgm:t>
    </dgm:pt>
    <dgm:pt modelId="{EF7C9576-51FE-4C78-9E72-670E855EE3F1}" type="sibTrans" cxnId="{319B7333-45E2-421C-BDBF-798B63FF282A}">
      <dgm:prSet/>
      <dgm:spPr/>
      <dgm:t>
        <a:bodyPr/>
        <a:lstStyle/>
        <a:p>
          <a:endParaRPr lang="en-US"/>
        </a:p>
      </dgm:t>
    </dgm:pt>
    <dgm:pt modelId="{6D64C57A-0B4C-41E0-A3B4-877E9A699A59}">
      <dgm:prSet/>
      <dgm:spPr/>
      <dgm:t>
        <a:bodyPr/>
        <a:lstStyle/>
        <a:p>
          <a:r>
            <a:rPr lang="en-US"/>
            <a:t>social isolation </a:t>
          </a:r>
        </a:p>
      </dgm:t>
    </dgm:pt>
    <dgm:pt modelId="{DE9DB7A3-EB90-4E3B-95F2-BBF0A808095A}" type="parTrans" cxnId="{7E003D51-0510-4DDB-96C2-175F5EBA79A7}">
      <dgm:prSet/>
      <dgm:spPr/>
      <dgm:t>
        <a:bodyPr/>
        <a:lstStyle/>
        <a:p>
          <a:endParaRPr lang="en-US"/>
        </a:p>
      </dgm:t>
    </dgm:pt>
    <dgm:pt modelId="{9922F015-9957-42B6-B675-DB97217F34C3}" type="sibTrans" cxnId="{7E003D51-0510-4DDB-96C2-175F5EBA79A7}">
      <dgm:prSet/>
      <dgm:spPr/>
      <dgm:t>
        <a:bodyPr/>
        <a:lstStyle/>
        <a:p>
          <a:endParaRPr lang="en-US"/>
        </a:p>
      </dgm:t>
    </dgm:pt>
    <dgm:pt modelId="{9AE14065-0F51-4A27-8DB0-AE178005A873}">
      <dgm:prSet/>
      <dgm:spPr/>
      <dgm:t>
        <a:bodyPr/>
        <a:lstStyle/>
        <a:p>
          <a:r>
            <a:rPr lang="en-US"/>
            <a:t>interactions with statutory agencies (housing, immigration and CJS)</a:t>
          </a:r>
        </a:p>
      </dgm:t>
    </dgm:pt>
    <dgm:pt modelId="{6023FC7E-00AF-431D-B205-4D89CE62EE9E}" type="parTrans" cxnId="{0956A03B-1A9E-40C7-8FBC-36D33758F044}">
      <dgm:prSet/>
      <dgm:spPr/>
      <dgm:t>
        <a:bodyPr/>
        <a:lstStyle/>
        <a:p>
          <a:endParaRPr lang="en-US"/>
        </a:p>
      </dgm:t>
    </dgm:pt>
    <dgm:pt modelId="{AC2657EB-88FE-4103-9B47-7AE6ABED90CF}" type="sibTrans" cxnId="{0956A03B-1A9E-40C7-8FBC-36D33758F044}">
      <dgm:prSet/>
      <dgm:spPr/>
      <dgm:t>
        <a:bodyPr/>
        <a:lstStyle/>
        <a:p>
          <a:endParaRPr lang="en-US"/>
        </a:p>
      </dgm:t>
    </dgm:pt>
    <dgm:pt modelId="{2CFDFD82-2DAD-4646-83C5-F1A8BB3319D3}">
      <dgm:prSet/>
      <dgm:spPr/>
      <dgm:t>
        <a:bodyPr/>
        <a:lstStyle/>
        <a:p>
          <a:r>
            <a:rPr lang="en-US"/>
            <a:t>Perceived Decrease with -</a:t>
          </a:r>
        </a:p>
      </dgm:t>
    </dgm:pt>
    <dgm:pt modelId="{97448CB8-0F43-4D8C-AB57-49C09E1CFDD5}" type="parTrans" cxnId="{70608A81-8D0D-49EA-A2CD-3A3235FCACDD}">
      <dgm:prSet/>
      <dgm:spPr/>
      <dgm:t>
        <a:bodyPr/>
        <a:lstStyle/>
        <a:p>
          <a:endParaRPr lang="en-US"/>
        </a:p>
      </dgm:t>
    </dgm:pt>
    <dgm:pt modelId="{1C2B17FA-93FD-4EEF-ACD3-91DC5BCC78F1}" type="sibTrans" cxnId="{70608A81-8D0D-49EA-A2CD-3A3235FCACDD}">
      <dgm:prSet/>
      <dgm:spPr/>
      <dgm:t>
        <a:bodyPr/>
        <a:lstStyle/>
        <a:p>
          <a:endParaRPr lang="en-US"/>
        </a:p>
      </dgm:t>
    </dgm:pt>
    <dgm:pt modelId="{F7EA33D7-5858-443E-8AD3-EC16A0AF388E}">
      <dgm:prSet/>
      <dgm:spPr/>
      <dgm:t>
        <a:bodyPr/>
        <a:lstStyle/>
        <a:p>
          <a:r>
            <a:rPr lang="en-US"/>
            <a:t>having children</a:t>
          </a:r>
        </a:p>
      </dgm:t>
    </dgm:pt>
    <dgm:pt modelId="{E2594C42-38DC-49D8-9382-F374E11FC3EB}" type="parTrans" cxnId="{0DB313DE-FCA4-47E5-A2AB-A9ADEBB4A450}">
      <dgm:prSet/>
      <dgm:spPr/>
      <dgm:t>
        <a:bodyPr/>
        <a:lstStyle/>
        <a:p>
          <a:endParaRPr lang="en-US"/>
        </a:p>
      </dgm:t>
    </dgm:pt>
    <dgm:pt modelId="{40A3AE38-4151-4568-BC07-0E9DC351C7B1}" type="sibTrans" cxnId="{0DB313DE-FCA4-47E5-A2AB-A9ADEBB4A450}">
      <dgm:prSet/>
      <dgm:spPr/>
      <dgm:t>
        <a:bodyPr/>
        <a:lstStyle/>
        <a:p>
          <a:endParaRPr lang="en-US"/>
        </a:p>
      </dgm:t>
    </dgm:pt>
    <dgm:pt modelId="{9751E097-39C9-49FB-93FF-92B0CC52D71D}">
      <dgm:prSet/>
      <dgm:spPr/>
      <dgm:t>
        <a:bodyPr/>
        <a:lstStyle/>
        <a:p>
          <a:r>
            <a:rPr lang="en-US"/>
            <a:t>holding religious beliefs</a:t>
          </a:r>
        </a:p>
      </dgm:t>
    </dgm:pt>
    <dgm:pt modelId="{E4B3CDB1-2EC5-4F83-A59A-2E84786E8498}" type="parTrans" cxnId="{36DB7ED1-814B-42C8-9023-13DC1C4FD000}">
      <dgm:prSet/>
      <dgm:spPr/>
      <dgm:t>
        <a:bodyPr/>
        <a:lstStyle/>
        <a:p>
          <a:endParaRPr lang="en-US"/>
        </a:p>
      </dgm:t>
    </dgm:pt>
    <dgm:pt modelId="{9B0EC5B6-E884-4DAD-9A20-FCFCF93C88A7}" type="sibTrans" cxnId="{36DB7ED1-814B-42C8-9023-13DC1C4FD000}">
      <dgm:prSet/>
      <dgm:spPr/>
      <dgm:t>
        <a:bodyPr/>
        <a:lstStyle/>
        <a:p>
          <a:endParaRPr lang="en-US"/>
        </a:p>
      </dgm:t>
    </dgm:pt>
    <dgm:pt modelId="{DEF0B393-ECB7-1F48-B12D-292CC5A92774}" type="pres">
      <dgm:prSet presAssocID="{84B20C62-6478-40A8-9A19-FA7F8EB65206}" presName="linear" presStyleCnt="0">
        <dgm:presLayoutVars>
          <dgm:dir/>
          <dgm:animLvl val="lvl"/>
          <dgm:resizeHandles val="exact"/>
        </dgm:presLayoutVars>
      </dgm:prSet>
      <dgm:spPr/>
    </dgm:pt>
    <dgm:pt modelId="{176C6F4C-94E5-B944-9FF6-19A522BCB63A}" type="pres">
      <dgm:prSet presAssocID="{6B3248E8-A993-452F-B915-4F7072F118A5}" presName="parentLin" presStyleCnt="0"/>
      <dgm:spPr/>
    </dgm:pt>
    <dgm:pt modelId="{E6ECF43E-B384-384D-84D0-368D34D9AA7B}" type="pres">
      <dgm:prSet presAssocID="{6B3248E8-A993-452F-B915-4F7072F118A5}" presName="parentLeftMargin" presStyleLbl="node1" presStyleIdx="0" presStyleCnt="2"/>
      <dgm:spPr/>
    </dgm:pt>
    <dgm:pt modelId="{EE808F63-450C-D248-896C-DA04C1F0CE6F}" type="pres">
      <dgm:prSet presAssocID="{6B3248E8-A993-452F-B915-4F7072F118A5}" presName="parentText" presStyleLbl="node1" presStyleIdx="0" presStyleCnt="2">
        <dgm:presLayoutVars>
          <dgm:chMax val="0"/>
          <dgm:bulletEnabled val="1"/>
        </dgm:presLayoutVars>
      </dgm:prSet>
      <dgm:spPr/>
    </dgm:pt>
    <dgm:pt modelId="{8EC79FE2-7D6E-C141-83A5-E000B3006A5E}" type="pres">
      <dgm:prSet presAssocID="{6B3248E8-A993-452F-B915-4F7072F118A5}" presName="negativeSpace" presStyleCnt="0"/>
      <dgm:spPr/>
    </dgm:pt>
    <dgm:pt modelId="{DD0E4FD8-DA1F-2940-A8F6-5B2B0CBC6D68}" type="pres">
      <dgm:prSet presAssocID="{6B3248E8-A993-452F-B915-4F7072F118A5}" presName="childText" presStyleLbl="conFgAcc1" presStyleIdx="0" presStyleCnt="2">
        <dgm:presLayoutVars>
          <dgm:bulletEnabled val="1"/>
        </dgm:presLayoutVars>
      </dgm:prSet>
      <dgm:spPr/>
    </dgm:pt>
    <dgm:pt modelId="{9E5B1D67-B982-AF4F-8C99-62703E659CFD}" type="pres">
      <dgm:prSet presAssocID="{49895E81-586A-400E-B95C-D735E69698E3}" presName="spaceBetweenRectangles" presStyleCnt="0"/>
      <dgm:spPr/>
    </dgm:pt>
    <dgm:pt modelId="{EED055E7-A5A6-1F4F-92D7-F655936321A5}" type="pres">
      <dgm:prSet presAssocID="{2CFDFD82-2DAD-4646-83C5-F1A8BB3319D3}" presName="parentLin" presStyleCnt="0"/>
      <dgm:spPr/>
    </dgm:pt>
    <dgm:pt modelId="{ADD3562F-AABB-3A4F-BF21-2B241B8A3012}" type="pres">
      <dgm:prSet presAssocID="{2CFDFD82-2DAD-4646-83C5-F1A8BB3319D3}" presName="parentLeftMargin" presStyleLbl="node1" presStyleIdx="0" presStyleCnt="2"/>
      <dgm:spPr/>
    </dgm:pt>
    <dgm:pt modelId="{B1D6279F-5B41-4A49-A8C3-F74BB180E664}" type="pres">
      <dgm:prSet presAssocID="{2CFDFD82-2DAD-4646-83C5-F1A8BB3319D3}" presName="parentText" presStyleLbl="node1" presStyleIdx="1" presStyleCnt="2">
        <dgm:presLayoutVars>
          <dgm:chMax val="0"/>
          <dgm:bulletEnabled val="1"/>
        </dgm:presLayoutVars>
      </dgm:prSet>
      <dgm:spPr/>
    </dgm:pt>
    <dgm:pt modelId="{B6CFE0CD-C706-B140-B7B1-86A022485031}" type="pres">
      <dgm:prSet presAssocID="{2CFDFD82-2DAD-4646-83C5-F1A8BB3319D3}" presName="negativeSpace" presStyleCnt="0"/>
      <dgm:spPr/>
    </dgm:pt>
    <dgm:pt modelId="{01336CEB-2F1C-5F48-A6DB-630FC97D992D}" type="pres">
      <dgm:prSet presAssocID="{2CFDFD82-2DAD-4646-83C5-F1A8BB3319D3}" presName="childText" presStyleLbl="conFgAcc1" presStyleIdx="1" presStyleCnt="2">
        <dgm:presLayoutVars>
          <dgm:bulletEnabled val="1"/>
        </dgm:presLayoutVars>
      </dgm:prSet>
      <dgm:spPr/>
    </dgm:pt>
  </dgm:ptLst>
  <dgm:cxnLst>
    <dgm:cxn modelId="{94E5170D-CA1F-9842-A3D7-6CD801B99F45}" type="presOf" srcId="{2CFDFD82-2DAD-4646-83C5-F1A8BB3319D3}" destId="{ADD3562F-AABB-3A4F-BF21-2B241B8A3012}" srcOrd="0" destOrd="0" presId="urn:microsoft.com/office/officeart/2005/8/layout/list1"/>
    <dgm:cxn modelId="{12706411-9F3C-3E4A-9D3C-8D4EC841B501}" type="presOf" srcId="{2CFDFD82-2DAD-4646-83C5-F1A8BB3319D3}" destId="{B1D6279F-5B41-4A49-A8C3-F74BB180E664}" srcOrd="1" destOrd="0" presId="urn:microsoft.com/office/officeart/2005/8/layout/list1"/>
    <dgm:cxn modelId="{E3B76932-8311-3049-B0B0-907D62FBB3ED}" type="presOf" srcId="{F7EA33D7-5858-443E-8AD3-EC16A0AF388E}" destId="{01336CEB-2F1C-5F48-A6DB-630FC97D992D}" srcOrd="0" destOrd="0" presId="urn:microsoft.com/office/officeart/2005/8/layout/list1"/>
    <dgm:cxn modelId="{319B7333-45E2-421C-BDBF-798B63FF282A}" srcId="{6B3248E8-A993-452F-B915-4F7072F118A5}" destId="{F6D26E2D-0C1D-4A8B-BA2E-3A8A33EC7DA5}" srcOrd="1" destOrd="0" parTransId="{D7D515CB-CFAE-480B-8E27-5ABDA4CA7D30}" sibTransId="{EF7C9576-51FE-4C78-9E72-670E855EE3F1}"/>
    <dgm:cxn modelId="{0956A03B-1A9E-40C7-8FBC-36D33758F044}" srcId="{6B3248E8-A993-452F-B915-4F7072F118A5}" destId="{9AE14065-0F51-4A27-8DB0-AE178005A873}" srcOrd="3" destOrd="0" parTransId="{6023FC7E-00AF-431D-B205-4D89CE62EE9E}" sibTransId="{AC2657EB-88FE-4103-9B47-7AE6ABED90CF}"/>
    <dgm:cxn modelId="{AED3833D-F5D7-BE40-924A-BBAD557F2369}" type="presOf" srcId="{9751E097-39C9-49FB-93FF-92B0CC52D71D}" destId="{01336CEB-2F1C-5F48-A6DB-630FC97D992D}" srcOrd="0" destOrd="1" presId="urn:microsoft.com/office/officeart/2005/8/layout/list1"/>
    <dgm:cxn modelId="{7E469340-7A66-4149-AE56-0466368E99BF}" type="presOf" srcId="{EEA05BFD-E97C-4B6C-877A-0379755689F5}" destId="{DD0E4FD8-DA1F-2940-A8F6-5B2B0CBC6D68}" srcOrd="0" destOrd="0" presId="urn:microsoft.com/office/officeart/2005/8/layout/list1"/>
    <dgm:cxn modelId="{5D7E946C-1B0B-C24E-B3EC-DF2689DD1A4E}" type="presOf" srcId="{84B20C62-6478-40A8-9A19-FA7F8EB65206}" destId="{DEF0B393-ECB7-1F48-B12D-292CC5A92774}" srcOrd="0" destOrd="0" presId="urn:microsoft.com/office/officeart/2005/8/layout/list1"/>
    <dgm:cxn modelId="{7E003D51-0510-4DDB-96C2-175F5EBA79A7}" srcId="{6B3248E8-A993-452F-B915-4F7072F118A5}" destId="{6D64C57A-0B4C-41E0-A3B4-877E9A699A59}" srcOrd="2" destOrd="0" parTransId="{DE9DB7A3-EB90-4E3B-95F2-BBF0A808095A}" sibTransId="{9922F015-9957-42B6-B675-DB97217F34C3}"/>
    <dgm:cxn modelId="{F3D7C159-3C57-0440-B29B-0CD2D1758CA3}" type="presOf" srcId="{F6D26E2D-0C1D-4A8B-BA2E-3A8A33EC7DA5}" destId="{DD0E4FD8-DA1F-2940-A8F6-5B2B0CBC6D68}" srcOrd="0" destOrd="1" presId="urn:microsoft.com/office/officeart/2005/8/layout/list1"/>
    <dgm:cxn modelId="{70608A81-8D0D-49EA-A2CD-3A3235FCACDD}" srcId="{84B20C62-6478-40A8-9A19-FA7F8EB65206}" destId="{2CFDFD82-2DAD-4646-83C5-F1A8BB3319D3}" srcOrd="1" destOrd="0" parTransId="{97448CB8-0F43-4D8C-AB57-49C09E1CFDD5}" sibTransId="{1C2B17FA-93FD-4EEF-ACD3-91DC5BCC78F1}"/>
    <dgm:cxn modelId="{BACC26AD-84CA-A544-9907-F721F57C98DD}" type="presOf" srcId="{6D64C57A-0B4C-41E0-A3B4-877E9A699A59}" destId="{DD0E4FD8-DA1F-2940-A8F6-5B2B0CBC6D68}" srcOrd="0" destOrd="2" presId="urn:microsoft.com/office/officeart/2005/8/layout/list1"/>
    <dgm:cxn modelId="{36DB7ED1-814B-42C8-9023-13DC1C4FD000}" srcId="{2CFDFD82-2DAD-4646-83C5-F1A8BB3319D3}" destId="{9751E097-39C9-49FB-93FF-92B0CC52D71D}" srcOrd="1" destOrd="0" parTransId="{E4B3CDB1-2EC5-4F83-A59A-2E84786E8498}" sibTransId="{9B0EC5B6-E884-4DAD-9A20-FCFCF93C88A7}"/>
    <dgm:cxn modelId="{85F47CD6-1641-194C-9BE5-10E1ED5CFB1C}" type="presOf" srcId="{6B3248E8-A993-452F-B915-4F7072F118A5}" destId="{E6ECF43E-B384-384D-84D0-368D34D9AA7B}" srcOrd="0" destOrd="0" presId="urn:microsoft.com/office/officeart/2005/8/layout/list1"/>
    <dgm:cxn modelId="{9B04B9DD-5766-3447-8249-E8E0B1BFBD22}" type="presOf" srcId="{9AE14065-0F51-4A27-8DB0-AE178005A873}" destId="{DD0E4FD8-DA1F-2940-A8F6-5B2B0CBC6D68}" srcOrd="0" destOrd="3" presId="urn:microsoft.com/office/officeart/2005/8/layout/list1"/>
    <dgm:cxn modelId="{0DB313DE-FCA4-47E5-A2AB-A9ADEBB4A450}" srcId="{2CFDFD82-2DAD-4646-83C5-F1A8BB3319D3}" destId="{F7EA33D7-5858-443E-8AD3-EC16A0AF388E}" srcOrd="0" destOrd="0" parTransId="{E2594C42-38DC-49D8-9382-F374E11FC3EB}" sibTransId="{40A3AE38-4151-4568-BC07-0E9DC351C7B1}"/>
    <dgm:cxn modelId="{016869E7-B1D6-47BB-B4C9-51E3A8FC1243}" srcId="{84B20C62-6478-40A8-9A19-FA7F8EB65206}" destId="{6B3248E8-A993-452F-B915-4F7072F118A5}" srcOrd="0" destOrd="0" parTransId="{9B17E2FA-82D6-4223-BC4C-95DABE3AF478}" sibTransId="{49895E81-586A-400E-B95C-D735E69698E3}"/>
    <dgm:cxn modelId="{969DE7E7-105D-49A7-950C-6FE1905E6316}" srcId="{6B3248E8-A993-452F-B915-4F7072F118A5}" destId="{EEA05BFD-E97C-4B6C-877A-0379755689F5}" srcOrd="0" destOrd="0" parTransId="{E4DA542B-65DC-41B8-9D84-985274BEB41D}" sibTransId="{9B0E5FBC-BE1B-418D-A94F-7AA3DA1283C0}"/>
    <dgm:cxn modelId="{84BA25E9-C87C-7E44-AD35-F6CC9D557F34}" type="presOf" srcId="{6B3248E8-A993-452F-B915-4F7072F118A5}" destId="{EE808F63-450C-D248-896C-DA04C1F0CE6F}" srcOrd="1" destOrd="0" presId="urn:microsoft.com/office/officeart/2005/8/layout/list1"/>
    <dgm:cxn modelId="{B6334153-FA85-0A4E-9790-E6BEB9428474}" type="presParOf" srcId="{DEF0B393-ECB7-1F48-B12D-292CC5A92774}" destId="{176C6F4C-94E5-B944-9FF6-19A522BCB63A}" srcOrd="0" destOrd="0" presId="urn:microsoft.com/office/officeart/2005/8/layout/list1"/>
    <dgm:cxn modelId="{B677FC3E-C030-9349-A6C3-E084451737B1}" type="presParOf" srcId="{176C6F4C-94E5-B944-9FF6-19A522BCB63A}" destId="{E6ECF43E-B384-384D-84D0-368D34D9AA7B}" srcOrd="0" destOrd="0" presId="urn:microsoft.com/office/officeart/2005/8/layout/list1"/>
    <dgm:cxn modelId="{2DC96B19-FE0B-1544-B6F8-F6C5AD318363}" type="presParOf" srcId="{176C6F4C-94E5-B944-9FF6-19A522BCB63A}" destId="{EE808F63-450C-D248-896C-DA04C1F0CE6F}" srcOrd="1" destOrd="0" presId="urn:microsoft.com/office/officeart/2005/8/layout/list1"/>
    <dgm:cxn modelId="{80C4861E-D6F4-8640-9E86-18FAC1FADA5B}" type="presParOf" srcId="{DEF0B393-ECB7-1F48-B12D-292CC5A92774}" destId="{8EC79FE2-7D6E-C141-83A5-E000B3006A5E}" srcOrd="1" destOrd="0" presId="urn:microsoft.com/office/officeart/2005/8/layout/list1"/>
    <dgm:cxn modelId="{1354D864-2504-6D4C-B203-B8F665477FCC}" type="presParOf" srcId="{DEF0B393-ECB7-1F48-B12D-292CC5A92774}" destId="{DD0E4FD8-DA1F-2940-A8F6-5B2B0CBC6D68}" srcOrd="2" destOrd="0" presId="urn:microsoft.com/office/officeart/2005/8/layout/list1"/>
    <dgm:cxn modelId="{EBFB558E-BA26-1F4D-A8D6-9FD19CA7A298}" type="presParOf" srcId="{DEF0B393-ECB7-1F48-B12D-292CC5A92774}" destId="{9E5B1D67-B982-AF4F-8C99-62703E659CFD}" srcOrd="3" destOrd="0" presId="urn:microsoft.com/office/officeart/2005/8/layout/list1"/>
    <dgm:cxn modelId="{84766531-312C-4C47-890A-23BBFE6AB832}" type="presParOf" srcId="{DEF0B393-ECB7-1F48-B12D-292CC5A92774}" destId="{EED055E7-A5A6-1F4F-92D7-F655936321A5}" srcOrd="4" destOrd="0" presId="urn:microsoft.com/office/officeart/2005/8/layout/list1"/>
    <dgm:cxn modelId="{AA4A1C75-887E-634E-81EE-69C4C2DD1067}" type="presParOf" srcId="{EED055E7-A5A6-1F4F-92D7-F655936321A5}" destId="{ADD3562F-AABB-3A4F-BF21-2B241B8A3012}" srcOrd="0" destOrd="0" presId="urn:microsoft.com/office/officeart/2005/8/layout/list1"/>
    <dgm:cxn modelId="{ACA944B8-36E5-B44B-A987-9600A82E9160}" type="presParOf" srcId="{EED055E7-A5A6-1F4F-92D7-F655936321A5}" destId="{B1D6279F-5B41-4A49-A8C3-F74BB180E664}" srcOrd="1" destOrd="0" presId="urn:microsoft.com/office/officeart/2005/8/layout/list1"/>
    <dgm:cxn modelId="{56CEFDD4-0D5B-934E-BB16-E02638D8EE07}" type="presParOf" srcId="{DEF0B393-ECB7-1F48-B12D-292CC5A92774}" destId="{B6CFE0CD-C706-B140-B7B1-86A022485031}" srcOrd="5" destOrd="0" presId="urn:microsoft.com/office/officeart/2005/8/layout/list1"/>
    <dgm:cxn modelId="{7E739667-6633-8A41-A546-FC8067ECE326}" type="presParOf" srcId="{DEF0B393-ECB7-1F48-B12D-292CC5A92774}" destId="{01336CEB-2F1C-5F48-A6DB-630FC97D992D}"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8719FE-CC9D-49C1-9D00-8F91B96FBF61}"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0C4E1BDD-D2F3-4C1C-97CE-215C93AA9CAB}">
      <dgm:prSet/>
      <dgm:spPr/>
      <dgm:t>
        <a:bodyPr/>
        <a:lstStyle/>
        <a:p>
          <a:r>
            <a:rPr lang="en-US"/>
            <a:t>“</a:t>
          </a:r>
          <a:r>
            <a:rPr lang="en-US" b="1" i="1"/>
            <a:t>counselling and psychological support in the borough is abysmal</a:t>
          </a:r>
          <a:r>
            <a:rPr lang="en-US"/>
            <a:t>” (Refuge 15)</a:t>
          </a:r>
        </a:p>
      </dgm:t>
    </dgm:pt>
    <dgm:pt modelId="{8EBA179E-96C1-4CEA-A27D-DFC3378E5B57}" type="parTrans" cxnId="{0099C4C5-CC6B-47AA-9E45-6FB59E41A9D9}">
      <dgm:prSet/>
      <dgm:spPr/>
      <dgm:t>
        <a:bodyPr/>
        <a:lstStyle/>
        <a:p>
          <a:endParaRPr lang="en-US"/>
        </a:p>
      </dgm:t>
    </dgm:pt>
    <dgm:pt modelId="{C19E9968-212D-409A-9504-AFB43C630A2C}" type="sibTrans" cxnId="{0099C4C5-CC6B-47AA-9E45-6FB59E41A9D9}">
      <dgm:prSet/>
      <dgm:spPr/>
      <dgm:t>
        <a:bodyPr/>
        <a:lstStyle/>
        <a:p>
          <a:endParaRPr lang="en-US"/>
        </a:p>
      </dgm:t>
    </dgm:pt>
    <dgm:pt modelId="{873D9D70-928A-4D89-86D6-4B64708B334E}">
      <dgm:prSet/>
      <dgm:spPr/>
      <dgm:t>
        <a:bodyPr/>
        <a:lstStyle/>
        <a:p>
          <a:r>
            <a:rPr lang="en-US"/>
            <a:t>“</a:t>
          </a:r>
          <a:r>
            <a:rPr lang="en-US" b="1" i="1"/>
            <a:t>Often when people have got to that point, what you’re told and what the mental health teams in the local area want you to do, is send them to A&amp;E…and it’s like am I going to be able to tell a suicidal person sitting at home looking at boxes of pills, am I going to be able to say ‘oh just pop over to A&amp;E’…I mean if someone’s really in crisis, I don’t think they are going to be getting the bus up to A&amp;E to sit there to wait, not many people do</a:t>
          </a:r>
          <a:r>
            <a:rPr lang="en-US" i="1"/>
            <a:t>.</a:t>
          </a:r>
          <a:r>
            <a:rPr lang="en-US"/>
            <a:t>” (Refuge 16)</a:t>
          </a:r>
        </a:p>
      </dgm:t>
    </dgm:pt>
    <dgm:pt modelId="{28818C64-9B57-4A84-ABEE-6BD753017367}" type="parTrans" cxnId="{532BD746-1649-48DA-B2BD-35367F58FF11}">
      <dgm:prSet/>
      <dgm:spPr/>
      <dgm:t>
        <a:bodyPr/>
        <a:lstStyle/>
        <a:p>
          <a:endParaRPr lang="en-US"/>
        </a:p>
      </dgm:t>
    </dgm:pt>
    <dgm:pt modelId="{5C443440-1F99-496B-9318-332912AAE903}" type="sibTrans" cxnId="{532BD746-1649-48DA-B2BD-35367F58FF11}">
      <dgm:prSet/>
      <dgm:spPr/>
      <dgm:t>
        <a:bodyPr/>
        <a:lstStyle/>
        <a:p>
          <a:endParaRPr lang="en-US"/>
        </a:p>
      </dgm:t>
    </dgm:pt>
    <dgm:pt modelId="{E92DB3CF-CA2E-4123-A316-950C837D7D34}">
      <dgm:prSet/>
      <dgm:spPr/>
      <dgm:t>
        <a:bodyPr/>
        <a:lstStyle/>
        <a:p>
          <a:r>
            <a:rPr lang="en-US"/>
            <a:t>“</a:t>
          </a:r>
          <a:r>
            <a:rPr lang="en-US" b="1" i="1"/>
            <a:t>Got another one here; must be a full moon or something.</a:t>
          </a:r>
          <a:r>
            <a:rPr lang="en-US"/>
            <a:t>” (Refuge 15) </a:t>
          </a:r>
        </a:p>
      </dgm:t>
    </dgm:pt>
    <dgm:pt modelId="{B0E2FF1B-B104-48E8-B7F6-D3CEB53CA4F4}" type="parTrans" cxnId="{1DD1F56C-FFA7-484D-A33C-C3F7D125F599}">
      <dgm:prSet/>
      <dgm:spPr/>
      <dgm:t>
        <a:bodyPr/>
        <a:lstStyle/>
        <a:p>
          <a:endParaRPr lang="en-US"/>
        </a:p>
      </dgm:t>
    </dgm:pt>
    <dgm:pt modelId="{EFF55B3B-3F44-4A06-9B91-509EA40AE33E}" type="sibTrans" cxnId="{1DD1F56C-FFA7-484D-A33C-C3F7D125F599}">
      <dgm:prSet/>
      <dgm:spPr/>
      <dgm:t>
        <a:bodyPr/>
        <a:lstStyle/>
        <a:p>
          <a:endParaRPr lang="en-US"/>
        </a:p>
      </dgm:t>
    </dgm:pt>
    <dgm:pt modelId="{1F7B37EB-6670-BD41-BF71-D33741099CA1}" type="pres">
      <dgm:prSet presAssocID="{198719FE-CC9D-49C1-9D00-8F91B96FBF61}" presName="linear" presStyleCnt="0">
        <dgm:presLayoutVars>
          <dgm:animLvl val="lvl"/>
          <dgm:resizeHandles val="exact"/>
        </dgm:presLayoutVars>
      </dgm:prSet>
      <dgm:spPr/>
    </dgm:pt>
    <dgm:pt modelId="{0D253DAD-C4D2-C743-AE19-03E906DBA037}" type="pres">
      <dgm:prSet presAssocID="{0C4E1BDD-D2F3-4C1C-97CE-215C93AA9CAB}" presName="parentText" presStyleLbl="node1" presStyleIdx="0" presStyleCnt="3">
        <dgm:presLayoutVars>
          <dgm:chMax val="0"/>
          <dgm:bulletEnabled val="1"/>
        </dgm:presLayoutVars>
      </dgm:prSet>
      <dgm:spPr/>
    </dgm:pt>
    <dgm:pt modelId="{030FDD9D-97AA-564F-B5FB-B2605E49F68E}" type="pres">
      <dgm:prSet presAssocID="{C19E9968-212D-409A-9504-AFB43C630A2C}" presName="spacer" presStyleCnt="0"/>
      <dgm:spPr/>
    </dgm:pt>
    <dgm:pt modelId="{80A2846B-681B-B64C-A906-9A1F4E9FEC5E}" type="pres">
      <dgm:prSet presAssocID="{873D9D70-928A-4D89-86D6-4B64708B334E}" presName="parentText" presStyleLbl="node1" presStyleIdx="1" presStyleCnt="3">
        <dgm:presLayoutVars>
          <dgm:chMax val="0"/>
          <dgm:bulletEnabled val="1"/>
        </dgm:presLayoutVars>
      </dgm:prSet>
      <dgm:spPr/>
    </dgm:pt>
    <dgm:pt modelId="{81A415F2-2A3F-3F47-A50C-E4455BB5B146}" type="pres">
      <dgm:prSet presAssocID="{5C443440-1F99-496B-9318-332912AAE903}" presName="spacer" presStyleCnt="0"/>
      <dgm:spPr/>
    </dgm:pt>
    <dgm:pt modelId="{24943348-44C4-1D40-B234-7ECB095E1A55}" type="pres">
      <dgm:prSet presAssocID="{E92DB3CF-CA2E-4123-A316-950C837D7D34}" presName="parentText" presStyleLbl="node1" presStyleIdx="2" presStyleCnt="3">
        <dgm:presLayoutVars>
          <dgm:chMax val="0"/>
          <dgm:bulletEnabled val="1"/>
        </dgm:presLayoutVars>
      </dgm:prSet>
      <dgm:spPr/>
    </dgm:pt>
  </dgm:ptLst>
  <dgm:cxnLst>
    <dgm:cxn modelId="{144D3B22-6325-AA48-9FC7-E9771FD6EEA7}" type="presOf" srcId="{0C4E1BDD-D2F3-4C1C-97CE-215C93AA9CAB}" destId="{0D253DAD-C4D2-C743-AE19-03E906DBA037}" srcOrd="0" destOrd="0" presId="urn:microsoft.com/office/officeart/2005/8/layout/vList2"/>
    <dgm:cxn modelId="{532BD746-1649-48DA-B2BD-35367F58FF11}" srcId="{198719FE-CC9D-49C1-9D00-8F91B96FBF61}" destId="{873D9D70-928A-4D89-86D6-4B64708B334E}" srcOrd="1" destOrd="0" parTransId="{28818C64-9B57-4A84-ABEE-6BD753017367}" sibTransId="{5C443440-1F99-496B-9318-332912AAE903}"/>
    <dgm:cxn modelId="{1DD1F56C-FFA7-484D-A33C-C3F7D125F599}" srcId="{198719FE-CC9D-49C1-9D00-8F91B96FBF61}" destId="{E92DB3CF-CA2E-4123-A316-950C837D7D34}" srcOrd="2" destOrd="0" parTransId="{B0E2FF1B-B104-48E8-B7F6-D3CEB53CA4F4}" sibTransId="{EFF55B3B-3F44-4A06-9B91-509EA40AE33E}"/>
    <dgm:cxn modelId="{1A849659-66E5-1846-B3B9-BDE91709E7CA}" type="presOf" srcId="{873D9D70-928A-4D89-86D6-4B64708B334E}" destId="{80A2846B-681B-B64C-A906-9A1F4E9FEC5E}" srcOrd="0" destOrd="0" presId="urn:microsoft.com/office/officeart/2005/8/layout/vList2"/>
    <dgm:cxn modelId="{CB898299-B571-7F47-9D85-EB6E63A59D25}" type="presOf" srcId="{E92DB3CF-CA2E-4123-A316-950C837D7D34}" destId="{24943348-44C4-1D40-B234-7ECB095E1A55}" srcOrd="0" destOrd="0" presId="urn:microsoft.com/office/officeart/2005/8/layout/vList2"/>
    <dgm:cxn modelId="{0099C4C5-CC6B-47AA-9E45-6FB59E41A9D9}" srcId="{198719FE-CC9D-49C1-9D00-8F91B96FBF61}" destId="{0C4E1BDD-D2F3-4C1C-97CE-215C93AA9CAB}" srcOrd="0" destOrd="0" parTransId="{8EBA179E-96C1-4CEA-A27D-DFC3378E5B57}" sibTransId="{C19E9968-212D-409A-9504-AFB43C630A2C}"/>
    <dgm:cxn modelId="{05EAD8FE-DCE5-364B-BD8D-1D5E3CFAB737}" type="presOf" srcId="{198719FE-CC9D-49C1-9D00-8F91B96FBF61}" destId="{1F7B37EB-6670-BD41-BF71-D33741099CA1}" srcOrd="0" destOrd="0" presId="urn:microsoft.com/office/officeart/2005/8/layout/vList2"/>
    <dgm:cxn modelId="{C1CA870B-7C22-0A4D-A274-E160C6087B32}" type="presParOf" srcId="{1F7B37EB-6670-BD41-BF71-D33741099CA1}" destId="{0D253DAD-C4D2-C743-AE19-03E906DBA037}" srcOrd="0" destOrd="0" presId="urn:microsoft.com/office/officeart/2005/8/layout/vList2"/>
    <dgm:cxn modelId="{D84F5443-C1B0-4D4B-8D27-6DF240A70429}" type="presParOf" srcId="{1F7B37EB-6670-BD41-BF71-D33741099CA1}" destId="{030FDD9D-97AA-564F-B5FB-B2605E49F68E}" srcOrd="1" destOrd="0" presId="urn:microsoft.com/office/officeart/2005/8/layout/vList2"/>
    <dgm:cxn modelId="{A618A350-8FB3-F141-8EC2-3E62F69D7B19}" type="presParOf" srcId="{1F7B37EB-6670-BD41-BF71-D33741099CA1}" destId="{80A2846B-681B-B64C-A906-9A1F4E9FEC5E}" srcOrd="2" destOrd="0" presId="urn:microsoft.com/office/officeart/2005/8/layout/vList2"/>
    <dgm:cxn modelId="{95D759A0-DC68-2F4E-8552-37F065FE8663}" type="presParOf" srcId="{1F7B37EB-6670-BD41-BF71-D33741099CA1}" destId="{81A415F2-2A3F-3F47-A50C-E4455BB5B146}" srcOrd="3" destOrd="0" presId="urn:microsoft.com/office/officeart/2005/8/layout/vList2"/>
    <dgm:cxn modelId="{A24EA431-CCCE-7647-9560-ADFFD7E57857}" type="presParOf" srcId="{1F7B37EB-6670-BD41-BF71-D33741099CA1}" destId="{24943348-44C4-1D40-B234-7ECB095E1A5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C5C1E05-E7D9-4E04-88B5-1907D5E64D02}"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4A566ED0-44C4-4592-8152-9C6722C57B99}">
      <dgm:prSet phldrT="[Text]"/>
      <dgm:spPr/>
      <dgm:t>
        <a:bodyPr/>
        <a:lstStyle/>
        <a:p>
          <a:r>
            <a:rPr lang="en-US" dirty="0"/>
            <a:t>Physical abuse</a:t>
          </a:r>
        </a:p>
      </dgm:t>
    </dgm:pt>
    <dgm:pt modelId="{5E2AC781-EAA2-4E5D-AF91-D381AB2771E1}" type="parTrans" cxnId="{C9FD7118-2C5B-4A20-8929-68E1733CEDFD}">
      <dgm:prSet/>
      <dgm:spPr/>
      <dgm:t>
        <a:bodyPr/>
        <a:lstStyle/>
        <a:p>
          <a:endParaRPr lang="en-US"/>
        </a:p>
      </dgm:t>
    </dgm:pt>
    <dgm:pt modelId="{1DE0A4EA-D181-48D4-9913-C2D4BBF90EAD}" type="sibTrans" cxnId="{C9FD7118-2C5B-4A20-8929-68E1733CEDFD}">
      <dgm:prSet/>
      <dgm:spPr/>
      <dgm:t>
        <a:bodyPr/>
        <a:lstStyle/>
        <a:p>
          <a:endParaRPr lang="en-US"/>
        </a:p>
      </dgm:t>
    </dgm:pt>
    <dgm:pt modelId="{C91C5B69-9D40-40D7-840B-BCCEEA49B7C8}">
      <dgm:prSet phldrT="[Text]"/>
      <dgm:spPr/>
      <dgm:t>
        <a:bodyPr/>
        <a:lstStyle/>
        <a:p>
          <a:r>
            <a:rPr lang="en-US" dirty="0"/>
            <a:t>Verbal abuse</a:t>
          </a:r>
        </a:p>
      </dgm:t>
    </dgm:pt>
    <dgm:pt modelId="{E92275ED-E5AF-443D-8FC1-A77DFB9EA074}" type="parTrans" cxnId="{872AE895-C6E5-4894-9379-C9C54692B33C}">
      <dgm:prSet/>
      <dgm:spPr/>
      <dgm:t>
        <a:bodyPr/>
        <a:lstStyle/>
        <a:p>
          <a:endParaRPr lang="en-US"/>
        </a:p>
      </dgm:t>
    </dgm:pt>
    <dgm:pt modelId="{6C222B3D-B9E6-4EC9-9A63-5DB73A487217}" type="sibTrans" cxnId="{872AE895-C6E5-4894-9379-C9C54692B33C}">
      <dgm:prSet/>
      <dgm:spPr/>
      <dgm:t>
        <a:bodyPr/>
        <a:lstStyle/>
        <a:p>
          <a:endParaRPr lang="en-US"/>
        </a:p>
      </dgm:t>
    </dgm:pt>
    <dgm:pt modelId="{D8BA54E9-614A-4785-9062-4CE0B0F59AF5}">
      <dgm:prSet phldrT="[Text]"/>
      <dgm:spPr/>
      <dgm:t>
        <a:bodyPr/>
        <a:lstStyle/>
        <a:p>
          <a:r>
            <a:rPr lang="en-US" dirty="0"/>
            <a:t>Sexual abuse and coercion</a:t>
          </a:r>
        </a:p>
      </dgm:t>
    </dgm:pt>
    <dgm:pt modelId="{1C21AB2A-08FF-4D9E-8DFD-8E543DA5581C}" type="parTrans" cxnId="{08AFEA4F-D9B4-4B1A-9C15-90758E902884}">
      <dgm:prSet/>
      <dgm:spPr/>
      <dgm:t>
        <a:bodyPr/>
        <a:lstStyle/>
        <a:p>
          <a:endParaRPr lang="en-US"/>
        </a:p>
      </dgm:t>
    </dgm:pt>
    <dgm:pt modelId="{917C2247-12DD-49F1-9E9A-D81B1AFE318C}" type="sibTrans" cxnId="{08AFEA4F-D9B4-4B1A-9C15-90758E902884}">
      <dgm:prSet/>
      <dgm:spPr/>
      <dgm:t>
        <a:bodyPr/>
        <a:lstStyle/>
        <a:p>
          <a:endParaRPr lang="en-US"/>
        </a:p>
      </dgm:t>
    </dgm:pt>
    <dgm:pt modelId="{B36F0875-7A20-480A-9EF2-91403811C4D7}">
      <dgm:prSet phldrT="[Text]"/>
      <dgm:spPr/>
      <dgm:t>
        <a:bodyPr/>
        <a:lstStyle/>
        <a:p>
          <a:r>
            <a:rPr lang="en-US" dirty="0"/>
            <a:t>Controlling behavior</a:t>
          </a:r>
        </a:p>
      </dgm:t>
    </dgm:pt>
    <dgm:pt modelId="{300C1CAB-0E8A-4D7B-AEFF-C1751EEFA232}" type="parTrans" cxnId="{6A24AD59-FC53-499E-A4F6-913AB8364158}">
      <dgm:prSet/>
      <dgm:spPr/>
      <dgm:t>
        <a:bodyPr/>
        <a:lstStyle/>
        <a:p>
          <a:endParaRPr lang="en-US"/>
        </a:p>
      </dgm:t>
    </dgm:pt>
    <dgm:pt modelId="{E35E2588-2543-4BB7-A688-42CBA978125D}" type="sibTrans" cxnId="{6A24AD59-FC53-499E-A4F6-913AB8364158}">
      <dgm:prSet/>
      <dgm:spPr/>
      <dgm:t>
        <a:bodyPr/>
        <a:lstStyle/>
        <a:p>
          <a:endParaRPr lang="en-US"/>
        </a:p>
      </dgm:t>
    </dgm:pt>
    <dgm:pt modelId="{A612794F-81BF-4002-B6B2-ABC96F7BA465}" type="pres">
      <dgm:prSet presAssocID="{8C5C1E05-E7D9-4E04-88B5-1907D5E64D02}" presName="diagram" presStyleCnt="0">
        <dgm:presLayoutVars>
          <dgm:dir/>
        </dgm:presLayoutVars>
      </dgm:prSet>
      <dgm:spPr/>
    </dgm:pt>
    <dgm:pt modelId="{FC4FFAC2-A9A2-425A-8FFC-F9DED3B89F33}" type="pres">
      <dgm:prSet presAssocID="{4A566ED0-44C4-4592-8152-9C6722C57B99}" presName="composite" presStyleCnt="0"/>
      <dgm:spPr/>
    </dgm:pt>
    <dgm:pt modelId="{9FF9BB6A-22C4-4319-8EB9-B555F5BFAD7D}" type="pres">
      <dgm:prSet presAssocID="{4A566ED0-44C4-4592-8152-9C6722C57B99}" presName="Image" presStyleLbl="bgShp" presStyleIdx="0" presStyleCnt="4"/>
      <dgm:spPr>
        <a:blipFill rotWithShape="1">
          <a:blip xmlns:r="http://schemas.openxmlformats.org/officeDocument/2006/relationships" r:embed="rId1"/>
          <a:stretch>
            <a:fillRect/>
          </a:stretch>
        </a:blipFill>
      </dgm:spPr>
    </dgm:pt>
    <dgm:pt modelId="{0DD0FE74-E2B0-451D-848E-CC3610C1F009}" type="pres">
      <dgm:prSet presAssocID="{4A566ED0-44C4-4592-8152-9C6722C57B99}" presName="Parent" presStyleLbl="node0" presStyleIdx="0" presStyleCnt="4">
        <dgm:presLayoutVars>
          <dgm:bulletEnabled val="1"/>
        </dgm:presLayoutVars>
      </dgm:prSet>
      <dgm:spPr/>
    </dgm:pt>
    <dgm:pt modelId="{8820119C-A4BF-431F-846C-A40C474C0006}" type="pres">
      <dgm:prSet presAssocID="{1DE0A4EA-D181-48D4-9913-C2D4BBF90EAD}" presName="sibTrans" presStyleCnt="0"/>
      <dgm:spPr/>
    </dgm:pt>
    <dgm:pt modelId="{B932CC8D-0932-4EEC-88CC-778C0F241B4E}" type="pres">
      <dgm:prSet presAssocID="{C91C5B69-9D40-40D7-840B-BCCEEA49B7C8}" presName="composite" presStyleCnt="0"/>
      <dgm:spPr/>
    </dgm:pt>
    <dgm:pt modelId="{68A71C1F-FEF8-4BBA-9E2D-8E8BDA257718}" type="pres">
      <dgm:prSet presAssocID="{C91C5B69-9D40-40D7-840B-BCCEEA49B7C8}" presName="Image" presStyleLbl="bgShp" presStyleIdx="1" presStyleCnt="4"/>
      <dgm:spPr>
        <a:blipFill rotWithShape="1">
          <a:blip xmlns:r="http://schemas.openxmlformats.org/officeDocument/2006/relationships" r:embed="rId2"/>
          <a:stretch>
            <a:fillRect/>
          </a:stretch>
        </a:blipFill>
      </dgm:spPr>
    </dgm:pt>
    <dgm:pt modelId="{EFDFF963-AD93-4D09-858F-109AEB49D91D}" type="pres">
      <dgm:prSet presAssocID="{C91C5B69-9D40-40D7-840B-BCCEEA49B7C8}" presName="Parent" presStyleLbl="node0" presStyleIdx="1" presStyleCnt="4">
        <dgm:presLayoutVars>
          <dgm:bulletEnabled val="1"/>
        </dgm:presLayoutVars>
      </dgm:prSet>
      <dgm:spPr/>
    </dgm:pt>
    <dgm:pt modelId="{28A53BBD-2440-415D-B8CB-BDD2032BBA80}" type="pres">
      <dgm:prSet presAssocID="{6C222B3D-B9E6-4EC9-9A63-5DB73A487217}" presName="sibTrans" presStyleCnt="0"/>
      <dgm:spPr/>
    </dgm:pt>
    <dgm:pt modelId="{6D05EE5F-2CDD-4664-BA2F-1DEB2335C147}" type="pres">
      <dgm:prSet presAssocID="{D8BA54E9-614A-4785-9062-4CE0B0F59AF5}" presName="composite" presStyleCnt="0"/>
      <dgm:spPr/>
    </dgm:pt>
    <dgm:pt modelId="{77C669BF-5EEC-4710-B7DB-A31D7056653C}" type="pres">
      <dgm:prSet presAssocID="{D8BA54E9-614A-4785-9062-4CE0B0F59AF5}" presName="Image" presStyleLbl="bgShp" presStyleIdx="2" presStyleCnt="4"/>
      <dgm:spPr>
        <a:blipFill rotWithShape="1">
          <a:blip xmlns:r="http://schemas.openxmlformats.org/officeDocument/2006/relationships" r:embed="rId3"/>
          <a:stretch>
            <a:fillRect/>
          </a:stretch>
        </a:blipFill>
      </dgm:spPr>
    </dgm:pt>
    <dgm:pt modelId="{64C87893-0F51-43FE-A648-EABE85166060}" type="pres">
      <dgm:prSet presAssocID="{D8BA54E9-614A-4785-9062-4CE0B0F59AF5}" presName="Parent" presStyleLbl="node0" presStyleIdx="2" presStyleCnt="4">
        <dgm:presLayoutVars>
          <dgm:bulletEnabled val="1"/>
        </dgm:presLayoutVars>
      </dgm:prSet>
      <dgm:spPr/>
    </dgm:pt>
    <dgm:pt modelId="{832DF39C-3BE3-4B32-980A-F34A93D3B80C}" type="pres">
      <dgm:prSet presAssocID="{917C2247-12DD-49F1-9E9A-D81B1AFE318C}" presName="sibTrans" presStyleCnt="0"/>
      <dgm:spPr/>
    </dgm:pt>
    <dgm:pt modelId="{2B035778-2C5C-4CE3-AF42-4271AA83A3CF}" type="pres">
      <dgm:prSet presAssocID="{B36F0875-7A20-480A-9EF2-91403811C4D7}" presName="composite" presStyleCnt="0"/>
      <dgm:spPr/>
    </dgm:pt>
    <dgm:pt modelId="{716A5568-57EF-41A6-8899-24F59C904230}" type="pres">
      <dgm:prSet presAssocID="{B36F0875-7A20-480A-9EF2-91403811C4D7}" presName="Image" presStyleLbl="bgShp" presStyleIdx="3" presStyleCnt="4"/>
      <dgm:spPr>
        <a:blipFill rotWithShape="1">
          <a:blip xmlns:r="http://schemas.openxmlformats.org/officeDocument/2006/relationships" r:embed="rId4"/>
          <a:stretch>
            <a:fillRect/>
          </a:stretch>
        </a:blipFill>
      </dgm:spPr>
    </dgm:pt>
    <dgm:pt modelId="{DD5626D6-9133-4991-A328-E9A7FF2AEDFF}" type="pres">
      <dgm:prSet presAssocID="{B36F0875-7A20-480A-9EF2-91403811C4D7}" presName="Parent" presStyleLbl="node0" presStyleIdx="3" presStyleCnt="4">
        <dgm:presLayoutVars>
          <dgm:bulletEnabled val="1"/>
        </dgm:presLayoutVars>
      </dgm:prSet>
      <dgm:spPr/>
    </dgm:pt>
  </dgm:ptLst>
  <dgm:cxnLst>
    <dgm:cxn modelId="{C9FD7118-2C5B-4A20-8929-68E1733CEDFD}" srcId="{8C5C1E05-E7D9-4E04-88B5-1907D5E64D02}" destId="{4A566ED0-44C4-4592-8152-9C6722C57B99}" srcOrd="0" destOrd="0" parTransId="{5E2AC781-EAA2-4E5D-AF91-D381AB2771E1}" sibTransId="{1DE0A4EA-D181-48D4-9913-C2D4BBF90EAD}"/>
    <dgm:cxn modelId="{8C2D8C1C-8609-427F-9C12-0C4E183E0990}" type="presOf" srcId="{4A566ED0-44C4-4592-8152-9C6722C57B99}" destId="{0DD0FE74-E2B0-451D-848E-CC3610C1F009}" srcOrd="0" destOrd="0" presId="urn:microsoft.com/office/officeart/2008/layout/BendingPictureCaption"/>
    <dgm:cxn modelId="{08AFEA4F-D9B4-4B1A-9C15-90758E902884}" srcId="{8C5C1E05-E7D9-4E04-88B5-1907D5E64D02}" destId="{D8BA54E9-614A-4785-9062-4CE0B0F59AF5}" srcOrd="2" destOrd="0" parTransId="{1C21AB2A-08FF-4D9E-8DFD-8E543DA5581C}" sibTransId="{917C2247-12DD-49F1-9E9A-D81B1AFE318C}"/>
    <dgm:cxn modelId="{6A24AD59-FC53-499E-A4F6-913AB8364158}" srcId="{8C5C1E05-E7D9-4E04-88B5-1907D5E64D02}" destId="{B36F0875-7A20-480A-9EF2-91403811C4D7}" srcOrd="3" destOrd="0" parTransId="{300C1CAB-0E8A-4D7B-AEFF-C1751EEFA232}" sibTransId="{E35E2588-2543-4BB7-A688-42CBA978125D}"/>
    <dgm:cxn modelId="{872AE895-C6E5-4894-9379-C9C54692B33C}" srcId="{8C5C1E05-E7D9-4E04-88B5-1907D5E64D02}" destId="{C91C5B69-9D40-40D7-840B-BCCEEA49B7C8}" srcOrd="1" destOrd="0" parTransId="{E92275ED-E5AF-443D-8FC1-A77DFB9EA074}" sibTransId="{6C222B3D-B9E6-4EC9-9A63-5DB73A487217}"/>
    <dgm:cxn modelId="{92DD90BF-C87E-4516-ADFB-4F84E4C95698}" type="presOf" srcId="{B36F0875-7A20-480A-9EF2-91403811C4D7}" destId="{DD5626D6-9133-4991-A328-E9A7FF2AEDFF}" srcOrd="0" destOrd="0" presId="urn:microsoft.com/office/officeart/2008/layout/BendingPictureCaption"/>
    <dgm:cxn modelId="{39B7DACE-9613-41A0-B156-709A94BDD909}" type="presOf" srcId="{C91C5B69-9D40-40D7-840B-BCCEEA49B7C8}" destId="{EFDFF963-AD93-4D09-858F-109AEB49D91D}" srcOrd="0" destOrd="0" presId="urn:microsoft.com/office/officeart/2008/layout/BendingPictureCaption"/>
    <dgm:cxn modelId="{7CA078ED-B893-4AD3-9C7F-372D8569FEE6}" type="presOf" srcId="{D8BA54E9-614A-4785-9062-4CE0B0F59AF5}" destId="{64C87893-0F51-43FE-A648-EABE85166060}" srcOrd="0" destOrd="0" presId="urn:microsoft.com/office/officeart/2008/layout/BendingPictureCaption"/>
    <dgm:cxn modelId="{6C0304F4-906D-44A2-8749-AD141B164910}" type="presOf" srcId="{8C5C1E05-E7D9-4E04-88B5-1907D5E64D02}" destId="{A612794F-81BF-4002-B6B2-ABC96F7BA465}" srcOrd="0" destOrd="0" presId="urn:microsoft.com/office/officeart/2008/layout/BendingPictureCaption"/>
    <dgm:cxn modelId="{5420CA47-C395-4AAA-8946-FC36EACB76B6}" type="presParOf" srcId="{A612794F-81BF-4002-B6B2-ABC96F7BA465}" destId="{FC4FFAC2-A9A2-425A-8FFC-F9DED3B89F33}" srcOrd="0" destOrd="0" presId="urn:microsoft.com/office/officeart/2008/layout/BendingPictureCaption"/>
    <dgm:cxn modelId="{4D04FA8A-35DE-4A15-AE0C-659FF1DD3AA8}" type="presParOf" srcId="{FC4FFAC2-A9A2-425A-8FFC-F9DED3B89F33}" destId="{9FF9BB6A-22C4-4319-8EB9-B555F5BFAD7D}" srcOrd="0" destOrd="0" presId="urn:microsoft.com/office/officeart/2008/layout/BendingPictureCaption"/>
    <dgm:cxn modelId="{ECB291DB-5F53-4BDF-9C6B-E204AC602C32}" type="presParOf" srcId="{FC4FFAC2-A9A2-425A-8FFC-F9DED3B89F33}" destId="{0DD0FE74-E2B0-451D-848E-CC3610C1F009}" srcOrd="1" destOrd="0" presId="urn:microsoft.com/office/officeart/2008/layout/BendingPictureCaption"/>
    <dgm:cxn modelId="{E38ABD4E-B068-4589-967F-FC04686B4A17}" type="presParOf" srcId="{A612794F-81BF-4002-B6B2-ABC96F7BA465}" destId="{8820119C-A4BF-431F-846C-A40C474C0006}" srcOrd="1" destOrd="0" presId="urn:microsoft.com/office/officeart/2008/layout/BendingPictureCaption"/>
    <dgm:cxn modelId="{E162DF0C-AF69-4E2A-92AB-1AB9F07F58EB}" type="presParOf" srcId="{A612794F-81BF-4002-B6B2-ABC96F7BA465}" destId="{B932CC8D-0932-4EEC-88CC-778C0F241B4E}" srcOrd="2" destOrd="0" presId="urn:microsoft.com/office/officeart/2008/layout/BendingPictureCaption"/>
    <dgm:cxn modelId="{AA7ADEC4-47F1-4E53-A725-E36E74F2ADA3}" type="presParOf" srcId="{B932CC8D-0932-4EEC-88CC-778C0F241B4E}" destId="{68A71C1F-FEF8-4BBA-9E2D-8E8BDA257718}" srcOrd="0" destOrd="0" presId="urn:microsoft.com/office/officeart/2008/layout/BendingPictureCaption"/>
    <dgm:cxn modelId="{987E80D2-E0B2-4FA3-903E-F5DA63AF7AC9}" type="presParOf" srcId="{B932CC8D-0932-4EEC-88CC-778C0F241B4E}" destId="{EFDFF963-AD93-4D09-858F-109AEB49D91D}" srcOrd="1" destOrd="0" presId="urn:microsoft.com/office/officeart/2008/layout/BendingPictureCaption"/>
    <dgm:cxn modelId="{76E24F25-44D5-4256-87D1-6CCC0A264305}" type="presParOf" srcId="{A612794F-81BF-4002-B6B2-ABC96F7BA465}" destId="{28A53BBD-2440-415D-B8CB-BDD2032BBA80}" srcOrd="3" destOrd="0" presId="urn:microsoft.com/office/officeart/2008/layout/BendingPictureCaption"/>
    <dgm:cxn modelId="{10C38494-A90D-465A-A785-662277187107}" type="presParOf" srcId="{A612794F-81BF-4002-B6B2-ABC96F7BA465}" destId="{6D05EE5F-2CDD-4664-BA2F-1DEB2335C147}" srcOrd="4" destOrd="0" presId="urn:microsoft.com/office/officeart/2008/layout/BendingPictureCaption"/>
    <dgm:cxn modelId="{A275C363-E82F-41EA-A3AC-5B1BBA3B8622}" type="presParOf" srcId="{6D05EE5F-2CDD-4664-BA2F-1DEB2335C147}" destId="{77C669BF-5EEC-4710-B7DB-A31D7056653C}" srcOrd="0" destOrd="0" presId="urn:microsoft.com/office/officeart/2008/layout/BendingPictureCaption"/>
    <dgm:cxn modelId="{D6F0C189-6E6A-4887-A5E8-892C3BE31F10}" type="presParOf" srcId="{6D05EE5F-2CDD-4664-BA2F-1DEB2335C147}" destId="{64C87893-0F51-43FE-A648-EABE85166060}" srcOrd="1" destOrd="0" presId="urn:microsoft.com/office/officeart/2008/layout/BendingPictureCaption"/>
    <dgm:cxn modelId="{A0B2C502-7046-4D9C-A21C-3E73A1E9B838}" type="presParOf" srcId="{A612794F-81BF-4002-B6B2-ABC96F7BA465}" destId="{832DF39C-3BE3-4B32-980A-F34A93D3B80C}" srcOrd="5" destOrd="0" presId="urn:microsoft.com/office/officeart/2008/layout/BendingPictureCaption"/>
    <dgm:cxn modelId="{26FF303F-B14B-440C-BD95-B4879E8F869A}" type="presParOf" srcId="{A612794F-81BF-4002-B6B2-ABC96F7BA465}" destId="{2B035778-2C5C-4CE3-AF42-4271AA83A3CF}" srcOrd="6" destOrd="0" presId="urn:microsoft.com/office/officeart/2008/layout/BendingPictureCaption"/>
    <dgm:cxn modelId="{8B50CAF2-EE2A-4158-9D43-BBF1D1470E3B}" type="presParOf" srcId="{2B035778-2C5C-4CE3-AF42-4271AA83A3CF}" destId="{716A5568-57EF-41A6-8899-24F59C904230}" srcOrd="0" destOrd="0" presId="urn:microsoft.com/office/officeart/2008/layout/BendingPictureCaption"/>
    <dgm:cxn modelId="{9A7EB43A-495A-4FBA-9263-38DEAA3EA055}" type="presParOf" srcId="{2B035778-2C5C-4CE3-AF42-4271AA83A3CF}" destId="{DD5626D6-9133-4991-A328-E9A7FF2AEDF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58AA13-721D-124C-AE2F-509AC16F6445}">
      <dsp:nvSpPr>
        <dsp:cNvPr id="0" name=""/>
        <dsp:cNvSpPr/>
      </dsp:nvSpPr>
      <dsp:spPr>
        <a:xfrm>
          <a:off x="0" y="264770"/>
          <a:ext cx="6513603" cy="123147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3,519 Refuge client case files</a:t>
          </a:r>
        </a:p>
      </dsp:txBody>
      <dsp:txXfrm>
        <a:off x="60116" y="324886"/>
        <a:ext cx="6393371" cy="1111247"/>
      </dsp:txXfrm>
    </dsp:sp>
    <dsp:sp modelId="{893786FE-2B8D-BD47-97C3-1936DD0F46AB}">
      <dsp:nvSpPr>
        <dsp:cNvPr id="0" name=""/>
        <dsp:cNvSpPr/>
      </dsp:nvSpPr>
      <dsp:spPr>
        <a:xfrm>
          <a:off x="0" y="1585530"/>
          <a:ext cx="6513603" cy="1231479"/>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All of whom were – </a:t>
          </a:r>
        </a:p>
      </dsp:txBody>
      <dsp:txXfrm>
        <a:off x="60116" y="1645646"/>
        <a:ext cx="6393371" cy="1111247"/>
      </dsp:txXfrm>
    </dsp:sp>
    <dsp:sp modelId="{1DD55EC0-126A-594E-B112-D0F075EB8490}">
      <dsp:nvSpPr>
        <dsp:cNvPr id="0" name=""/>
        <dsp:cNvSpPr/>
      </dsp:nvSpPr>
      <dsp:spPr>
        <a:xfrm>
          <a:off x="0" y="2817010"/>
          <a:ext cx="6513603" cy="1572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a:t>aged over 18</a:t>
          </a:r>
        </a:p>
        <a:p>
          <a:pPr marL="228600" lvl="1" indent="-228600" algn="l" defTabSz="1066800">
            <a:lnSpc>
              <a:spcPct val="90000"/>
            </a:lnSpc>
            <a:spcBef>
              <a:spcPct val="0"/>
            </a:spcBef>
            <a:spcAft>
              <a:spcPct val="20000"/>
            </a:spcAft>
            <a:buChar char="•"/>
          </a:pPr>
          <a:r>
            <a:rPr lang="en-US" sz="2400" kern="1200"/>
            <a:t>completed all items on the CORE-10 measure of psychological wellbeing, and</a:t>
          </a:r>
        </a:p>
        <a:p>
          <a:pPr marL="228600" lvl="1" indent="-228600" algn="l" defTabSz="1066800">
            <a:lnSpc>
              <a:spcPct val="90000"/>
            </a:lnSpc>
            <a:spcBef>
              <a:spcPct val="0"/>
            </a:spcBef>
            <a:spcAft>
              <a:spcPct val="20000"/>
            </a:spcAft>
            <a:buChar char="•"/>
          </a:pPr>
          <a:r>
            <a:rPr lang="en-US" sz="2400" kern="1200"/>
            <a:t>provided a history of abuse to their caseworker</a:t>
          </a:r>
        </a:p>
      </dsp:txBody>
      <dsp:txXfrm>
        <a:off x="0" y="2817010"/>
        <a:ext cx="6513603" cy="1572165"/>
      </dsp:txXfrm>
    </dsp:sp>
    <dsp:sp modelId="{4EDE9614-1DE4-9E4A-AD71-944493FFE978}">
      <dsp:nvSpPr>
        <dsp:cNvPr id="0" name=""/>
        <dsp:cNvSpPr/>
      </dsp:nvSpPr>
      <dsp:spPr>
        <a:xfrm>
          <a:off x="0" y="4389175"/>
          <a:ext cx="6513603" cy="123147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20 semi-structured interviews with staff employed by Refuge</a:t>
          </a:r>
        </a:p>
      </dsp:txBody>
      <dsp:txXfrm>
        <a:off x="60116" y="4449291"/>
        <a:ext cx="6393371" cy="11112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A1B34E-19C4-1245-B740-6F4715E35E2E}">
      <dsp:nvSpPr>
        <dsp:cNvPr id="0" name=""/>
        <dsp:cNvSpPr/>
      </dsp:nvSpPr>
      <dsp:spPr>
        <a:xfrm>
          <a:off x="238244" y="1292"/>
          <a:ext cx="3137222" cy="18823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86% above the cut off for clinical concern across the entire sample</a:t>
          </a:r>
        </a:p>
      </dsp:txBody>
      <dsp:txXfrm>
        <a:off x="238244" y="1292"/>
        <a:ext cx="3137222" cy="1882333"/>
      </dsp:txXfrm>
    </dsp:sp>
    <dsp:sp modelId="{7B09419E-A4A8-714A-B5AF-670D372C1609}">
      <dsp:nvSpPr>
        <dsp:cNvPr id="0" name=""/>
        <dsp:cNvSpPr/>
      </dsp:nvSpPr>
      <dsp:spPr>
        <a:xfrm>
          <a:off x="3689188" y="1292"/>
          <a:ext cx="3137222" cy="18823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3.5 times more likely for those who reported feeling depressed</a:t>
          </a:r>
        </a:p>
      </dsp:txBody>
      <dsp:txXfrm>
        <a:off x="3689188" y="1292"/>
        <a:ext cx="3137222" cy="1882333"/>
      </dsp:txXfrm>
    </dsp:sp>
    <dsp:sp modelId="{A0D6ECB8-F09C-FE4C-9620-DB9E633511B2}">
      <dsp:nvSpPr>
        <dsp:cNvPr id="0" name=""/>
        <dsp:cNvSpPr/>
      </dsp:nvSpPr>
      <dsp:spPr>
        <a:xfrm>
          <a:off x="7140133" y="1292"/>
          <a:ext cx="3137222" cy="18823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1.87 times more likely for those without children</a:t>
          </a:r>
        </a:p>
      </dsp:txBody>
      <dsp:txXfrm>
        <a:off x="7140133" y="1292"/>
        <a:ext cx="3137222" cy="1882333"/>
      </dsp:txXfrm>
    </dsp:sp>
    <dsp:sp modelId="{596E1E2D-C626-B240-A60E-A5266E88B442}">
      <dsp:nvSpPr>
        <dsp:cNvPr id="0" name=""/>
        <dsp:cNvSpPr/>
      </dsp:nvSpPr>
      <dsp:spPr>
        <a:xfrm>
          <a:off x="238244" y="2197348"/>
          <a:ext cx="3137222" cy="18823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1.69 times more likely for those feeling despairing or hopeless</a:t>
          </a:r>
        </a:p>
      </dsp:txBody>
      <dsp:txXfrm>
        <a:off x="238244" y="2197348"/>
        <a:ext cx="3137222" cy="1882333"/>
      </dsp:txXfrm>
    </dsp:sp>
    <dsp:sp modelId="{8D4F76E3-6F65-4D45-9E18-40E738A88C1C}">
      <dsp:nvSpPr>
        <dsp:cNvPr id="0" name=""/>
        <dsp:cNvSpPr/>
      </dsp:nvSpPr>
      <dsp:spPr>
        <a:xfrm>
          <a:off x="3689188" y="2197348"/>
          <a:ext cx="3137222" cy="18823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1.68 times greater for those with additional alcohol needs</a:t>
          </a:r>
        </a:p>
      </dsp:txBody>
      <dsp:txXfrm>
        <a:off x="3689188" y="2197348"/>
        <a:ext cx="3137222" cy="1882333"/>
      </dsp:txXfrm>
    </dsp:sp>
    <dsp:sp modelId="{008D82BC-E15D-4241-A117-9042D8FC8D53}">
      <dsp:nvSpPr>
        <dsp:cNvPr id="0" name=""/>
        <dsp:cNvSpPr/>
      </dsp:nvSpPr>
      <dsp:spPr>
        <a:xfrm>
          <a:off x="7140133" y="2197348"/>
          <a:ext cx="3137222" cy="18823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1.59 times greater for those with additional drug related needs</a:t>
          </a:r>
        </a:p>
      </dsp:txBody>
      <dsp:txXfrm>
        <a:off x="7140133" y="2197348"/>
        <a:ext cx="3137222" cy="18823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0E4FD8-DA1F-2940-A8F6-5B2B0CBC6D68}">
      <dsp:nvSpPr>
        <dsp:cNvPr id="0" name=""/>
        <dsp:cNvSpPr/>
      </dsp:nvSpPr>
      <dsp:spPr>
        <a:xfrm>
          <a:off x="0" y="551863"/>
          <a:ext cx="6513603" cy="2998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5528" tIns="583184" rIns="505528"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a:t>alcohol or substance misuse </a:t>
          </a:r>
        </a:p>
        <a:p>
          <a:pPr marL="285750" lvl="1" indent="-285750" algn="l" defTabSz="1244600">
            <a:lnSpc>
              <a:spcPct val="90000"/>
            </a:lnSpc>
            <a:spcBef>
              <a:spcPct val="0"/>
            </a:spcBef>
            <a:spcAft>
              <a:spcPct val="15000"/>
            </a:spcAft>
            <a:buChar char="•"/>
          </a:pPr>
          <a:r>
            <a:rPr lang="en-US" sz="2800" kern="1200"/>
            <a:t>experiences of depression </a:t>
          </a:r>
        </a:p>
        <a:p>
          <a:pPr marL="285750" lvl="1" indent="-285750" algn="l" defTabSz="1244600">
            <a:lnSpc>
              <a:spcPct val="90000"/>
            </a:lnSpc>
            <a:spcBef>
              <a:spcPct val="0"/>
            </a:spcBef>
            <a:spcAft>
              <a:spcPct val="15000"/>
            </a:spcAft>
            <a:buChar char="•"/>
          </a:pPr>
          <a:r>
            <a:rPr lang="en-US" sz="2800" kern="1200"/>
            <a:t>social isolation </a:t>
          </a:r>
        </a:p>
        <a:p>
          <a:pPr marL="285750" lvl="1" indent="-285750" algn="l" defTabSz="1244600">
            <a:lnSpc>
              <a:spcPct val="90000"/>
            </a:lnSpc>
            <a:spcBef>
              <a:spcPct val="0"/>
            </a:spcBef>
            <a:spcAft>
              <a:spcPct val="15000"/>
            </a:spcAft>
            <a:buChar char="•"/>
          </a:pPr>
          <a:r>
            <a:rPr lang="en-US" sz="2800" kern="1200"/>
            <a:t>interactions with statutory agencies (housing, immigration and CJS)</a:t>
          </a:r>
        </a:p>
      </dsp:txBody>
      <dsp:txXfrm>
        <a:off x="0" y="551863"/>
        <a:ext cx="6513603" cy="2998800"/>
      </dsp:txXfrm>
    </dsp:sp>
    <dsp:sp modelId="{EE808F63-450C-D248-896C-DA04C1F0CE6F}">
      <dsp:nvSpPr>
        <dsp:cNvPr id="0" name=""/>
        <dsp:cNvSpPr/>
      </dsp:nvSpPr>
      <dsp:spPr>
        <a:xfrm>
          <a:off x="325680" y="138583"/>
          <a:ext cx="4559522" cy="8265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339" tIns="0" rIns="172339" bIns="0" numCol="1" spcCol="1270" anchor="ctr" anchorCtr="0">
          <a:noAutofit/>
        </a:bodyPr>
        <a:lstStyle/>
        <a:p>
          <a:pPr marL="0" lvl="0" indent="0" algn="l" defTabSz="1244600">
            <a:lnSpc>
              <a:spcPct val="90000"/>
            </a:lnSpc>
            <a:spcBef>
              <a:spcPct val="0"/>
            </a:spcBef>
            <a:spcAft>
              <a:spcPct val="35000"/>
            </a:spcAft>
            <a:buNone/>
          </a:pPr>
          <a:r>
            <a:rPr lang="en-US" sz="2800" kern="1200"/>
            <a:t>Perceived Increase with –</a:t>
          </a:r>
        </a:p>
      </dsp:txBody>
      <dsp:txXfrm>
        <a:off x="366029" y="178932"/>
        <a:ext cx="4478824" cy="745862"/>
      </dsp:txXfrm>
    </dsp:sp>
    <dsp:sp modelId="{01336CEB-2F1C-5F48-A6DB-630FC97D992D}">
      <dsp:nvSpPr>
        <dsp:cNvPr id="0" name=""/>
        <dsp:cNvSpPr/>
      </dsp:nvSpPr>
      <dsp:spPr>
        <a:xfrm>
          <a:off x="0" y="4115143"/>
          <a:ext cx="6513603" cy="16317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5528" tIns="583184" rIns="505528"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a:t>having children</a:t>
          </a:r>
        </a:p>
        <a:p>
          <a:pPr marL="285750" lvl="1" indent="-285750" algn="l" defTabSz="1244600">
            <a:lnSpc>
              <a:spcPct val="90000"/>
            </a:lnSpc>
            <a:spcBef>
              <a:spcPct val="0"/>
            </a:spcBef>
            <a:spcAft>
              <a:spcPct val="15000"/>
            </a:spcAft>
            <a:buChar char="•"/>
          </a:pPr>
          <a:r>
            <a:rPr lang="en-US" sz="2800" kern="1200"/>
            <a:t>holding religious beliefs</a:t>
          </a:r>
        </a:p>
      </dsp:txBody>
      <dsp:txXfrm>
        <a:off x="0" y="4115143"/>
        <a:ext cx="6513603" cy="1631700"/>
      </dsp:txXfrm>
    </dsp:sp>
    <dsp:sp modelId="{B1D6279F-5B41-4A49-A8C3-F74BB180E664}">
      <dsp:nvSpPr>
        <dsp:cNvPr id="0" name=""/>
        <dsp:cNvSpPr/>
      </dsp:nvSpPr>
      <dsp:spPr>
        <a:xfrm>
          <a:off x="325680" y="3701863"/>
          <a:ext cx="4559522" cy="8265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339" tIns="0" rIns="172339" bIns="0" numCol="1" spcCol="1270" anchor="ctr" anchorCtr="0">
          <a:noAutofit/>
        </a:bodyPr>
        <a:lstStyle/>
        <a:p>
          <a:pPr marL="0" lvl="0" indent="0" algn="l" defTabSz="1244600">
            <a:lnSpc>
              <a:spcPct val="90000"/>
            </a:lnSpc>
            <a:spcBef>
              <a:spcPct val="0"/>
            </a:spcBef>
            <a:spcAft>
              <a:spcPct val="35000"/>
            </a:spcAft>
            <a:buNone/>
          </a:pPr>
          <a:r>
            <a:rPr lang="en-US" sz="2800" kern="1200"/>
            <a:t>Perceived Decrease with -</a:t>
          </a:r>
        </a:p>
      </dsp:txBody>
      <dsp:txXfrm>
        <a:off x="366029" y="3742212"/>
        <a:ext cx="4478824" cy="7458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253DAD-C4D2-C743-AE19-03E906DBA037}">
      <dsp:nvSpPr>
        <dsp:cNvPr id="0" name=""/>
        <dsp:cNvSpPr/>
      </dsp:nvSpPr>
      <dsp:spPr>
        <a:xfrm>
          <a:off x="0" y="92142"/>
          <a:ext cx="6513603" cy="18696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a:t>
          </a:r>
          <a:r>
            <a:rPr lang="en-US" sz="1600" b="1" i="1" kern="1200"/>
            <a:t>counselling and psychological support in the borough is abysmal</a:t>
          </a:r>
          <a:r>
            <a:rPr lang="en-US" sz="1600" kern="1200"/>
            <a:t>” (Refuge 15)</a:t>
          </a:r>
        </a:p>
      </dsp:txBody>
      <dsp:txXfrm>
        <a:off x="91269" y="183411"/>
        <a:ext cx="6331065" cy="1687122"/>
      </dsp:txXfrm>
    </dsp:sp>
    <dsp:sp modelId="{80A2846B-681B-B64C-A906-9A1F4E9FEC5E}">
      <dsp:nvSpPr>
        <dsp:cNvPr id="0" name=""/>
        <dsp:cNvSpPr/>
      </dsp:nvSpPr>
      <dsp:spPr>
        <a:xfrm>
          <a:off x="0" y="2007883"/>
          <a:ext cx="6513603" cy="186966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a:t>
          </a:r>
          <a:r>
            <a:rPr lang="en-US" sz="1600" b="1" i="1" kern="1200"/>
            <a:t>Often when people have got to that point, what you’re told and what the mental health teams in the local area want you to do, is send them to A&amp;E…and it’s like am I going to be able to tell a suicidal person sitting at home looking at boxes of pills, am I going to be able to say ‘oh just pop over to A&amp;E’…I mean if someone’s really in crisis, I don’t think they are going to be getting the bus up to A&amp;E to sit there to wait, not many people do</a:t>
          </a:r>
          <a:r>
            <a:rPr lang="en-US" sz="1600" i="1" kern="1200"/>
            <a:t>.</a:t>
          </a:r>
          <a:r>
            <a:rPr lang="en-US" sz="1600" kern="1200"/>
            <a:t>” (Refuge 16)</a:t>
          </a:r>
        </a:p>
      </dsp:txBody>
      <dsp:txXfrm>
        <a:off x="91269" y="2099152"/>
        <a:ext cx="6331065" cy="1687122"/>
      </dsp:txXfrm>
    </dsp:sp>
    <dsp:sp modelId="{24943348-44C4-1D40-B234-7ECB095E1A55}">
      <dsp:nvSpPr>
        <dsp:cNvPr id="0" name=""/>
        <dsp:cNvSpPr/>
      </dsp:nvSpPr>
      <dsp:spPr>
        <a:xfrm>
          <a:off x="0" y="3923623"/>
          <a:ext cx="6513603" cy="18696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a:t>
          </a:r>
          <a:r>
            <a:rPr lang="en-US" sz="1600" b="1" i="1" kern="1200"/>
            <a:t>Got another one here; must be a full moon or something.</a:t>
          </a:r>
          <a:r>
            <a:rPr lang="en-US" sz="1600" kern="1200"/>
            <a:t>” (Refuge 15) </a:t>
          </a:r>
        </a:p>
      </dsp:txBody>
      <dsp:txXfrm>
        <a:off x="91269" y="4014892"/>
        <a:ext cx="6331065" cy="16871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F9BB6A-22C4-4319-8EB9-B555F5BFAD7D}">
      <dsp:nvSpPr>
        <dsp:cNvPr id="0" name=""/>
        <dsp:cNvSpPr/>
      </dsp:nvSpPr>
      <dsp:spPr>
        <a:xfrm>
          <a:off x="1781547" y="79280"/>
          <a:ext cx="3047506" cy="2252095"/>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0DD0FE74-E2B0-451D-848E-CC3610C1F009}">
      <dsp:nvSpPr>
        <dsp:cNvPr id="0" name=""/>
        <dsp:cNvSpPr/>
      </dsp:nvSpPr>
      <dsp:spPr>
        <a:xfrm>
          <a:off x="2397532" y="1923029"/>
          <a:ext cx="2626042" cy="63108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5000"/>
            </a:spcAft>
            <a:buNone/>
          </a:pPr>
          <a:r>
            <a:rPr lang="en-US" sz="1900" kern="1200" dirty="0"/>
            <a:t>Physical abuse</a:t>
          </a:r>
        </a:p>
      </dsp:txBody>
      <dsp:txXfrm>
        <a:off x="2397532" y="1923029"/>
        <a:ext cx="2626042" cy="631081"/>
      </dsp:txXfrm>
    </dsp:sp>
    <dsp:sp modelId="{68A71C1F-FEF8-4BBA-9E2D-8E8BDA257718}">
      <dsp:nvSpPr>
        <dsp:cNvPr id="0" name=""/>
        <dsp:cNvSpPr/>
      </dsp:nvSpPr>
      <dsp:spPr>
        <a:xfrm>
          <a:off x="5503136" y="79280"/>
          <a:ext cx="3047506" cy="2252095"/>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EFDFF963-AD93-4D09-858F-109AEB49D91D}">
      <dsp:nvSpPr>
        <dsp:cNvPr id="0" name=""/>
        <dsp:cNvSpPr/>
      </dsp:nvSpPr>
      <dsp:spPr>
        <a:xfrm>
          <a:off x="6119122" y="1923029"/>
          <a:ext cx="2626042" cy="63108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5000"/>
            </a:spcAft>
            <a:buNone/>
          </a:pPr>
          <a:r>
            <a:rPr lang="en-US" sz="1900" kern="1200" dirty="0"/>
            <a:t>Verbal abuse</a:t>
          </a:r>
        </a:p>
      </dsp:txBody>
      <dsp:txXfrm>
        <a:off x="6119122" y="1923029"/>
        <a:ext cx="2626042" cy="631081"/>
      </dsp:txXfrm>
    </dsp:sp>
    <dsp:sp modelId="{77C669BF-5EEC-4710-B7DB-A31D7056653C}">
      <dsp:nvSpPr>
        <dsp:cNvPr id="0" name=""/>
        <dsp:cNvSpPr/>
      </dsp:nvSpPr>
      <dsp:spPr>
        <a:xfrm>
          <a:off x="1781547" y="2878313"/>
          <a:ext cx="3047506" cy="2252095"/>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64C87893-0F51-43FE-A648-EABE85166060}">
      <dsp:nvSpPr>
        <dsp:cNvPr id="0" name=""/>
        <dsp:cNvSpPr/>
      </dsp:nvSpPr>
      <dsp:spPr>
        <a:xfrm>
          <a:off x="2397532" y="4722062"/>
          <a:ext cx="2626042" cy="63108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5000"/>
            </a:spcAft>
            <a:buNone/>
          </a:pPr>
          <a:r>
            <a:rPr lang="en-US" sz="1900" kern="1200" dirty="0"/>
            <a:t>Sexual abuse and coercion</a:t>
          </a:r>
        </a:p>
      </dsp:txBody>
      <dsp:txXfrm>
        <a:off x="2397532" y="4722062"/>
        <a:ext cx="2626042" cy="631081"/>
      </dsp:txXfrm>
    </dsp:sp>
    <dsp:sp modelId="{716A5568-57EF-41A6-8899-24F59C904230}">
      <dsp:nvSpPr>
        <dsp:cNvPr id="0" name=""/>
        <dsp:cNvSpPr/>
      </dsp:nvSpPr>
      <dsp:spPr>
        <a:xfrm>
          <a:off x="5503136" y="2878313"/>
          <a:ext cx="3047506" cy="2252095"/>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DD5626D6-9133-4991-A328-E9A7FF2AEDFF}">
      <dsp:nvSpPr>
        <dsp:cNvPr id="0" name=""/>
        <dsp:cNvSpPr/>
      </dsp:nvSpPr>
      <dsp:spPr>
        <a:xfrm>
          <a:off x="6119122" y="4722062"/>
          <a:ext cx="2626042" cy="63108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5000"/>
            </a:spcAft>
            <a:buNone/>
          </a:pPr>
          <a:r>
            <a:rPr lang="en-US" sz="1900" kern="1200" dirty="0"/>
            <a:t>Controlling behavior</a:t>
          </a:r>
        </a:p>
      </dsp:txBody>
      <dsp:txXfrm>
        <a:off x="6119122" y="4722062"/>
        <a:ext cx="2626042" cy="63108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943D3E-0934-4591-9110-AB5364712A55}" type="datetimeFigureOut">
              <a:rPr lang="en-GB" smtClean="0"/>
              <a:t>28/10/2019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4BC1B1-443D-4AFB-A8FE-304CF41CC90C}" type="slidenum">
              <a:rPr lang="en-GB" smtClean="0"/>
              <a:t>‹#›</a:t>
            </a:fld>
            <a:endParaRPr lang="en-GB"/>
          </a:p>
        </p:txBody>
      </p:sp>
    </p:spTree>
    <p:extLst>
      <p:ext uri="{BB962C8B-B14F-4D97-AF65-F5344CB8AC3E}">
        <p14:creationId xmlns:p14="http://schemas.microsoft.com/office/powerpoint/2010/main" val="496650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Thank participants for attending and IMH for hosting </a:t>
            </a:r>
          </a:p>
          <a:p>
            <a:pPr marL="171450" indent="-171450">
              <a:buFont typeface="Arial" panose="020B0604020202020204" pitchFamily="34" charset="0"/>
              <a:buChar char="•"/>
            </a:pPr>
            <a:r>
              <a:rPr lang="en-GB" dirty="0"/>
              <a:t>This is the second of our network meetings, which will run every six months</a:t>
            </a:r>
          </a:p>
          <a:p>
            <a:pPr marL="171450" indent="-171450">
              <a:buFont typeface="Arial" panose="020B0604020202020204" pitchFamily="34" charset="0"/>
              <a:buChar char="•"/>
            </a:pPr>
            <a:r>
              <a:rPr lang="en-GB" dirty="0"/>
              <a:t>Acknowledge that individuals in the room have experience of violence, abuse, and mental health problems </a:t>
            </a:r>
          </a:p>
          <a:p>
            <a:pPr marL="171450" indent="-171450">
              <a:buFont typeface="Arial" panose="020B0604020202020204" pitchFamily="34" charset="0"/>
              <a:buChar char="•"/>
            </a:pPr>
            <a:r>
              <a:rPr lang="en-GB" dirty="0"/>
              <a:t>Let people know we have booked a separate room should anyone want to step out and take some time away from the presentations and discussions </a:t>
            </a:r>
          </a:p>
          <a:p>
            <a:pPr marL="171450" indent="-171450">
              <a:buFont typeface="Arial" panose="020B0604020202020204" pitchFamily="34" charset="0"/>
              <a:buChar char="•"/>
            </a:pPr>
            <a:endParaRPr lang="en-GB" dirty="0"/>
          </a:p>
          <a:p>
            <a:endParaRPr lang="en-GB" dirty="0"/>
          </a:p>
        </p:txBody>
      </p:sp>
      <p:sp>
        <p:nvSpPr>
          <p:cNvPr id="4" name="Slide Number Placeholder 3"/>
          <p:cNvSpPr>
            <a:spLocks noGrp="1"/>
          </p:cNvSpPr>
          <p:nvPr>
            <p:ph type="sldNum" sz="quarter" idx="5"/>
          </p:nvPr>
        </p:nvSpPr>
        <p:spPr/>
        <p:txBody>
          <a:bodyPr/>
          <a:lstStyle/>
          <a:p>
            <a:fld id="{D8E8C1E4-CC2B-416E-80EE-1D863324909F}" type="slidenum">
              <a:rPr lang="en-GB" smtClean="0"/>
              <a:t>1</a:t>
            </a:fld>
            <a:endParaRPr lang="en-GB"/>
          </a:p>
        </p:txBody>
      </p:sp>
    </p:spTree>
    <p:extLst>
      <p:ext uri="{BB962C8B-B14F-4D97-AF65-F5344CB8AC3E}">
        <p14:creationId xmlns:p14="http://schemas.microsoft.com/office/powerpoint/2010/main" val="2261178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Thank participants for attending </a:t>
            </a:r>
          </a:p>
          <a:p>
            <a:pPr marL="171450" indent="-171450">
              <a:buFont typeface="Arial" panose="020B0604020202020204" pitchFamily="34" charset="0"/>
              <a:buChar char="•"/>
            </a:pPr>
            <a:r>
              <a:rPr lang="en-GB" dirty="0"/>
              <a:t>This is the first of our network meetings, which will run every six months</a:t>
            </a:r>
          </a:p>
          <a:p>
            <a:pPr marL="171450" indent="-171450">
              <a:buFont typeface="Arial" panose="020B0604020202020204" pitchFamily="34" charset="0"/>
              <a:buChar char="•"/>
            </a:pPr>
            <a:r>
              <a:rPr lang="en-GB" dirty="0"/>
              <a:t>Acknowledge that individuals in the room have experience of violence, abuse, and mental health problems </a:t>
            </a:r>
          </a:p>
          <a:p>
            <a:pPr marL="171450" indent="-171450">
              <a:buFont typeface="Arial" panose="020B0604020202020204" pitchFamily="34" charset="0"/>
              <a:buChar char="•"/>
            </a:pPr>
            <a:r>
              <a:rPr lang="en-GB" dirty="0"/>
              <a:t>Let people know we have booked a separate room should anyone want to step out and take some time away from the presentations and discussions </a:t>
            </a:r>
          </a:p>
          <a:p>
            <a:pPr marL="171450" indent="-171450">
              <a:buFont typeface="Arial" panose="020B0604020202020204" pitchFamily="34" charset="0"/>
              <a:buChar char="•"/>
            </a:pPr>
            <a:endParaRPr lang="en-GB" dirty="0"/>
          </a:p>
          <a:p>
            <a:endParaRPr lang="en-GB" dirty="0"/>
          </a:p>
        </p:txBody>
      </p:sp>
      <p:sp>
        <p:nvSpPr>
          <p:cNvPr id="4" name="Slide Number Placeholder 3"/>
          <p:cNvSpPr>
            <a:spLocks noGrp="1"/>
          </p:cNvSpPr>
          <p:nvPr>
            <p:ph type="sldNum" sz="quarter" idx="5"/>
          </p:nvPr>
        </p:nvSpPr>
        <p:spPr/>
        <p:txBody>
          <a:bodyPr/>
          <a:lstStyle/>
          <a:p>
            <a:fld id="{D8E8C1E4-CC2B-416E-80EE-1D863324909F}" type="slidenum">
              <a:rPr lang="en-GB" smtClean="0"/>
              <a:t>59</a:t>
            </a:fld>
            <a:endParaRPr lang="en-GB"/>
          </a:p>
        </p:txBody>
      </p:sp>
    </p:spTree>
    <p:extLst>
      <p:ext uri="{BB962C8B-B14F-4D97-AF65-F5344CB8AC3E}">
        <p14:creationId xmlns:p14="http://schemas.microsoft.com/office/powerpoint/2010/main" val="1262822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DFEDD0-9741-49D5-BA69-4B06A3283A0D}" type="slidenum">
              <a:rPr kumimoji="0" lang="en-US" sz="1200" b="0" i="0" u="none" strike="noStrike" kern="1200" cap="none" spc="0" normalizeH="0" baseline="0" noProof="0">
                <a:ln>
                  <a:noFill/>
                </a:ln>
                <a:solidFill>
                  <a:srgbClr val="EEECE1"/>
                </a:solidFill>
                <a:effectLst/>
                <a:uLnTx/>
                <a:uFillTx/>
                <a:latin typeface="TUOS Stephenso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EEECE1"/>
              </a:solidFill>
              <a:effectLst/>
              <a:uLnTx/>
              <a:uFillTx/>
              <a:latin typeface="TUOS Stephenson" pitchFamily="18" charset="0"/>
              <a:ea typeface="+mn-ea"/>
              <a:cs typeface="+mn-cs"/>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2739086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Behaviour </a:t>
            </a:r>
            <a:r>
              <a:rPr lang="en-GB" sz="1200" dirty="0"/>
              <a:t>within an intimate relationship that causes physical, sexual or psychological </a:t>
            </a:r>
            <a:r>
              <a:rPr lang="en-GB" sz="1200" b="1" dirty="0"/>
              <a:t>harm</a:t>
            </a:r>
            <a:r>
              <a:rPr lang="en-GB" sz="1200" dirty="0"/>
              <a:t>, including acts of:</a:t>
            </a:r>
          </a:p>
          <a:p>
            <a:endParaRPr lang="en-GB" sz="1200" dirty="0"/>
          </a:p>
          <a:p>
            <a:r>
              <a:rPr lang="en-GB" sz="1200" dirty="0"/>
              <a:t>Physical aggression</a:t>
            </a:r>
          </a:p>
          <a:p>
            <a:endParaRPr lang="en-GB" sz="1200" dirty="0"/>
          </a:p>
          <a:p>
            <a:r>
              <a:rPr lang="en-GB" sz="1200" dirty="0"/>
              <a:t>Sexual coercion,</a:t>
            </a:r>
          </a:p>
          <a:p>
            <a:endParaRPr lang="en-GB" sz="1200" dirty="0"/>
          </a:p>
          <a:p>
            <a:r>
              <a:rPr lang="en-GB" sz="1200" dirty="0"/>
              <a:t>Psychological abuse &amp; </a:t>
            </a:r>
          </a:p>
          <a:p>
            <a:endParaRPr lang="en-GB" sz="1200" b="1" dirty="0"/>
          </a:p>
          <a:p>
            <a:r>
              <a:rPr lang="en-GB" sz="1200" b="1" dirty="0"/>
              <a:t>Controlling </a:t>
            </a:r>
            <a:r>
              <a:rPr lang="en-GB" sz="1200" dirty="0"/>
              <a:t>behaviours” </a:t>
            </a:r>
          </a:p>
          <a:p>
            <a:pPr marL="0" indent="0">
              <a:buNone/>
            </a:pPr>
            <a:r>
              <a:rPr lang="en-GB" sz="1000" dirty="0"/>
              <a:t>(WHO, 2010) </a:t>
            </a:r>
          </a:p>
          <a:p>
            <a:endParaRPr lang="en-GB" dirty="0"/>
          </a:p>
        </p:txBody>
      </p:sp>
      <p:sp>
        <p:nvSpPr>
          <p:cNvPr id="4" name="Slide Number Placeholder 3"/>
          <p:cNvSpPr>
            <a:spLocks noGrp="1"/>
          </p:cNvSpPr>
          <p:nvPr>
            <p:ph type="sldNum" sz="quarter" idx="10"/>
          </p:nvPr>
        </p:nvSpPr>
        <p:spPr/>
        <p:txBody>
          <a:bodyPr/>
          <a:lstStyle/>
          <a:p>
            <a:fld id="{9C82D689-A5A5-4929-9325-2497CD83ED85}" type="slidenum">
              <a:rPr lang="en-GB" smtClean="0"/>
              <a:t>63</a:t>
            </a:fld>
            <a:endParaRPr lang="en-GB"/>
          </a:p>
        </p:txBody>
      </p:sp>
    </p:spTree>
    <p:extLst>
      <p:ext uri="{BB962C8B-B14F-4D97-AF65-F5344CB8AC3E}">
        <p14:creationId xmlns:p14="http://schemas.microsoft.com/office/powerpoint/2010/main" val="3374348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C82D689-A5A5-4929-9325-2497CD83ED85}" type="slidenum">
              <a:rPr lang="en-GB" smtClean="0"/>
              <a:t>71</a:t>
            </a:fld>
            <a:endParaRPr lang="en-GB"/>
          </a:p>
        </p:txBody>
      </p:sp>
    </p:spTree>
    <p:extLst>
      <p:ext uri="{BB962C8B-B14F-4D97-AF65-F5344CB8AC3E}">
        <p14:creationId xmlns:p14="http://schemas.microsoft.com/office/powerpoint/2010/main" val="2020131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Domestic violence is a sensitive area and it is not easy for the practitioners to work with victims of abuse or perpetrators of abuse. It id an emotionally taxing issue which makes people think of ways of explaining the issue. And use of othering is one such example. There are many different examples of othering and some of these are listed here. Often there is cultural blaming or culturalisation  of domestic violence which means that the culture is seen responsible for domestic violence and you would statement like’ this is acceptable in their culture’ or women from minority ethnic background are always victims of violence, when actually domestic violence persists in all cultures and societies and the rate of domestic violence are not much different in different groups. </a:t>
            </a:r>
          </a:p>
          <a:p>
            <a:r>
              <a:rPr lang="en-GB" altLang="en-US"/>
              <a:t>Another example is religion blaming when people blame certain religions for violence. But if you actually look at any religion, you would similar teachings, expectations and description about women. Another example is gender blaming,. Thinking men are always perpetrators. While a larger majority of victims of violence are women, there is ample evidence that suggest that violence affects both men and women and can perpetrated by men or women in anytype of relationship. </a:t>
            </a:r>
          </a:p>
          <a:p>
            <a:r>
              <a:rPr lang="en-GB" altLang="en-US"/>
              <a:t>white need to “save brown women from brown men,</a:t>
            </a:r>
          </a:p>
          <a:p>
            <a:endParaRPr lang="en-GB" altLang="en-US"/>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ea typeface="MS PGothic" panose="020B0600070205080204" pitchFamily="34" charset="-128"/>
              </a:defRPr>
            </a:lvl1pPr>
            <a:lvl2pPr marL="742950" indent="-285750" eaLnBrk="0" hangingPunct="0">
              <a:defRPr sz="2800" b="1">
                <a:solidFill>
                  <a:schemeClr val="tx1"/>
                </a:solidFill>
                <a:latin typeface="Arial" panose="020B0604020202020204" pitchFamily="34" charset="0"/>
                <a:ea typeface="MS PGothic" panose="020B0600070205080204" pitchFamily="34" charset="-128"/>
              </a:defRPr>
            </a:lvl2pPr>
            <a:lvl3pPr marL="1143000" indent="-228600" eaLnBrk="0" hangingPunct="0">
              <a:defRPr sz="2800" b="1">
                <a:solidFill>
                  <a:schemeClr val="tx1"/>
                </a:solidFill>
                <a:latin typeface="Arial" panose="020B0604020202020204" pitchFamily="34" charset="0"/>
                <a:ea typeface="MS PGothic" panose="020B0600070205080204" pitchFamily="34" charset="-128"/>
              </a:defRPr>
            </a:lvl3pPr>
            <a:lvl4pPr marL="1600200" indent="-228600" eaLnBrk="0" hangingPunct="0">
              <a:defRPr sz="2800" b="1">
                <a:solidFill>
                  <a:schemeClr val="tx1"/>
                </a:solidFill>
                <a:latin typeface="Arial" panose="020B0604020202020204" pitchFamily="34" charset="0"/>
                <a:ea typeface="MS PGothic" panose="020B0600070205080204" pitchFamily="34" charset="-128"/>
              </a:defRPr>
            </a:lvl4pPr>
            <a:lvl5pPr marL="2057400" indent="-228600" eaLnBrk="0" hangingPunct="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46F174-FC65-426B-9208-CF7DE05145D3}" type="slidenum">
              <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GB" altLang="en-US" sz="1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755136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Here I have just shown a couple of example of qoutes from practitioners which demonstrate their conceptualisation of ‘other’ people. </a:t>
            </a:r>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ea typeface="MS PGothic" panose="020B0600070205080204" pitchFamily="34" charset="-128"/>
              </a:defRPr>
            </a:lvl1pPr>
            <a:lvl2pPr marL="742950" indent="-285750" eaLnBrk="0" hangingPunct="0">
              <a:defRPr sz="2800" b="1">
                <a:solidFill>
                  <a:schemeClr val="tx1"/>
                </a:solidFill>
                <a:latin typeface="Arial" panose="020B0604020202020204" pitchFamily="34" charset="0"/>
                <a:ea typeface="MS PGothic" panose="020B0600070205080204" pitchFamily="34" charset="-128"/>
              </a:defRPr>
            </a:lvl2pPr>
            <a:lvl3pPr marL="1143000" indent="-228600" eaLnBrk="0" hangingPunct="0">
              <a:defRPr sz="2800" b="1">
                <a:solidFill>
                  <a:schemeClr val="tx1"/>
                </a:solidFill>
                <a:latin typeface="Arial" panose="020B0604020202020204" pitchFamily="34" charset="0"/>
                <a:ea typeface="MS PGothic" panose="020B0600070205080204" pitchFamily="34" charset="-128"/>
              </a:defRPr>
            </a:lvl3pPr>
            <a:lvl4pPr marL="1600200" indent="-228600" eaLnBrk="0" hangingPunct="0">
              <a:defRPr sz="2800" b="1">
                <a:solidFill>
                  <a:schemeClr val="tx1"/>
                </a:solidFill>
                <a:latin typeface="Arial" panose="020B0604020202020204" pitchFamily="34" charset="0"/>
                <a:ea typeface="MS PGothic" panose="020B0600070205080204" pitchFamily="34" charset="-128"/>
              </a:defRPr>
            </a:lvl4pPr>
            <a:lvl5pPr marL="2057400" indent="-228600" eaLnBrk="0" hangingPunct="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B32877-9472-4818-B335-7B5314F30A2D}" type="slidenum">
              <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GB" altLang="en-US" sz="1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4089881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So why people or practitioner otherise? Well there could be many reasons. For example, lack of confidence, lack of awareness about the culture, about the issue. It can be a result of an inability to know what need to be done and how needs of the people are met and thereofre practitioners may use othering to rationalise their behaviour. It could be their coping mechanism as many nurses, health care professionals and other practitioners do not always get appropriate support to cope with the emptional impactof dealing with such sentsitive and traumatising issues.  </a:t>
            </a:r>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ea typeface="MS PGothic" panose="020B0600070205080204" pitchFamily="34" charset="-128"/>
              </a:defRPr>
            </a:lvl1pPr>
            <a:lvl2pPr marL="742950" indent="-285750" eaLnBrk="0" hangingPunct="0">
              <a:defRPr sz="2800" b="1">
                <a:solidFill>
                  <a:schemeClr val="tx1"/>
                </a:solidFill>
                <a:latin typeface="Arial" panose="020B0604020202020204" pitchFamily="34" charset="0"/>
                <a:ea typeface="MS PGothic" panose="020B0600070205080204" pitchFamily="34" charset="-128"/>
              </a:defRPr>
            </a:lvl2pPr>
            <a:lvl3pPr marL="1143000" indent="-228600" eaLnBrk="0" hangingPunct="0">
              <a:defRPr sz="2800" b="1">
                <a:solidFill>
                  <a:schemeClr val="tx1"/>
                </a:solidFill>
                <a:latin typeface="Arial" panose="020B0604020202020204" pitchFamily="34" charset="0"/>
                <a:ea typeface="MS PGothic" panose="020B0600070205080204" pitchFamily="34" charset="-128"/>
              </a:defRPr>
            </a:lvl3pPr>
            <a:lvl4pPr marL="1600200" indent="-228600" eaLnBrk="0" hangingPunct="0">
              <a:defRPr sz="2800" b="1">
                <a:solidFill>
                  <a:schemeClr val="tx1"/>
                </a:solidFill>
                <a:latin typeface="Arial" panose="020B0604020202020204" pitchFamily="34" charset="0"/>
                <a:ea typeface="MS PGothic" panose="020B0600070205080204" pitchFamily="34" charset="-128"/>
              </a:defRPr>
            </a:lvl4pPr>
            <a:lvl5pPr marL="2057400" indent="-228600" eaLnBrk="0" hangingPunct="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01E726-8013-447B-9B92-9873DDE50784}" type="slidenum">
              <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GB" altLang="en-US" sz="1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853206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lgn="just" defTabSz="5577993">
              <a:buFont typeface="Wingdings" panose="05000000000000000000" pitchFamily="2" charset="2"/>
              <a:buNone/>
              <a:defRPr/>
            </a:pPr>
            <a:r>
              <a:rPr lang="en-GB" dirty="0"/>
              <a:t>A couple of years back myself and colleagues conducted a study explore factors affecting DV practitioners ability to provide culturally sensitive care to patient. Fifty eight men and women, including domestic violence practitioners, interpreters, domestic violence key workers, religious leaders and IPV victims participated in the study. The data coming from practitioners clearly highlighted  issues associated with practitioners awareness of culture, their personal attitude to wards violence and the stereotypes or prejudices that they had about particular community groups. These issue affected their ability to provide appropriate services. One thing was very clear that all of these issues are very much associated with othering as the practitioners saw these women different than them. They saw them as others with different issues. </a:t>
            </a:r>
          </a:p>
          <a:p>
            <a:pPr algn="just" defTabSz="5577993">
              <a:buFont typeface="Wingdings" panose="05000000000000000000" pitchFamily="2" charset="2"/>
              <a:buNone/>
              <a:defRPr/>
            </a:pPr>
            <a:r>
              <a:rPr lang="en-GB" dirty="0"/>
              <a:t>While thinking of people as individuals is good and facilitates person centred care, unconscious othering can also have a negative impact when ‘othering acts as a barrier on provision of services</a:t>
            </a:r>
          </a:p>
          <a:p>
            <a:pPr marL="585616" indent="-585616" algn="just" defTabSz="5577993">
              <a:buFont typeface="Wingdings" panose="05000000000000000000" pitchFamily="2" charset="2"/>
              <a:buChar char="Ø"/>
              <a:defRPr/>
            </a:pPr>
            <a:endParaRPr lang="en-GB" dirty="0"/>
          </a:p>
          <a:p>
            <a:pPr>
              <a:defRPr/>
            </a:pPr>
            <a:endParaRPr lang="en-GB" dirty="0"/>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ea typeface="MS PGothic" panose="020B0600070205080204" pitchFamily="34" charset="-128"/>
              </a:defRPr>
            </a:lvl1pPr>
            <a:lvl2pPr marL="742950" indent="-285750" eaLnBrk="0" hangingPunct="0">
              <a:defRPr sz="2800" b="1">
                <a:solidFill>
                  <a:schemeClr val="tx1"/>
                </a:solidFill>
                <a:latin typeface="Arial" panose="020B0604020202020204" pitchFamily="34" charset="0"/>
                <a:ea typeface="MS PGothic" panose="020B0600070205080204" pitchFamily="34" charset="-128"/>
              </a:defRPr>
            </a:lvl2pPr>
            <a:lvl3pPr marL="1143000" indent="-228600" eaLnBrk="0" hangingPunct="0">
              <a:defRPr sz="2800" b="1">
                <a:solidFill>
                  <a:schemeClr val="tx1"/>
                </a:solidFill>
                <a:latin typeface="Arial" panose="020B0604020202020204" pitchFamily="34" charset="0"/>
                <a:ea typeface="MS PGothic" panose="020B0600070205080204" pitchFamily="34" charset="-128"/>
              </a:defRPr>
            </a:lvl3pPr>
            <a:lvl4pPr marL="1600200" indent="-228600" eaLnBrk="0" hangingPunct="0">
              <a:defRPr sz="2800" b="1">
                <a:solidFill>
                  <a:schemeClr val="tx1"/>
                </a:solidFill>
                <a:latin typeface="Arial" panose="020B0604020202020204" pitchFamily="34" charset="0"/>
                <a:ea typeface="MS PGothic" panose="020B0600070205080204" pitchFamily="34" charset="-128"/>
              </a:defRPr>
            </a:lvl4pPr>
            <a:lvl5pPr marL="2057400" indent="-228600" eaLnBrk="0" hangingPunct="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F2396C-9E54-47DA-9649-AFEBC14499E4}" type="slidenum">
              <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GB" altLang="en-US" sz="1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244470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Thank participants for attending </a:t>
            </a:r>
          </a:p>
          <a:p>
            <a:pPr marL="171450" indent="-171450">
              <a:buFont typeface="Arial" panose="020B0604020202020204" pitchFamily="34" charset="0"/>
              <a:buChar char="•"/>
            </a:pPr>
            <a:r>
              <a:rPr lang="en-GB" dirty="0"/>
              <a:t>This is the first of our network meetings, which will run every six months</a:t>
            </a:r>
          </a:p>
          <a:p>
            <a:pPr marL="171450" indent="-171450">
              <a:buFont typeface="Arial" panose="020B0604020202020204" pitchFamily="34" charset="0"/>
              <a:buChar char="•"/>
            </a:pPr>
            <a:r>
              <a:rPr lang="en-GB" dirty="0"/>
              <a:t>Acknowledge that individuals in the room have experience of violence, abuse, and mental health problems </a:t>
            </a:r>
          </a:p>
          <a:p>
            <a:pPr marL="171450" indent="-171450">
              <a:buFont typeface="Arial" panose="020B0604020202020204" pitchFamily="34" charset="0"/>
              <a:buChar char="•"/>
            </a:pPr>
            <a:r>
              <a:rPr lang="en-GB" dirty="0"/>
              <a:t>Let people know we have booked a separate room should anyone want to step out and take some time away from the presentations and discussions </a:t>
            </a:r>
          </a:p>
          <a:p>
            <a:pPr marL="171450" indent="-171450">
              <a:buFont typeface="Arial" panose="020B0604020202020204" pitchFamily="34" charset="0"/>
              <a:buChar char="•"/>
            </a:pPr>
            <a:endParaRPr lang="en-GB" dirty="0"/>
          </a:p>
          <a:p>
            <a:endParaRPr lang="en-GB" dirty="0"/>
          </a:p>
        </p:txBody>
      </p:sp>
      <p:sp>
        <p:nvSpPr>
          <p:cNvPr id="4" name="Slide Number Placeholder 3"/>
          <p:cNvSpPr>
            <a:spLocks noGrp="1"/>
          </p:cNvSpPr>
          <p:nvPr>
            <p:ph type="sldNum" sz="quarter" idx="5"/>
          </p:nvPr>
        </p:nvSpPr>
        <p:spPr/>
        <p:txBody>
          <a:bodyPr/>
          <a:lstStyle/>
          <a:p>
            <a:fld id="{D8E8C1E4-CC2B-416E-80EE-1D863324909F}" type="slidenum">
              <a:rPr lang="en-GB" smtClean="0"/>
              <a:t>83</a:t>
            </a:fld>
            <a:endParaRPr lang="en-GB"/>
          </a:p>
        </p:txBody>
      </p:sp>
    </p:spTree>
    <p:extLst>
      <p:ext uri="{BB962C8B-B14F-4D97-AF65-F5344CB8AC3E}">
        <p14:creationId xmlns:p14="http://schemas.microsoft.com/office/powerpoint/2010/main" val="3110900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Thank participants for attending </a:t>
            </a:r>
          </a:p>
          <a:p>
            <a:pPr marL="171450" indent="-171450">
              <a:buFont typeface="Arial" panose="020B0604020202020204" pitchFamily="34" charset="0"/>
              <a:buChar char="•"/>
            </a:pPr>
            <a:r>
              <a:rPr lang="en-GB" dirty="0"/>
              <a:t>This is the first of our network meetings, which will run every six months</a:t>
            </a:r>
          </a:p>
          <a:p>
            <a:pPr marL="171450" indent="-171450">
              <a:buFont typeface="Arial" panose="020B0604020202020204" pitchFamily="34" charset="0"/>
              <a:buChar char="•"/>
            </a:pPr>
            <a:r>
              <a:rPr lang="en-GB" dirty="0"/>
              <a:t>Acknowledge that individuals in the room have experience of violence, abuse, and mental health problems </a:t>
            </a:r>
          </a:p>
          <a:p>
            <a:pPr marL="171450" indent="-171450">
              <a:buFont typeface="Arial" panose="020B0604020202020204" pitchFamily="34" charset="0"/>
              <a:buChar char="•"/>
            </a:pPr>
            <a:r>
              <a:rPr lang="en-GB" dirty="0"/>
              <a:t>Let people know we have booked a separate room should anyone want to step out and take some time away from the presentations and discussions </a:t>
            </a:r>
          </a:p>
          <a:p>
            <a:pPr marL="171450" indent="-171450">
              <a:buFont typeface="Arial" panose="020B0604020202020204" pitchFamily="34" charset="0"/>
              <a:buChar char="•"/>
            </a:pPr>
            <a:endParaRPr lang="en-GB" dirty="0"/>
          </a:p>
          <a:p>
            <a:endParaRPr lang="en-GB" dirty="0"/>
          </a:p>
        </p:txBody>
      </p:sp>
      <p:sp>
        <p:nvSpPr>
          <p:cNvPr id="4" name="Slide Number Placeholder 3"/>
          <p:cNvSpPr>
            <a:spLocks noGrp="1"/>
          </p:cNvSpPr>
          <p:nvPr>
            <p:ph type="sldNum" sz="quarter" idx="5"/>
          </p:nvPr>
        </p:nvSpPr>
        <p:spPr/>
        <p:txBody>
          <a:bodyPr/>
          <a:lstStyle/>
          <a:p>
            <a:fld id="{D8E8C1E4-CC2B-416E-80EE-1D863324909F}" type="slidenum">
              <a:rPr lang="en-GB" smtClean="0"/>
              <a:t>86</a:t>
            </a:fld>
            <a:endParaRPr lang="en-GB"/>
          </a:p>
        </p:txBody>
      </p:sp>
    </p:spTree>
    <p:extLst>
      <p:ext uri="{BB962C8B-B14F-4D97-AF65-F5344CB8AC3E}">
        <p14:creationId xmlns:p14="http://schemas.microsoft.com/office/powerpoint/2010/main" val="2240899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D8E8C1E4-CC2B-416E-80EE-1D863324909F}" type="slidenum">
              <a:rPr lang="en-GB" smtClean="0"/>
              <a:t>2</a:t>
            </a:fld>
            <a:endParaRPr lang="en-GB"/>
          </a:p>
        </p:txBody>
      </p:sp>
    </p:spTree>
    <p:extLst>
      <p:ext uri="{BB962C8B-B14F-4D97-AF65-F5344CB8AC3E}">
        <p14:creationId xmlns:p14="http://schemas.microsoft.com/office/powerpoint/2010/main" val="393201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D8E8C1E4-CC2B-416E-80EE-1D863324909F}" type="slidenum">
              <a:rPr lang="en-GB" smtClean="0"/>
              <a:t>5</a:t>
            </a:fld>
            <a:endParaRPr lang="en-GB"/>
          </a:p>
        </p:txBody>
      </p:sp>
    </p:spTree>
    <p:extLst>
      <p:ext uri="{BB962C8B-B14F-4D97-AF65-F5344CB8AC3E}">
        <p14:creationId xmlns:p14="http://schemas.microsoft.com/office/powerpoint/2010/main" val="189084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Thank participants for attending </a:t>
            </a:r>
          </a:p>
          <a:p>
            <a:pPr marL="171450" indent="-171450">
              <a:buFont typeface="Arial" panose="020B0604020202020204" pitchFamily="34" charset="0"/>
              <a:buChar char="•"/>
            </a:pPr>
            <a:r>
              <a:rPr lang="en-GB" dirty="0"/>
              <a:t>This is the first of our network meetings, which will run every six months</a:t>
            </a:r>
          </a:p>
          <a:p>
            <a:pPr marL="171450" indent="-171450">
              <a:buFont typeface="Arial" panose="020B0604020202020204" pitchFamily="34" charset="0"/>
              <a:buChar char="•"/>
            </a:pPr>
            <a:r>
              <a:rPr lang="en-GB" dirty="0"/>
              <a:t>Acknowledge that individuals in the room have experience of violence, abuse, and mental health problems </a:t>
            </a:r>
          </a:p>
          <a:p>
            <a:pPr marL="171450" indent="-171450">
              <a:buFont typeface="Arial" panose="020B0604020202020204" pitchFamily="34" charset="0"/>
              <a:buChar char="•"/>
            </a:pPr>
            <a:r>
              <a:rPr lang="en-GB" dirty="0"/>
              <a:t>Let people know we have booked a separate room should anyone want to step out and take some time away from the presentations and discussions </a:t>
            </a:r>
          </a:p>
          <a:p>
            <a:pPr marL="171450" indent="-171450">
              <a:buFont typeface="Arial" panose="020B0604020202020204" pitchFamily="34" charset="0"/>
              <a:buChar char="•"/>
            </a:pPr>
            <a:endParaRPr lang="en-GB" dirty="0"/>
          </a:p>
          <a:p>
            <a:endParaRPr lang="en-GB" dirty="0"/>
          </a:p>
        </p:txBody>
      </p:sp>
      <p:sp>
        <p:nvSpPr>
          <p:cNvPr id="4" name="Slide Number Placeholder 3"/>
          <p:cNvSpPr>
            <a:spLocks noGrp="1"/>
          </p:cNvSpPr>
          <p:nvPr>
            <p:ph type="sldNum" sz="quarter" idx="5"/>
          </p:nvPr>
        </p:nvSpPr>
        <p:spPr/>
        <p:txBody>
          <a:bodyPr/>
          <a:lstStyle/>
          <a:p>
            <a:fld id="{D8E8C1E4-CC2B-416E-80EE-1D863324909F}" type="slidenum">
              <a:rPr lang="en-GB" smtClean="0"/>
              <a:t>12</a:t>
            </a:fld>
            <a:endParaRPr lang="en-GB"/>
          </a:p>
        </p:txBody>
      </p:sp>
    </p:spTree>
    <p:extLst>
      <p:ext uri="{BB962C8B-B14F-4D97-AF65-F5344CB8AC3E}">
        <p14:creationId xmlns:p14="http://schemas.microsoft.com/office/powerpoint/2010/main" val="2475890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5445D6-AB92-1A4A-968B-2E549195B6C7}" type="slidenum">
              <a:rPr lang="en-US" smtClean="0"/>
              <a:t>31</a:t>
            </a:fld>
            <a:endParaRPr lang="en-US"/>
          </a:p>
        </p:txBody>
      </p:sp>
    </p:spTree>
    <p:extLst>
      <p:ext uri="{BB962C8B-B14F-4D97-AF65-F5344CB8AC3E}">
        <p14:creationId xmlns:p14="http://schemas.microsoft.com/office/powerpoint/2010/main" val="1541873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Thank participants for attending </a:t>
            </a:r>
          </a:p>
          <a:p>
            <a:pPr marL="171450" indent="-171450">
              <a:buFont typeface="Arial" panose="020B0604020202020204" pitchFamily="34" charset="0"/>
              <a:buChar char="•"/>
            </a:pPr>
            <a:r>
              <a:rPr lang="en-GB" dirty="0"/>
              <a:t>This is the first of our network meetings, which will run every six months</a:t>
            </a:r>
          </a:p>
          <a:p>
            <a:pPr marL="171450" indent="-171450">
              <a:buFont typeface="Arial" panose="020B0604020202020204" pitchFamily="34" charset="0"/>
              <a:buChar char="•"/>
            </a:pPr>
            <a:r>
              <a:rPr lang="en-GB" dirty="0"/>
              <a:t>Acknowledge that individuals in the room have experience of violence, abuse, and mental health problems </a:t>
            </a:r>
          </a:p>
          <a:p>
            <a:pPr marL="171450" indent="-171450">
              <a:buFont typeface="Arial" panose="020B0604020202020204" pitchFamily="34" charset="0"/>
              <a:buChar char="•"/>
            </a:pPr>
            <a:r>
              <a:rPr lang="en-GB" dirty="0"/>
              <a:t>Let people know we have booked a separate room should anyone want to step out and take some time away from the presentations and discussions </a:t>
            </a:r>
          </a:p>
          <a:p>
            <a:pPr marL="171450" indent="-171450">
              <a:buFont typeface="Arial" panose="020B0604020202020204" pitchFamily="34" charset="0"/>
              <a:buChar char="•"/>
            </a:pPr>
            <a:endParaRPr lang="en-GB" dirty="0"/>
          </a:p>
          <a:p>
            <a:endParaRPr lang="en-GB" dirty="0"/>
          </a:p>
        </p:txBody>
      </p:sp>
      <p:sp>
        <p:nvSpPr>
          <p:cNvPr id="4" name="Slide Number Placeholder 3"/>
          <p:cNvSpPr>
            <a:spLocks noGrp="1"/>
          </p:cNvSpPr>
          <p:nvPr>
            <p:ph type="sldNum" sz="quarter" idx="5"/>
          </p:nvPr>
        </p:nvSpPr>
        <p:spPr/>
        <p:txBody>
          <a:bodyPr/>
          <a:lstStyle/>
          <a:p>
            <a:fld id="{D8E8C1E4-CC2B-416E-80EE-1D863324909F}" type="slidenum">
              <a:rPr lang="en-GB" smtClean="0"/>
              <a:t>32</a:t>
            </a:fld>
            <a:endParaRPr lang="en-GB"/>
          </a:p>
        </p:txBody>
      </p:sp>
    </p:spTree>
    <p:extLst>
      <p:ext uri="{BB962C8B-B14F-4D97-AF65-F5344CB8AC3E}">
        <p14:creationId xmlns:p14="http://schemas.microsoft.com/office/powerpoint/2010/main" val="2792987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Thank participants for attending </a:t>
            </a:r>
          </a:p>
          <a:p>
            <a:pPr marL="171450" indent="-171450">
              <a:buFont typeface="Arial" panose="020B0604020202020204" pitchFamily="34" charset="0"/>
              <a:buChar char="•"/>
            </a:pPr>
            <a:r>
              <a:rPr lang="en-GB" dirty="0"/>
              <a:t>This is the first of our network meetings, which will run every six months</a:t>
            </a:r>
          </a:p>
          <a:p>
            <a:pPr marL="171450" indent="-171450">
              <a:buFont typeface="Arial" panose="020B0604020202020204" pitchFamily="34" charset="0"/>
              <a:buChar char="•"/>
            </a:pPr>
            <a:r>
              <a:rPr lang="en-GB" dirty="0"/>
              <a:t>Acknowledge that individuals in the room have experience of violence, abuse, and mental health problems </a:t>
            </a:r>
          </a:p>
          <a:p>
            <a:pPr marL="171450" indent="-171450">
              <a:buFont typeface="Arial" panose="020B0604020202020204" pitchFamily="34" charset="0"/>
              <a:buChar char="•"/>
            </a:pPr>
            <a:r>
              <a:rPr lang="en-GB" dirty="0"/>
              <a:t>Let people know we have booked a separate room should anyone want to step out and take some time away from the presentations and discussions </a:t>
            </a:r>
          </a:p>
          <a:p>
            <a:pPr marL="171450" indent="-171450">
              <a:buFont typeface="Arial" panose="020B0604020202020204" pitchFamily="34" charset="0"/>
              <a:buChar char="•"/>
            </a:pPr>
            <a:endParaRPr lang="en-GB" dirty="0"/>
          </a:p>
          <a:p>
            <a:endParaRPr lang="en-GB" dirty="0"/>
          </a:p>
        </p:txBody>
      </p:sp>
      <p:sp>
        <p:nvSpPr>
          <p:cNvPr id="4" name="Slide Number Placeholder 3"/>
          <p:cNvSpPr>
            <a:spLocks noGrp="1"/>
          </p:cNvSpPr>
          <p:nvPr>
            <p:ph type="sldNum" sz="quarter" idx="5"/>
          </p:nvPr>
        </p:nvSpPr>
        <p:spPr/>
        <p:txBody>
          <a:bodyPr/>
          <a:lstStyle/>
          <a:p>
            <a:fld id="{D8E8C1E4-CC2B-416E-80EE-1D863324909F}" type="slidenum">
              <a:rPr lang="en-GB" smtClean="0"/>
              <a:t>47</a:t>
            </a:fld>
            <a:endParaRPr lang="en-GB"/>
          </a:p>
        </p:txBody>
      </p:sp>
    </p:spTree>
    <p:extLst>
      <p:ext uri="{BB962C8B-B14F-4D97-AF65-F5344CB8AC3E}">
        <p14:creationId xmlns:p14="http://schemas.microsoft.com/office/powerpoint/2010/main" val="1639806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Thank participants for attending </a:t>
            </a:r>
          </a:p>
          <a:p>
            <a:pPr marL="171450" indent="-171450">
              <a:buFont typeface="Arial" panose="020B0604020202020204" pitchFamily="34" charset="0"/>
              <a:buChar char="•"/>
            </a:pPr>
            <a:r>
              <a:rPr lang="en-GB" dirty="0"/>
              <a:t>This is the first of our network meetings, which will run every six months</a:t>
            </a:r>
          </a:p>
          <a:p>
            <a:pPr marL="171450" indent="-171450">
              <a:buFont typeface="Arial" panose="020B0604020202020204" pitchFamily="34" charset="0"/>
              <a:buChar char="•"/>
            </a:pPr>
            <a:r>
              <a:rPr lang="en-GB" dirty="0"/>
              <a:t>Acknowledge that individuals in the room have experience of violence, abuse, and mental health problems </a:t>
            </a:r>
          </a:p>
          <a:p>
            <a:pPr marL="171450" indent="-171450">
              <a:buFont typeface="Arial" panose="020B0604020202020204" pitchFamily="34" charset="0"/>
              <a:buChar char="•"/>
            </a:pPr>
            <a:r>
              <a:rPr lang="en-GB" dirty="0"/>
              <a:t>Let people know we have booked a separate room should anyone want to step out and take some time away from the presentations and discussions </a:t>
            </a:r>
          </a:p>
          <a:p>
            <a:pPr marL="171450" indent="-171450">
              <a:buFont typeface="Arial" panose="020B0604020202020204" pitchFamily="34" charset="0"/>
              <a:buChar char="•"/>
            </a:pPr>
            <a:endParaRPr lang="en-GB" dirty="0"/>
          </a:p>
          <a:p>
            <a:endParaRPr lang="en-GB" dirty="0"/>
          </a:p>
        </p:txBody>
      </p:sp>
      <p:sp>
        <p:nvSpPr>
          <p:cNvPr id="4" name="Slide Number Placeholder 3"/>
          <p:cNvSpPr>
            <a:spLocks noGrp="1"/>
          </p:cNvSpPr>
          <p:nvPr>
            <p:ph type="sldNum" sz="quarter" idx="5"/>
          </p:nvPr>
        </p:nvSpPr>
        <p:spPr/>
        <p:txBody>
          <a:bodyPr/>
          <a:lstStyle/>
          <a:p>
            <a:fld id="{D8E8C1E4-CC2B-416E-80EE-1D863324909F}" type="slidenum">
              <a:rPr lang="en-GB" smtClean="0"/>
              <a:t>57</a:t>
            </a:fld>
            <a:endParaRPr lang="en-GB"/>
          </a:p>
        </p:txBody>
      </p:sp>
    </p:spTree>
    <p:extLst>
      <p:ext uri="{BB962C8B-B14F-4D97-AF65-F5344CB8AC3E}">
        <p14:creationId xmlns:p14="http://schemas.microsoft.com/office/powerpoint/2010/main" val="3133357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0B950A9-8DEC-486C-8CC5-A003EDCF0CFA}" type="slidenum">
              <a:rPr lang="en-GB" smtClean="0"/>
              <a:t>58</a:t>
            </a:fld>
            <a:endParaRPr lang="en-GB" dirty="0"/>
          </a:p>
        </p:txBody>
      </p:sp>
    </p:spTree>
    <p:extLst>
      <p:ext uri="{BB962C8B-B14F-4D97-AF65-F5344CB8AC3E}">
        <p14:creationId xmlns:p14="http://schemas.microsoft.com/office/powerpoint/2010/main" val="4001163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C519A-3031-461D-8BA9-A4A4FA6D8E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C38167F-0109-448B-BE07-A808B24F30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83A3AEE-EB45-4B48-B880-8FFD6BA7E496}"/>
              </a:ext>
            </a:extLst>
          </p:cNvPr>
          <p:cNvSpPr>
            <a:spLocks noGrp="1"/>
          </p:cNvSpPr>
          <p:nvPr>
            <p:ph type="dt" sz="half" idx="10"/>
          </p:nvPr>
        </p:nvSpPr>
        <p:spPr/>
        <p:txBody>
          <a:bodyPr/>
          <a:lstStyle/>
          <a:p>
            <a:fld id="{68427DE1-AE94-4698-8950-8AD0BE16FEF4}" type="datetimeFigureOut">
              <a:rPr lang="en-GB" smtClean="0"/>
              <a:t>28/10/2019</a:t>
            </a:fld>
            <a:endParaRPr lang="en-GB"/>
          </a:p>
        </p:txBody>
      </p:sp>
      <p:sp>
        <p:nvSpPr>
          <p:cNvPr id="5" name="Footer Placeholder 4">
            <a:extLst>
              <a:ext uri="{FF2B5EF4-FFF2-40B4-BE49-F238E27FC236}">
                <a16:creationId xmlns:a16="http://schemas.microsoft.com/office/drawing/2014/main" id="{9EBB0320-564C-466C-900D-08DA40A8F9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C18961-40C0-4233-82A2-9D89376955CE}"/>
              </a:ext>
            </a:extLst>
          </p:cNvPr>
          <p:cNvSpPr>
            <a:spLocks noGrp="1"/>
          </p:cNvSpPr>
          <p:nvPr>
            <p:ph type="sldNum" sz="quarter" idx="12"/>
          </p:nvPr>
        </p:nvSpPr>
        <p:spPr/>
        <p:txBody>
          <a:bodyPr/>
          <a:lstStyle/>
          <a:p>
            <a:fld id="{BAA763BF-F3C6-47F8-86FD-76C78F5E77BB}" type="slidenum">
              <a:rPr lang="en-GB" smtClean="0"/>
              <a:t>‹#›</a:t>
            </a:fld>
            <a:endParaRPr lang="en-GB"/>
          </a:p>
        </p:txBody>
      </p:sp>
    </p:spTree>
    <p:extLst>
      <p:ext uri="{BB962C8B-B14F-4D97-AF65-F5344CB8AC3E}">
        <p14:creationId xmlns:p14="http://schemas.microsoft.com/office/powerpoint/2010/main" val="2263169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19A35-72B0-434E-A353-807C50A38AC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39C8405-B127-4504-AE16-EDE65A982B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1D4E09-BB69-4850-878D-102036D426AE}"/>
              </a:ext>
            </a:extLst>
          </p:cNvPr>
          <p:cNvSpPr>
            <a:spLocks noGrp="1"/>
          </p:cNvSpPr>
          <p:nvPr>
            <p:ph type="dt" sz="half" idx="10"/>
          </p:nvPr>
        </p:nvSpPr>
        <p:spPr/>
        <p:txBody>
          <a:bodyPr/>
          <a:lstStyle/>
          <a:p>
            <a:fld id="{68427DE1-AE94-4698-8950-8AD0BE16FEF4}" type="datetimeFigureOut">
              <a:rPr lang="en-GB" smtClean="0"/>
              <a:t>28/10/2019</a:t>
            </a:fld>
            <a:endParaRPr lang="en-GB"/>
          </a:p>
        </p:txBody>
      </p:sp>
      <p:sp>
        <p:nvSpPr>
          <p:cNvPr id="5" name="Footer Placeholder 4">
            <a:extLst>
              <a:ext uri="{FF2B5EF4-FFF2-40B4-BE49-F238E27FC236}">
                <a16:creationId xmlns:a16="http://schemas.microsoft.com/office/drawing/2014/main" id="{C3705C58-A2F2-4F7F-B145-5266E50567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A4B474-A2AF-4A56-AFAC-B1762986DC42}"/>
              </a:ext>
            </a:extLst>
          </p:cNvPr>
          <p:cNvSpPr>
            <a:spLocks noGrp="1"/>
          </p:cNvSpPr>
          <p:nvPr>
            <p:ph type="sldNum" sz="quarter" idx="12"/>
          </p:nvPr>
        </p:nvSpPr>
        <p:spPr/>
        <p:txBody>
          <a:bodyPr/>
          <a:lstStyle/>
          <a:p>
            <a:fld id="{BAA763BF-F3C6-47F8-86FD-76C78F5E77BB}" type="slidenum">
              <a:rPr lang="en-GB" smtClean="0"/>
              <a:t>‹#›</a:t>
            </a:fld>
            <a:endParaRPr lang="en-GB"/>
          </a:p>
        </p:txBody>
      </p:sp>
    </p:spTree>
    <p:extLst>
      <p:ext uri="{BB962C8B-B14F-4D97-AF65-F5344CB8AC3E}">
        <p14:creationId xmlns:p14="http://schemas.microsoft.com/office/powerpoint/2010/main" val="564575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63C57B-FA18-4506-B2FE-D21066807B1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E21D431-EA63-4CE1-8EC7-BA0C7560F0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C9FCBA-036C-4C1B-AEF8-24B1EC8BF690}"/>
              </a:ext>
            </a:extLst>
          </p:cNvPr>
          <p:cNvSpPr>
            <a:spLocks noGrp="1"/>
          </p:cNvSpPr>
          <p:nvPr>
            <p:ph type="dt" sz="half" idx="10"/>
          </p:nvPr>
        </p:nvSpPr>
        <p:spPr/>
        <p:txBody>
          <a:bodyPr/>
          <a:lstStyle/>
          <a:p>
            <a:fld id="{68427DE1-AE94-4698-8950-8AD0BE16FEF4}" type="datetimeFigureOut">
              <a:rPr lang="en-GB" smtClean="0"/>
              <a:t>28/10/2019</a:t>
            </a:fld>
            <a:endParaRPr lang="en-GB"/>
          </a:p>
        </p:txBody>
      </p:sp>
      <p:sp>
        <p:nvSpPr>
          <p:cNvPr id="5" name="Footer Placeholder 4">
            <a:extLst>
              <a:ext uri="{FF2B5EF4-FFF2-40B4-BE49-F238E27FC236}">
                <a16:creationId xmlns:a16="http://schemas.microsoft.com/office/drawing/2014/main" id="{7272F0C2-66DF-4631-B32A-DE074614A0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390CC4-FC21-4926-8523-28A037780798}"/>
              </a:ext>
            </a:extLst>
          </p:cNvPr>
          <p:cNvSpPr>
            <a:spLocks noGrp="1"/>
          </p:cNvSpPr>
          <p:nvPr>
            <p:ph type="sldNum" sz="quarter" idx="12"/>
          </p:nvPr>
        </p:nvSpPr>
        <p:spPr/>
        <p:txBody>
          <a:bodyPr/>
          <a:lstStyle/>
          <a:p>
            <a:fld id="{BAA763BF-F3C6-47F8-86FD-76C78F5E77BB}" type="slidenum">
              <a:rPr lang="en-GB" smtClean="0"/>
              <a:t>‹#›</a:t>
            </a:fld>
            <a:endParaRPr lang="en-GB"/>
          </a:p>
        </p:txBody>
      </p:sp>
    </p:spTree>
    <p:extLst>
      <p:ext uri="{BB962C8B-B14F-4D97-AF65-F5344CB8AC3E}">
        <p14:creationId xmlns:p14="http://schemas.microsoft.com/office/powerpoint/2010/main" val="1254766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flipH="1">
            <a:off x="0" y="0"/>
            <a:ext cx="12192000" cy="6858000"/>
          </a:xfrm>
          <a:prstGeom prst="rect">
            <a:avLst/>
          </a:prstGeom>
          <a:blipFill dpi="0" rotWithShape="1">
            <a:blip r:embed="rId2"/>
            <a:srcRect/>
            <a:stretch>
              <a:fillRect/>
            </a:stretch>
          </a:blip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sz="2400" baseline="-25000">
                <a:solidFill>
                  <a:schemeClr val="tx1"/>
                </a:solidFill>
                <a:latin typeface="Times" panose="02020603050405020304" pitchFamily="18" charset="0"/>
                <a:ea typeface="MS PGothic" panose="020B0600070205080204" pitchFamily="34" charset="-128"/>
              </a:defRPr>
            </a:lvl1pPr>
            <a:lvl2pPr marL="742950" indent="-285750">
              <a:defRPr sz="2400" baseline="-25000">
                <a:solidFill>
                  <a:schemeClr val="tx1"/>
                </a:solidFill>
                <a:latin typeface="Times" panose="02020603050405020304" pitchFamily="18" charset="0"/>
                <a:ea typeface="MS PGothic" panose="020B0600070205080204" pitchFamily="34" charset="-128"/>
              </a:defRPr>
            </a:lvl2pPr>
            <a:lvl3pPr marL="1143000" indent="-228600">
              <a:defRPr sz="2400" baseline="-25000">
                <a:solidFill>
                  <a:schemeClr val="tx1"/>
                </a:solidFill>
                <a:latin typeface="Times" panose="02020603050405020304" pitchFamily="18" charset="0"/>
                <a:ea typeface="MS PGothic" panose="020B0600070205080204" pitchFamily="34" charset="-128"/>
              </a:defRPr>
            </a:lvl3pPr>
            <a:lvl4pPr marL="1600200" indent="-228600">
              <a:defRPr sz="2400" baseline="-25000">
                <a:solidFill>
                  <a:schemeClr val="tx1"/>
                </a:solidFill>
                <a:latin typeface="Times" panose="02020603050405020304" pitchFamily="18" charset="0"/>
                <a:ea typeface="MS PGothic" panose="020B0600070205080204" pitchFamily="34" charset="-128"/>
              </a:defRPr>
            </a:lvl4pPr>
            <a:lvl5pPr marL="2057400" indent="-228600">
              <a:defRPr sz="2400" baseline="-25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Times" panose="02020603050405020304" pitchFamily="18" charset="0"/>
                <a:ea typeface="MS PGothic" panose="020B0600070205080204" pitchFamily="34" charset="-128"/>
              </a:defRPr>
            </a:lvl9pPr>
          </a:lstStyle>
          <a:p>
            <a:pPr algn="ctr">
              <a:defRPr/>
            </a:pPr>
            <a:endParaRPr lang="en-GB" altLang="en-US" sz="1800" dirty="0">
              <a:solidFill>
                <a:srgbClr val="FFFFFF"/>
              </a:solidFill>
              <a:latin typeface="Georgia" panose="02040502050405020303" pitchFamily="18" charset="0"/>
            </a:endParaRPr>
          </a:p>
        </p:txBody>
      </p:sp>
      <p:sp>
        <p:nvSpPr>
          <p:cNvPr id="5" name="Rectangle 4"/>
          <p:cNvSpPr/>
          <p:nvPr userDrawn="1"/>
        </p:nvSpPr>
        <p:spPr>
          <a:xfrm>
            <a:off x="0" y="0"/>
            <a:ext cx="12192000" cy="6858000"/>
          </a:xfrm>
          <a:prstGeom prst="rect">
            <a:avLst/>
          </a:prstGeom>
          <a:gradFill flip="none" rotWithShape="1">
            <a:gsLst>
              <a:gs pos="50000">
                <a:srgbClr val="0E6394">
                  <a:alpha val="45000"/>
                </a:srgbClr>
              </a:gs>
              <a:gs pos="17000">
                <a:schemeClr val="tx2">
                  <a:alpha val="45000"/>
                </a:schemeClr>
              </a:gs>
              <a:gs pos="100000">
                <a:schemeClr val="accent2">
                  <a:alpha val="4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dirty="0"/>
          </a:p>
        </p:txBody>
      </p:sp>
      <p:pic>
        <p:nvPicPr>
          <p:cNvPr id="7"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2794000"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3395663" y="728663"/>
            <a:ext cx="5400675" cy="54006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b="1" dirty="0">
              <a:latin typeface="+mj-lt"/>
            </a:endParaRPr>
          </a:p>
        </p:txBody>
      </p:sp>
      <p:sp>
        <p:nvSpPr>
          <p:cNvPr id="2" name="Title 1"/>
          <p:cNvSpPr>
            <a:spLocks noGrp="1"/>
          </p:cNvSpPr>
          <p:nvPr>
            <p:ph type="ctrTitle"/>
          </p:nvPr>
        </p:nvSpPr>
        <p:spPr>
          <a:xfrm>
            <a:off x="3416300" y="1742900"/>
            <a:ext cx="5359400" cy="2387600"/>
          </a:xfrm>
        </p:spPr>
        <p:txBody>
          <a:bodyPr>
            <a:normAutofit/>
          </a:bodyPr>
          <a:lstStyle>
            <a:lvl1pPr algn="ctr">
              <a:lnSpc>
                <a:spcPct val="100000"/>
              </a:lnSpc>
              <a:defRPr sz="4050" b="1">
                <a:solidFill>
                  <a:schemeClr val="bg1"/>
                </a:solidFill>
              </a:defRPr>
            </a:lvl1pPr>
          </a:lstStyle>
          <a:p>
            <a:r>
              <a:rPr lang="en-US"/>
              <a:t>Click to edit Master title style</a:t>
            </a:r>
            <a:endParaRPr lang="en-GB" dirty="0"/>
          </a:p>
        </p:txBody>
      </p:sp>
      <p:sp>
        <p:nvSpPr>
          <p:cNvPr id="6" name="Text Placeholder 5"/>
          <p:cNvSpPr>
            <a:spLocks noGrp="1"/>
          </p:cNvSpPr>
          <p:nvPr>
            <p:ph type="body" sz="quarter" idx="10"/>
          </p:nvPr>
        </p:nvSpPr>
        <p:spPr>
          <a:xfrm>
            <a:off x="3416398" y="4161277"/>
            <a:ext cx="5359207" cy="1079795"/>
          </a:xfrm>
          <a:prstGeom prst="rect">
            <a:avLst/>
          </a:prstGeom>
        </p:spPr>
        <p:txBody>
          <a:bodyPr anchor="ctr">
            <a:normAutofit/>
          </a:bodyPr>
          <a:lstStyle>
            <a:lvl1pPr marL="0" indent="0" algn="ctr">
              <a:buNone/>
              <a:defRPr sz="2100" b="1" baseline="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220296437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35E83-1B30-491C-8D9B-A5C0CC3AA5C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9FC1EFC-06D4-46C6-8D14-A23FBCCF88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F407D7-4B5C-4B10-BD95-B430C72158E8}"/>
              </a:ext>
            </a:extLst>
          </p:cNvPr>
          <p:cNvSpPr>
            <a:spLocks noGrp="1"/>
          </p:cNvSpPr>
          <p:nvPr>
            <p:ph type="dt" sz="half" idx="10"/>
          </p:nvPr>
        </p:nvSpPr>
        <p:spPr/>
        <p:txBody>
          <a:bodyPr/>
          <a:lstStyle/>
          <a:p>
            <a:fld id="{68427DE1-AE94-4698-8950-8AD0BE16FEF4}" type="datetimeFigureOut">
              <a:rPr lang="en-GB" smtClean="0"/>
              <a:t>28/10/2019</a:t>
            </a:fld>
            <a:endParaRPr lang="en-GB"/>
          </a:p>
        </p:txBody>
      </p:sp>
      <p:sp>
        <p:nvSpPr>
          <p:cNvPr id="5" name="Footer Placeholder 4">
            <a:extLst>
              <a:ext uri="{FF2B5EF4-FFF2-40B4-BE49-F238E27FC236}">
                <a16:creationId xmlns:a16="http://schemas.microsoft.com/office/drawing/2014/main" id="{85DFA78F-8CDC-475C-8A4E-8170D8CC0D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71120E-4E27-4AB1-A798-A67DFCA49E1B}"/>
              </a:ext>
            </a:extLst>
          </p:cNvPr>
          <p:cNvSpPr>
            <a:spLocks noGrp="1"/>
          </p:cNvSpPr>
          <p:nvPr>
            <p:ph type="sldNum" sz="quarter" idx="12"/>
          </p:nvPr>
        </p:nvSpPr>
        <p:spPr/>
        <p:txBody>
          <a:bodyPr/>
          <a:lstStyle/>
          <a:p>
            <a:fld id="{BAA763BF-F3C6-47F8-86FD-76C78F5E77BB}" type="slidenum">
              <a:rPr lang="en-GB" smtClean="0"/>
              <a:t>‹#›</a:t>
            </a:fld>
            <a:endParaRPr lang="en-GB"/>
          </a:p>
        </p:txBody>
      </p:sp>
    </p:spTree>
    <p:extLst>
      <p:ext uri="{BB962C8B-B14F-4D97-AF65-F5344CB8AC3E}">
        <p14:creationId xmlns:p14="http://schemas.microsoft.com/office/powerpoint/2010/main" val="1413795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4B13C-1B7A-4646-B003-63F7BE33FA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D153532-B52A-4F73-952D-42EC8BEEB4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44F348-EF1C-4FEC-8EF6-8CD8745F9AA6}"/>
              </a:ext>
            </a:extLst>
          </p:cNvPr>
          <p:cNvSpPr>
            <a:spLocks noGrp="1"/>
          </p:cNvSpPr>
          <p:nvPr>
            <p:ph type="dt" sz="half" idx="10"/>
          </p:nvPr>
        </p:nvSpPr>
        <p:spPr/>
        <p:txBody>
          <a:bodyPr/>
          <a:lstStyle/>
          <a:p>
            <a:fld id="{68427DE1-AE94-4698-8950-8AD0BE16FEF4}" type="datetimeFigureOut">
              <a:rPr lang="en-GB" smtClean="0"/>
              <a:t>28/10/2019</a:t>
            </a:fld>
            <a:endParaRPr lang="en-GB"/>
          </a:p>
        </p:txBody>
      </p:sp>
      <p:sp>
        <p:nvSpPr>
          <p:cNvPr id="5" name="Footer Placeholder 4">
            <a:extLst>
              <a:ext uri="{FF2B5EF4-FFF2-40B4-BE49-F238E27FC236}">
                <a16:creationId xmlns:a16="http://schemas.microsoft.com/office/drawing/2014/main" id="{EED7CA3C-B459-4276-B48F-5880343CFF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F33F69-49B5-4ED0-92FF-AD40082E84CB}"/>
              </a:ext>
            </a:extLst>
          </p:cNvPr>
          <p:cNvSpPr>
            <a:spLocks noGrp="1"/>
          </p:cNvSpPr>
          <p:nvPr>
            <p:ph type="sldNum" sz="quarter" idx="12"/>
          </p:nvPr>
        </p:nvSpPr>
        <p:spPr/>
        <p:txBody>
          <a:bodyPr/>
          <a:lstStyle/>
          <a:p>
            <a:fld id="{BAA763BF-F3C6-47F8-86FD-76C78F5E77BB}" type="slidenum">
              <a:rPr lang="en-GB" smtClean="0"/>
              <a:t>‹#›</a:t>
            </a:fld>
            <a:endParaRPr lang="en-GB"/>
          </a:p>
        </p:txBody>
      </p:sp>
    </p:spTree>
    <p:extLst>
      <p:ext uri="{BB962C8B-B14F-4D97-AF65-F5344CB8AC3E}">
        <p14:creationId xmlns:p14="http://schemas.microsoft.com/office/powerpoint/2010/main" val="1754226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B0125-53F5-4DB1-89F9-BDAE248C724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A1BFECA-A49B-4EA8-BB4D-DC8FDF67D6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24B1C91-C699-4C4C-B231-8F4C023423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2A10154-8DB8-4C03-8008-B0D5240E68E4}"/>
              </a:ext>
            </a:extLst>
          </p:cNvPr>
          <p:cNvSpPr>
            <a:spLocks noGrp="1"/>
          </p:cNvSpPr>
          <p:nvPr>
            <p:ph type="dt" sz="half" idx="10"/>
          </p:nvPr>
        </p:nvSpPr>
        <p:spPr/>
        <p:txBody>
          <a:bodyPr/>
          <a:lstStyle/>
          <a:p>
            <a:fld id="{68427DE1-AE94-4698-8950-8AD0BE16FEF4}" type="datetimeFigureOut">
              <a:rPr lang="en-GB" smtClean="0"/>
              <a:t>28/10/2019</a:t>
            </a:fld>
            <a:endParaRPr lang="en-GB"/>
          </a:p>
        </p:txBody>
      </p:sp>
      <p:sp>
        <p:nvSpPr>
          <p:cNvPr id="6" name="Footer Placeholder 5">
            <a:extLst>
              <a:ext uri="{FF2B5EF4-FFF2-40B4-BE49-F238E27FC236}">
                <a16:creationId xmlns:a16="http://schemas.microsoft.com/office/drawing/2014/main" id="{489281F4-DF8C-409A-84A9-BA017A00957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D0D3A31-F3A1-4F81-84CF-110FA539CB63}"/>
              </a:ext>
            </a:extLst>
          </p:cNvPr>
          <p:cNvSpPr>
            <a:spLocks noGrp="1"/>
          </p:cNvSpPr>
          <p:nvPr>
            <p:ph type="sldNum" sz="quarter" idx="12"/>
          </p:nvPr>
        </p:nvSpPr>
        <p:spPr/>
        <p:txBody>
          <a:bodyPr/>
          <a:lstStyle/>
          <a:p>
            <a:fld id="{BAA763BF-F3C6-47F8-86FD-76C78F5E77BB}" type="slidenum">
              <a:rPr lang="en-GB" smtClean="0"/>
              <a:t>‹#›</a:t>
            </a:fld>
            <a:endParaRPr lang="en-GB"/>
          </a:p>
        </p:txBody>
      </p:sp>
    </p:spTree>
    <p:extLst>
      <p:ext uri="{BB962C8B-B14F-4D97-AF65-F5344CB8AC3E}">
        <p14:creationId xmlns:p14="http://schemas.microsoft.com/office/powerpoint/2010/main" val="3671380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19301-76E2-455A-AE99-6C8F8852E83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D961EA8-A475-4F4E-99D2-4FB0C68321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4C4AD0-55E7-45FF-A6C0-DAB5B954CF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91538BD-CD91-4DE7-99C9-6269256D22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A2F33A-5988-4E72-92F7-4E5C953BA5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D1B9B3A-EA5B-4A37-9E30-65AE6BBF31E4}"/>
              </a:ext>
            </a:extLst>
          </p:cNvPr>
          <p:cNvSpPr>
            <a:spLocks noGrp="1"/>
          </p:cNvSpPr>
          <p:nvPr>
            <p:ph type="dt" sz="half" idx="10"/>
          </p:nvPr>
        </p:nvSpPr>
        <p:spPr/>
        <p:txBody>
          <a:bodyPr/>
          <a:lstStyle/>
          <a:p>
            <a:fld id="{68427DE1-AE94-4698-8950-8AD0BE16FEF4}" type="datetimeFigureOut">
              <a:rPr lang="en-GB" smtClean="0"/>
              <a:t>28/10/2019</a:t>
            </a:fld>
            <a:endParaRPr lang="en-GB"/>
          </a:p>
        </p:txBody>
      </p:sp>
      <p:sp>
        <p:nvSpPr>
          <p:cNvPr id="8" name="Footer Placeholder 7">
            <a:extLst>
              <a:ext uri="{FF2B5EF4-FFF2-40B4-BE49-F238E27FC236}">
                <a16:creationId xmlns:a16="http://schemas.microsoft.com/office/drawing/2014/main" id="{CF3FFAF8-C04C-4592-87F8-94A00E79506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B4C5DD8-4C51-4125-894A-B4C34EC869C7}"/>
              </a:ext>
            </a:extLst>
          </p:cNvPr>
          <p:cNvSpPr>
            <a:spLocks noGrp="1"/>
          </p:cNvSpPr>
          <p:nvPr>
            <p:ph type="sldNum" sz="quarter" idx="12"/>
          </p:nvPr>
        </p:nvSpPr>
        <p:spPr/>
        <p:txBody>
          <a:bodyPr/>
          <a:lstStyle/>
          <a:p>
            <a:fld id="{BAA763BF-F3C6-47F8-86FD-76C78F5E77BB}" type="slidenum">
              <a:rPr lang="en-GB" smtClean="0"/>
              <a:t>‹#›</a:t>
            </a:fld>
            <a:endParaRPr lang="en-GB"/>
          </a:p>
        </p:txBody>
      </p:sp>
    </p:spTree>
    <p:extLst>
      <p:ext uri="{BB962C8B-B14F-4D97-AF65-F5344CB8AC3E}">
        <p14:creationId xmlns:p14="http://schemas.microsoft.com/office/powerpoint/2010/main" val="477327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10E22-39AB-4641-8A20-E3C0CD5795B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E46C932-EA6E-4ECF-9287-0F03D9C2C3CA}"/>
              </a:ext>
            </a:extLst>
          </p:cNvPr>
          <p:cNvSpPr>
            <a:spLocks noGrp="1"/>
          </p:cNvSpPr>
          <p:nvPr>
            <p:ph type="dt" sz="half" idx="10"/>
          </p:nvPr>
        </p:nvSpPr>
        <p:spPr/>
        <p:txBody>
          <a:bodyPr/>
          <a:lstStyle/>
          <a:p>
            <a:fld id="{68427DE1-AE94-4698-8950-8AD0BE16FEF4}" type="datetimeFigureOut">
              <a:rPr lang="en-GB" smtClean="0"/>
              <a:t>28/10/2019</a:t>
            </a:fld>
            <a:endParaRPr lang="en-GB"/>
          </a:p>
        </p:txBody>
      </p:sp>
      <p:sp>
        <p:nvSpPr>
          <p:cNvPr id="4" name="Footer Placeholder 3">
            <a:extLst>
              <a:ext uri="{FF2B5EF4-FFF2-40B4-BE49-F238E27FC236}">
                <a16:creationId xmlns:a16="http://schemas.microsoft.com/office/drawing/2014/main" id="{C51E5606-BBAD-48CC-B31A-760E1D27C6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105C0F0-38E7-438E-B8F6-E42A3F5525A4}"/>
              </a:ext>
            </a:extLst>
          </p:cNvPr>
          <p:cNvSpPr>
            <a:spLocks noGrp="1"/>
          </p:cNvSpPr>
          <p:nvPr>
            <p:ph type="sldNum" sz="quarter" idx="12"/>
          </p:nvPr>
        </p:nvSpPr>
        <p:spPr/>
        <p:txBody>
          <a:bodyPr/>
          <a:lstStyle/>
          <a:p>
            <a:fld id="{BAA763BF-F3C6-47F8-86FD-76C78F5E77BB}" type="slidenum">
              <a:rPr lang="en-GB" smtClean="0"/>
              <a:t>‹#›</a:t>
            </a:fld>
            <a:endParaRPr lang="en-GB"/>
          </a:p>
        </p:txBody>
      </p:sp>
    </p:spTree>
    <p:extLst>
      <p:ext uri="{BB962C8B-B14F-4D97-AF65-F5344CB8AC3E}">
        <p14:creationId xmlns:p14="http://schemas.microsoft.com/office/powerpoint/2010/main" val="3295427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F71A2-88C6-4A16-BE37-98AB68D6E67F}"/>
              </a:ext>
            </a:extLst>
          </p:cNvPr>
          <p:cNvSpPr>
            <a:spLocks noGrp="1"/>
          </p:cNvSpPr>
          <p:nvPr>
            <p:ph type="dt" sz="half" idx="10"/>
          </p:nvPr>
        </p:nvSpPr>
        <p:spPr/>
        <p:txBody>
          <a:bodyPr/>
          <a:lstStyle/>
          <a:p>
            <a:fld id="{68427DE1-AE94-4698-8950-8AD0BE16FEF4}" type="datetimeFigureOut">
              <a:rPr lang="en-GB" smtClean="0"/>
              <a:t>28/10/2019</a:t>
            </a:fld>
            <a:endParaRPr lang="en-GB"/>
          </a:p>
        </p:txBody>
      </p:sp>
      <p:sp>
        <p:nvSpPr>
          <p:cNvPr id="3" name="Footer Placeholder 2">
            <a:extLst>
              <a:ext uri="{FF2B5EF4-FFF2-40B4-BE49-F238E27FC236}">
                <a16:creationId xmlns:a16="http://schemas.microsoft.com/office/drawing/2014/main" id="{41FF85CA-1C76-4AE8-9C60-6BB12EC6A34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A44C937-BC46-409C-B8F3-16C31C43CB21}"/>
              </a:ext>
            </a:extLst>
          </p:cNvPr>
          <p:cNvSpPr>
            <a:spLocks noGrp="1"/>
          </p:cNvSpPr>
          <p:nvPr>
            <p:ph type="sldNum" sz="quarter" idx="12"/>
          </p:nvPr>
        </p:nvSpPr>
        <p:spPr/>
        <p:txBody>
          <a:bodyPr/>
          <a:lstStyle/>
          <a:p>
            <a:fld id="{BAA763BF-F3C6-47F8-86FD-76C78F5E77BB}" type="slidenum">
              <a:rPr lang="en-GB" smtClean="0"/>
              <a:t>‹#›</a:t>
            </a:fld>
            <a:endParaRPr lang="en-GB"/>
          </a:p>
        </p:txBody>
      </p:sp>
    </p:spTree>
    <p:extLst>
      <p:ext uri="{BB962C8B-B14F-4D97-AF65-F5344CB8AC3E}">
        <p14:creationId xmlns:p14="http://schemas.microsoft.com/office/powerpoint/2010/main" val="2599292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A75CF-1EE9-48B4-AA57-CE9520F4D5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031AD9-6B42-435B-A746-3C23E20493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4885FC2-F32F-4426-8721-09FE7D411B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EEE2BC-8620-4440-BA58-9DA1756A836C}"/>
              </a:ext>
            </a:extLst>
          </p:cNvPr>
          <p:cNvSpPr>
            <a:spLocks noGrp="1"/>
          </p:cNvSpPr>
          <p:nvPr>
            <p:ph type="dt" sz="half" idx="10"/>
          </p:nvPr>
        </p:nvSpPr>
        <p:spPr/>
        <p:txBody>
          <a:bodyPr/>
          <a:lstStyle/>
          <a:p>
            <a:fld id="{68427DE1-AE94-4698-8950-8AD0BE16FEF4}" type="datetimeFigureOut">
              <a:rPr lang="en-GB" smtClean="0"/>
              <a:t>28/10/2019</a:t>
            </a:fld>
            <a:endParaRPr lang="en-GB"/>
          </a:p>
        </p:txBody>
      </p:sp>
      <p:sp>
        <p:nvSpPr>
          <p:cNvPr id="6" name="Footer Placeholder 5">
            <a:extLst>
              <a:ext uri="{FF2B5EF4-FFF2-40B4-BE49-F238E27FC236}">
                <a16:creationId xmlns:a16="http://schemas.microsoft.com/office/drawing/2014/main" id="{DA0D037E-FD8C-474F-A5D7-F746D4A0D87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DE82D8-8578-4173-8566-76C654C035B6}"/>
              </a:ext>
            </a:extLst>
          </p:cNvPr>
          <p:cNvSpPr>
            <a:spLocks noGrp="1"/>
          </p:cNvSpPr>
          <p:nvPr>
            <p:ph type="sldNum" sz="quarter" idx="12"/>
          </p:nvPr>
        </p:nvSpPr>
        <p:spPr/>
        <p:txBody>
          <a:bodyPr/>
          <a:lstStyle/>
          <a:p>
            <a:fld id="{BAA763BF-F3C6-47F8-86FD-76C78F5E77BB}" type="slidenum">
              <a:rPr lang="en-GB" smtClean="0"/>
              <a:t>‹#›</a:t>
            </a:fld>
            <a:endParaRPr lang="en-GB"/>
          </a:p>
        </p:txBody>
      </p:sp>
    </p:spTree>
    <p:extLst>
      <p:ext uri="{BB962C8B-B14F-4D97-AF65-F5344CB8AC3E}">
        <p14:creationId xmlns:p14="http://schemas.microsoft.com/office/powerpoint/2010/main" val="661579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0E730-0111-42B8-8324-FB462E3697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3CD56A5-60E2-4A13-AF80-9DB7941916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B14BC02-889B-4E81-A3FF-77DBDC605D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5B77C0-7BDD-479E-87D6-42B386527A21}"/>
              </a:ext>
            </a:extLst>
          </p:cNvPr>
          <p:cNvSpPr>
            <a:spLocks noGrp="1"/>
          </p:cNvSpPr>
          <p:nvPr>
            <p:ph type="dt" sz="half" idx="10"/>
          </p:nvPr>
        </p:nvSpPr>
        <p:spPr/>
        <p:txBody>
          <a:bodyPr/>
          <a:lstStyle/>
          <a:p>
            <a:fld id="{68427DE1-AE94-4698-8950-8AD0BE16FEF4}" type="datetimeFigureOut">
              <a:rPr lang="en-GB" smtClean="0"/>
              <a:t>28/10/2019</a:t>
            </a:fld>
            <a:endParaRPr lang="en-GB"/>
          </a:p>
        </p:txBody>
      </p:sp>
      <p:sp>
        <p:nvSpPr>
          <p:cNvPr id="6" name="Footer Placeholder 5">
            <a:extLst>
              <a:ext uri="{FF2B5EF4-FFF2-40B4-BE49-F238E27FC236}">
                <a16:creationId xmlns:a16="http://schemas.microsoft.com/office/drawing/2014/main" id="{64AA70E9-ED7D-47E8-9FA7-4E0C2C29AE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8CB6CF6-6711-455A-93BF-589A1226A817}"/>
              </a:ext>
            </a:extLst>
          </p:cNvPr>
          <p:cNvSpPr>
            <a:spLocks noGrp="1"/>
          </p:cNvSpPr>
          <p:nvPr>
            <p:ph type="sldNum" sz="quarter" idx="12"/>
          </p:nvPr>
        </p:nvSpPr>
        <p:spPr/>
        <p:txBody>
          <a:bodyPr/>
          <a:lstStyle/>
          <a:p>
            <a:fld id="{BAA763BF-F3C6-47F8-86FD-76C78F5E77BB}" type="slidenum">
              <a:rPr lang="en-GB" smtClean="0"/>
              <a:t>‹#›</a:t>
            </a:fld>
            <a:endParaRPr lang="en-GB"/>
          </a:p>
        </p:txBody>
      </p:sp>
    </p:spTree>
    <p:extLst>
      <p:ext uri="{BB962C8B-B14F-4D97-AF65-F5344CB8AC3E}">
        <p14:creationId xmlns:p14="http://schemas.microsoft.com/office/powerpoint/2010/main" val="595572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3DEF31-1AF4-4216-8A03-00DDD4338C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FC67772-21FC-46F4-9B68-3BAAD30F9E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CDD810E-5A7C-4A3C-9120-A041DA746B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427DE1-AE94-4698-8950-8AD0BE16FEF4}" type="datetimeFigureOut">
              <a:rPr lang="en-GB" smtClean="0"/>
              <a:t>28/10/2019</a:t>
            </a:fld>
            <a:endParaRPr lang="en-GB"/>
          </a:p>
        </p:txBody>
      </p:sp>
      <p:sp>
        <p:nvSpPr>
          <p:cNvPr id="5" name="Footer Placeholder 4">
            <a:extLst>
              <a:ext uri="{FF2B5EF4-FFF2-40B4-BE49-F238E27FC236}">
                <a16:creationId xmlns:a16="http://schemas.microsoft.com/office/drawing/2014/main" id="{DA30C80A-BF44-4B9E-802C-EE0E945EF2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987D740-6C86-44EB-AC09-7075971FFF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A763BF-F3C6-47F8-86FD-76C78F5E77BB}" type="slidenum">
              <a:rPr lang="en-GB" smtClean="0"/>
              <a:t>‹#›</a:t>
            </a:fld>
            <a:endParaRPr lang="en-GB"/>
          </a:p>
        </p:txBody>
      </p:sp>
    </p:spTree>
    <p:extLst>
      <p:ext uri="{BB962C8B-B14F-4D97-AF65-F5344CB8AC3E}">
        <p14:creationId xmlns:p14="http://schemas.microsoft.com/office/powerpoint/2010/main" val="4630347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cid:image001.jpg@01D3E7A2.7231F070"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vamhn.co.uk/resources.html"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vamhn.co.uk/"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urvivorsvoices.org/charter/"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hyperlink" Target="mailto:V.Munro@warwick.ac.uk"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image" Target="../media/image16.t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journals.sagepub.com/eprint/8TfxhmvkfumSfWn2KDGB/full" TargetMode="External"/><Relationship Id="rId2" Type="http://schemas.openxmlformats.org/officeDocument/2006/relationships/hyperlink" Target="https://www.refuge.org.uk/wp-content/uploads/2018/07/domestic-abuse-suicide-refuge-warwick-july2018.pdf"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5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25.png"/></Relationships>
</file>

<file path=ppt/slides/_rels/slide5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5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www.pathfindertoolkit.org/" TargetMode="External"/><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tif"/></Relationships>
</file>

<file path=ppt/slides/_rels/slide5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mailto:V.Crompton@standingtogether.org.uk" TargetMode="Externa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jpg"/></Relationships>
</file>

<file path=ppt/slides/_rels/slide5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hyperlink" Target="http://www.shef.ac.uk/"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hyperlink" Target="http://www.shef.ac.uk/"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hyperlink" Target="http://www.shef.ac.uk/" TargetMode="Externa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34.gif"/></Relationships>
</file>

<file path=ppt/slides/_rels/slide64.xml.rels><?xml version="1.0" encoding="UTF-8" standalone="yes"?>
<Relationships xmlns="http://schemas.openxmlformats.org/package/2006/relationships"><Relationship Id="rId3" Type="http://schemas.openxmlformats.org/officeDocument/2006/relationships/hyperlink" Target="http://www.shef.ac.uk/" TargetMode="External"/><Relationship Id="rId2" Type="http://schemas.openxmlformats.org/officeDocument/2006/relationships/image" Target="../media/image39.emf"/><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65.xml.rels><?xml version="1.0" encoding="UTF-8" standalone="yes"?>
<Relationships xmlns="http://schemas.openxmlformats.org/package/2006/relationships"><Relationship Id="rId3" Type="http://schemas.openxmlformats.org/officeDocument/2006/relationships/hyperlink" Target="http://www.shef.ac.uk/" TargetMode="External"/><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hyperlink" Target="http://www.shef.ac.uk/"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hyperlink" Target="http://www.shef.ac.uk/"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tinyurl.com/y2cknlrs"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hyperlink" Target="http://www.shef.ac.uk/"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www.shef.ac.uk/"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www.shef.ac.uk/"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4.gif"/></Relationships>
</file>

<file path=ppt/slides/_rels/slide78.xml.rels><?xml version="1.0" encoding="UTF-8" standalone="yes"?>
<Relationships xmlns="http://schemas.openxmlformats.org/package/2006/relationships"><Relationship Id="rId3" Type="http://schemas.openxmlformats.org/officeDocument/2006/relationships/hyperlink" Target="http://www.shef.ac.uk/"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4.gif"/></Relationships>
</file>

<file path=ppt/slides/_rels/slide79.xml.rels><?xml version="1.0" encoding="UTF-8" standalone="yes"?>
<Relationships xmlns="http://schemas.openxmlformats.org/package/2006/relationships"><Relationship Id="rId3" Type="http://schemas.openxmlformats.org/officeDocument/2006/relationships/hyperlink" Target="http://www.shef.ac.uk/"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4.gif"/></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jpg"/></Relationships>
</file>

<file path=ppt/slides/_rels/slide8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4.gif"/><Relationship Id="rId4" Type="http://schemas.openxmlformats.org/officeDocument/2006/relationships/hyperlink" Target="http://www.shef.ac.uk/"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www.shef.ac.uk/" TargetMode="External"/><Relationship Id="rId2" Type="http://schemas.openxmlformats.org/officeDocument/2006/relationships/hyperlink" Target="mailto:Parveen.ali@sheffield.ac.uk" TargetMode="External"/><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82.xml.rels><?xml version="1.0" encoding="UTF-8" standalone="yes"?>
<Relationships xmlns="http://schemas.openxmlformats.org/package/2006/relationships"><Relationship Id="rId3" Type="http://schemas.openxmlformats.org/officeDocument/2006/relationships/hyperlink" Target="http://www.shef.ac.uk/" TargetMode="External"/><Relationship Id="rId2" Type="http://schemas.openxmlformats.org/officeDocument/2006/relationships/hyperlink" Target="http://www.nice.org.uk/guidance/ph50" TargetMode="External"/><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8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333428-4BB3-4C62-9800-A4F86C0B985C}"/>
              </a:ext>
            </a:extLst>
          </p:cNvPr>
          <p:cNvPicPr>
            <a:picLocks noChangeAspect="1"/>
          </p:cNvPicPr>
          <p:nvPr/>
        </p:nvPicPr>
        <p:blipFill rotWithShape="1">
          <a:blip r:embed="rId3">
            <a:extLst>
              <a:ext uri="{28A0092B-C50C-407E-A947-70E740481C1C}">
                <a14:useLocalDpi xmlns:a14="http://schemas.microsoft.com/office/drawing/2010/main" val="0"/>
              </a:ext>
            </a:extLst>
          </a:blip>
          <a:srcRect t="14628" b="31945"/>
          <a:stretch/>
        </p:blipFill>
        <p:spPr>
          <a:xfrm>
            <a:off x="2936964" y="297811"/>
            <a:ext cx="6318071" cy="4022709"/>
          </a:xfrm>
          <a:prstGeom prst="rect">
            <a:avLst/>
          </a:prstGeom>
        </p:spPr>
      </p:pic>
      <p:sp>
        <p:nvSpPr>
          <p:cNvPr id="2" name="TextBox 1">
            <a:extLst>
              <a:ext uri="{FF2B5EF4-FFF2-40B4-BE49-F238E27FC236}">
                <a16:creationId xmlns:a16="http://schemas.microsoft.com/office/drawing/2014/main" id="{FB11F479-3DCE-4A7D-8A2D-47360D6CAE49}"/>
              </a:ext>
            </a:extLst>
          </p:cNvPr>
          <p:cNvSpPr txBox="1"/>
          <p:nvPr/>
        </p:nvSpPr>
        <p:spPr>
          <a:xfrm>
            <a:off x="411480" y="4892040"/>
            <a:ext cx="11109960" cy="923330"/>
          </a:xfrm>
          <a:prstGeom prst="rect">
            <a:avLst/>
          </a:prstGeom>
          <a:noFill/>
        </p:spPr>
        <p:txBody>
          <a:bodyPr wrap="square" rtlCol="0">
            <a:spAutoFit/>
          </a:bodyPr>
          <a:lstStyle/>
          <a:p>
            <a:pPr algn="ctr"/>
            <a:r>
              <a:rPr lang="en-GB" dirty="0"/>
              <a:t>2</a:t>
            </a:r>
            <a:r>
              <a:rPr lang="en-GB" baseline="30000" dirty="0"/>
              <a:t>nd</a:t>
            </a:r>
            <a:r>
              <a:rPr lang="en-GB" dirty="0"/>
              <a:t> Network Meeting</a:t>
            </a:r>
          </a:p>
          <a:p>
            <a:pPr algn="ctr"/>
            <a:r>
              <a:rPr lang="en-GB" dirty="0"/>
              <a:t>7</a:t>
            </a:r>
            <a:r>
              <a:rPr lang="en-GB" baseline="30000" dirty="0"/>
              <a:t>th</a:t>
            </a:r>
            <a:r>
              <a:rPr lang="en-GB" dirty="0"/>
              <a:t> October 2019</a:t>
            </a:r>
          </a:p>
          <a:p>
            <a:pPr algn="ctr"/>
            <a:r>
              <a:rPr lang="en-GB" dirty="0"/>
              <a:t>Institute of Mental Health, University of Nottingham</a:t>
            </a:r>
          </a:p>
        </p:txBody>
      </p:sp>
      <p:sp>
        <p:nvSpPr>
          <p:cNvPr id="3" name="TextBox 2">
            <a:extLst>
              <a:ext uri="{FF2B5EF4-FFF2-40B4-BE49-F238E27FC236}">
                <a16:creationId xmlns:a16="http://schemas.microsoft.com/office/drawing/2014/main" id="{1F862367-3497-432A-B21A-4800CF9C2D44}"/>
              </a:ext>
            </a:extLst>
          </p:cNvPr>
          <p:cNvSpPr txBox="1"/>
          <p:nvPr/>
        </p:nvSpPr>
        <p:spPr>
          <a:xfrm>
            <a:off x="9255035" y="6343650"/>
            <a:ext cx="2563585" cy="369332"/>
          </a:xfrm>
          <a:prstGeom prst="rect">
            <a:avLst/>
          </a:prstGeom>
          <a:noFill/>
        </p:spPr>
        <p:txBody>
          <a:bodyPr wrap="square" rtlCol="0">
            <a:spAutoFit/>
          </a:bodyPr>
          <a:lstStyle/>
          <a:p>
            <a:pPr algn="r"/>
            <a:r>
              <a:rPr lang="en-GB" b="1" dirty="0">
                <a:solidFill>
                  <a:srgbClr val="7030A0"/>
                </a:solidFill>
              </a:rPr>
              <a:t>#VAMHN</a:t>
            </a:r>
          </a:p>
        </p:txBody>
      </p:sp>
    </p:spTree>
    <p:extLst>
      <p:ext uri="{BB962C8B-B14F-4D97-AF65-F5344CB8AC3E}">
        <p14:creationId xmlns:p14="http://schemas.microsoft.com/office/powerpoint/2010/main" val="3047457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DFD5A-7794-4116-853B-A9306D6B8855}"/>
              </a:ext>
            </a:extLst>
          </p:cNvPr>
          <p:cNvSpPr>
            <a:spLocks noGrp="1"/>
          </p:cNvSpPr>
          <p:nvPr>
            <p:ph type="title"/>
          </p:nvPr>
        </p:nvSpPr>
        <p:spPr>
          <a:xfrm>
            <a:off x="2286000" y="333375"/>
            <a:ext cx="8839200" cy="1325563"/>
          </a:xfrm>
        </p:spPr>
        <p:txBody>
          <a:bodyPr/>
          <a:lstStyle/>
          <a:p>
            <a:r>
              <a:rPr lang="en-GB" sz="3200" dirty="0">
                <a:ea typeface="+mn-ea"/>
                <a:cs typeface="+mn-cs"/>
              </a:rPr>
              <a:t>Developing new resources</a:t>
            </a:r>
          </a:p>
        </p:txBody>
      </p:sp>
      <p:sp>
        <p:nvSpPr>
          <p:cNvPr id="3" name="Content Placeholder 2">
            <a:extLst>
              <a:ext uri="{FF2B5EF4-FFF2-40B4-BE49-F238E27FC236}">
                <a16:creationId xmlns:a16="http://schemas.microsoft.com/office/drawing/2014/main" id="{CDB910D4-F783-40B0-A2A9-1B03EC16DA4B}"/>
              </a:ext>
            </a:extLst>
          </p:cNvPr>
          <p:cNvSpPr>
            <a:spLocks noGrp="1"/>
          </p:cNvSpPr>
          <p:nvPr>
            <p:ph idx="1"/>
          </p:nvPr>
        </p:nvSpPr>
        <p:spPr/>
        <p:txBody>
          <a:bodyPr>
            <a:normAutofit/>
          </a:bodyPr>
          <a:lstStyle/>
          <a:p>
            <a:pPr marL="0" indent="0">
              <a:buNone/>
            </a:pPr>
            <a:r>
              <a:rPr lang="en-GB" sz="2400" dirty="0"/>
              <a:t>We are seeking to develop an online data directory bringing together information about datasets that include both violence and mental health.</a:t>
            </a:r>
          </a:p>
          <a:p>
            <a:pPr marL="0" indent="0">
              <a:buNone/>
            </a:pPr>
            <a:endParaRPr lang="en-GB" sz="2400" dirty="0"/>
          </a:p>
          <a:p>
            <a:pPr marL="0" indent="0">
              <a:buNone/>
            </a:pPr>
            <a:r>
              <a:rPr lang="en-GB" sz="2400" dirty="0"/>
              <a:t>In the roundtable session, we would like to ask you: </a:t>
            </a:r>
          </a:p>
          <a:p>
            <a:pPr marL="514350" indent="-514350">
              <a:buAutoNum type="arabicParenBoth"/>
            </a:pPr>
            <a:r>
              <a:rPr lang="en-GB" sz="2400" dirty="0"/>
              <a:t>If you have previously used online data directories, what did you find helpful or unhelpful about them? </a:t>
            </a:r>
          </a:p>
          <a:p>
            <a:pPr marL="514350" indent="-514350">
              <a:buAutoNum type="arabicParenBoth"/>
            </a:pPr>
            <a:r>
              <a:rPr lang="en-GB" sz="2400" dirty="0"/>
              <a:t>If you have not previously used online data directories, what might encourage you to access one? </a:t>
            </a:r>
          </a:p>
          <a:p>
            <a:pPr marL="514350" indent="-514350">
              <a:buAutoNum type="arabicParenBoth"/>
            </a:pPr>
            <a:r>
              <a:rPr lang="en-GB" sz="2400" dirty="0"/>
              <a:t>What datasets (including administrative and research datasets) are you aware of that we should include in the directory?</a:t>
            </a:r>
          </a:p>
          <a:p>
            <a:endParaRPr lang="en-GB" sz="2400" dirty="0"/>
          </a:p>
        </p:txBody>
      </p:sp>
      <p:pic>
        <p:nvPicPr>
          <p:cNvPr id="5" name="Picture 4">
            <a:extLst>
              <a:ext uri="{FF2B5EF4-FFF2-40B4-BE49-F238E27FC236}">
                <a16:creationId xmlns:a16="http://schemas.microsoft.com/office/drawing/2014/main" id="{890D0F92-2424-4ECD-B295-5FBCAD75E6EA}"/>
              </a:ext>
            </a:extLst>
          </p:cNvPr>
          <p:cNvPicPr>
            <a:picLocks noChangeAspect="1"/>
          </p:cNvPicPr>
          <p:nvPr/>
        </p:nvPicPr>
        <p:blipFill rotWithShape="1">
          <a:blip r:embed="rId2">
            <a:extLst>
              <a:ext uri="{28A0092B-C50C-407E-A947-70E740481C1C}">
                <a14:useLocalDpi xmlns:a14="http://schemas.microsoft.com/office/drawing/2010/main" val="0"/>
              </a:ext>
            </a:extLst>
          </a:blip>
          <a:srcRect t="14628" b="31945"/>
          <a:stretch/>
        </p:blipFill>
        <p:spPr>
          <a:xfrm>
            <a:off x="349972" y="230188"/>
            <a:ext cx="1811385" cy="1153307"/>
          </a:xfrm>
          <a:prstGeom prst="rect">
            <a:avLst/>
          </a:prstGeom>
        </p:spPr>
      </p:pic>
      <p:sp>
        <p:nvSpPr>
          <p:cNvPr id="6" name="TextBox 5">
            <a:extLst>
              <a:ext uri="{FF2B5EF4-FFF2-40B4-BE49-F238E27FC236}">
                <a16:creationId xmlns:a16="http://schemas.microsoft.com/office/drawing/2014/main" id="{2B456597-3CC6-41C0-BC41-1E8B3AF655C1}"/>
              </a:ext>
            </a:extLst>
          </p:cNvPr>
          <p:cNvSpPr txBox="1"/>
          <p:nvPr/>
        </p:nvSpPr>
        <p:spPr>
          <a:xfrm>
            <a:off x="9255035" y="6343650"/>
            <a:ext cx="2563585" cy="369332"/>
          </a:xfrm>
          <a:prstGeom prst="rect">
            <a:avLst/>
          </a:prstGeom>
          <a:noFill/>
        </p:spPr>
        <p:txBody>
          <a:bodyPr wrap="square" rtlCol="0">
            <a:spAutoFit/>
          </a:bodyPr>
          <a:lstStyle/>
          <a:p>
            <a:pPr algn="r"/>
            <a:r>
              <a:rPr lang="en-GB" b="1" dirty="0">
                <a:solidFill>
                  <a:srgbClr val="7030A0"/>
                </a:solidFill>
              </a:rPr>
              <a:t>#VAMHN</a:t>
            </a:r>
          </a:p>
        </p:txBody>
      </p:sp>
    </p:spTree>
    <p:extLst>
      <p:ext uri="{BB962C8B-B14F-4D97-AF65-F5344CB8AC3E}">
        <p14:creationId xmlns:p14="http://schemas.microsoft.com/office/powerpoint/2010/main" val="732398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DFD5A-7794-4116-853B-A9306D6B8855}"/>
              </a:ext>
            </a:extLst>
          </p:cNvPr>
          <p:cNvSpPr>
            <a:spLocks noGrp="1"/>
          </p:cNvSpPr>
          <p:nvPr>
            <p:ph type="title"/>
          </p:nvPr>
        </p:nvSpPr>
        <p:spPr>
          <a:xfrm>
            <a:off x="2514600" y="145018"/>
            <a:ext cx="8839200" cy="1325563"/>
          </a:xfrm>
        </p:spPr>
        <p:txBody>
          <a:bodyPr>
            <a:normAutofit/>
          </a:bodyPr>
          <a:lstStyle/>
          <a:p>
            <a:r>
              <a:rPr lang="en-GB" sz="3600" dirty="0"/>
              <a:t>Setting goals and measuring success. </a:t>
            </a:r>
          </a:p>
        </p:txBody>
      </p:sp>
      <p:sp>
        <p:nvSpPr>
          <p:cNvPr id="3" name="Content Placeholder 2">
            <a:extLst>
              <a:ext uri="{FF2B5EF4-FFF2-40B4-BE49-F238E27FC236}">
                <a16:creationId xmlns:a16="http://schemas.microsoft.com/office/drawing/2014/main" id="{CDB910D4-F783-40B0-A2A9-1B03EC16DA4B}"/>
              </a:ext>
            </a:extLst>
          </p:cNvPr>
          <p:cNvSpPr>
            <a:spLocks noGrp="1"/>
          </p:cNvSpPr>
          <p:nvPr>
            <p:ph idx="1"/>
          </p:nvPr>
        </p:nvSpPr>
        <p:spPr/>
        <p:txBody>
          <a:bodyPr>
            <a:normAutofit fontScale="92500" lnSpcReduction="20000"/>
          </a:bodyPr>
          <a:lstStyle/>
          <a:p>
            <a:pPr marL="0" indent="0">
              <a:buNone/>
            </a:pPr>
            <a:r>
              <a:rPr lang="en-GB" dirty="0"/>
              <a:t>We want to set ourselves clear targets for success and have shared our draft with you.</a:t>
            </a:r>
            <a:br>
              <a:rPr lang="en-GB" dirty="0"/>
            </a:br>
            <a:endParaRPr lang="en-GB" dirty="0"/>
          </a:p>
          <a:p>
            <a:pPr marL="0" indent="0">
              <a:buNone/>
            </a:pPr>
            <a:r>
              <a:rPr lang="en-GB" dirty="0"/>
              <a:t>In the roundtable session, we’d like to ask you: </a:t>
            </a:r>
          </a:p>
          <a:p>
            <a:pPr marL="514350" indent="-514350">
              <a:buAutoNum type="arabicParenBoth"/>
            </a:pPr>
            <a:r>
              <a:rPr lang="en-GB" dirty="0"/>
              <a:t>What do you think of our short, medium, and long-term goals – is there anything you think we have missed or that should not be there?</a:t>
            </a:r>
          </a:p>
          <a:p>
            <a:pPr marL="514350" indent="-514350">
              <a:buAutoNum type="arabicParenBoth"/>
            </a:pPr>
            <a:r>
              <a:rPr lang="en-GB" dirty="0"/>
              <a:t>What do you think about how we plan to measure our success (outcomes and evidence) – is there anything you think we have missed or that should not be there?</a:t>
            </a:r>
          </a:p>
          <a:p>
            <a:pPr marL="514350" indent="-514350">
              <a:buAutoNum type="arabicParenBoth"/>
            </a:pPr>
            <a:r>
              <a:rPr lang="en-GB" dirty="0"/>
              <a:t>Some of the goals we have identified as important are lacking outcome measures and sources of evidence – what would you like to see us include here? </a:t>
            </a:r>
          </a:p>
        </p:txBody>
      </p:sp>
      <p:pic>
        <p:nvPicPr>
          <p:cNvPr id="5" name="Picture 4">
            <a:extLst>
              <a:ext uri="{FF2B5EF4-FFF2-40B4-BE49-F238E27FC236}">
                <a16:creationId xmlns:a16="http://schemas.microsoft.com/office/drawing/2014/main" id="{890D0F92-2424-4ECD-B295-5FBCAD75E6EA}"/>
              </a:ext>
            </a:extLst>
          </p:cNvPr>
          <p:cNvPicPr>
            <a:picLocks noChangeAspect="1"/>
          </p:cNvPicPr>
          <p:nvPr/>
        </p:nvPicPr>
        <p:blipFill rotWithShape="1">
          <a:blip r:embed="rId2">
            <a:extLst>
              <a:ext uri="{28A0092B-C50C-407E-A947-70E740481C1C}">
                <a14:useLocalDpi xmlns:a14="http://schemas.microsoft.com/office/drawing/2010/main" val="0"/>
              </a:ext>
            </a:extLst>
          </a:blip>
          <a:srcRect t="14628" b="31945"/>
          <a:stretch/>
        </p:blipFill>
        <p:spPr>
          <a:xfrm>
            <a:off x="349972" y="230188"/>
            <a:ext cx="1811385" cy="1153307"/>
          </a:xfrm>
          <a:prstGeom prst="rect">
            <a:avLst/>
          </a:prstGeom>
        </p:spPr>
      </p:pic>
      <p:sp>
        <p:nvSpPr>
          <p:cNvPr id="6" name="TextBox 5">
            <a:extLst>
              <a:ext uri="{FF2B5EF4-FFF2-40B4-BE49-F238E27FC236}">
                <a16:creationId xmlns:a16="http://schemas.microsoft.com/office/drawing/2014/main" id="{BF17909D-C2BB-4A21-8910-43DD3F2C5FEF}"/>
              </a:ext>
            </a:extLst>
          </p:cNvPr>
          <p:cNvSpPr txBox="1"/>
          <p:nvPr/>
        </p:nvSpPr>
        <p:spPr>
          <a:xfrm>
            <a:off x="9255035" y="6343650"/>
            <a:ext cx="2563585" cy="369332"/>
          </a:xfrm>
          <a:prstGeom prst="rect">
            <a:avLst/>
          </a:prstGeom>
          <a:noFill/>
        </p:spPr>
        <p:txBody>
          <a:bodyPr wrap="square" rtlCol="0">
            <a:spAutoFit/>
          </a:bodyPr>
          <a:lstStyle/>
          <a:p>
            <a:pPr algn="r"/>
            <a:r>
              <a:rPr lang="en-GB" b="1" dirty="0">
                <a:solidFill>
                  <a:srgbClr val="7030A0"/>
                </a:solidFill>
              </a:rPr>
              <a:t>#VAMHN</a:t>
            </a:r>
          </a:p>
        </p:txBody>
      </p:sp>
    </p:spTree>
    <p:extLst>
      <p:ext uri="{BB962C8B-B14F-4D97-AF65-F5344CB8AC3E}">
        <p14:creationId xmlns:p14="http://schemas.microsoft.com/office/powerpoint/2010/main" val="2058464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333428-4BB3-4C62-9800-A4F86C0B985C}"/>
              </a:ext>
            </a:extLst>
          </p:cNvPr>
          <p:cNvPicPr>
            <a:picLocks noChangeAspect="1"/>
          </p:cNvPicPr>
          <p:nvPr/>
        </p:nvPicPr>
        <p:blipFill rotWithShape="1">
          <a:blip r:embed="rId3">
            <a:extLst>
              <a:ext uri="{28A0092B-C50C-407E-A947-70E740481C1C}">
                <a14:useLocalDpi xmlns:a14="http://schemas.microsoft.com/office/drawing/2010/main" val="0"/>
              </a:ext>
            </a:extLst>
          </a:blip>
          <a:srcRect t="14628" b="31945"/>
          <a:stretch/>
        </p:blipFill>
        <p:spPr>
          <a:xfrm>
            <a:off x="2277289" y="795093"/>
            <a:ext cx="7637421" cy="4862738"/>
          </a:xfrm>
          <a:prstGeom prst="rect">
            <a:avLst/>
          </a:prstGeom>
        </p:spPr>
      </p:pic>
    </p:spTree>
    <p:extLst>
      <p:ext uri="{BB962C8B-B14F-4D97-AF65-F5344CB8AC3E}">
        <p14:creationId xmlns:p14="http://schemas.microsoft.com/office/powerpoint/2010/main" val="1200253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BF808-10C1-0A4D-BA8A-B3CBF2AEB77D}"/>
              </a:ext>
            </a:extLst>
          </p:cNvPr>
          <p:cNvSpPr>
            <a:spLocks noGrp="1"/>
          </p:cNvSpPr>
          <p:nvPr>
            <p:ph type="ctrTitle"/>
          </p:nvPr>
        </p:nvSpPr>
        <p:spPr>
          <a:xfrm>
            <a:off x="642996" y="3623468"/>
            <a:ext cx="10906008" cy="2063163"/>
          </a:xfrm>
        </p:spPr>
        <p:txBody>
          <a:bodyPr>
            <a:normAutofit fontScale="90000"/>
          </a:bodyPr>
          <a:lstStyle/>
          <a:p>
            <a:br>
              <a:rPr lang="en-US" sz="1500" dirty="0"/>
            </a:br>
            <a:br>
              <a:rPr lang="en-US" sz="1500" dirty="0"/>
            </a:br>
            <a:r>
              <a:rPr lang="en-US" sz="4900" dirty="0"/>
              <a:t>Consultation on Survivors’ Priority Themes &amp; Questions for Research</a:t>
            </a:r>
            <a:br>
              <a:rPr lang="en-US" sz="4000" dirty="0"/>
            </a:br>
            <a:br>
              <a:rPr lang="en-US" sz="4000" dirty="0"/>
            </a:br>
            <a:r>
              <a:rPr lang="en-US" sz="4000" dirty="0"/>
              <a:t>Violence, Abuse &amp; Mental Health Network </a:t>
            </a:r>
            <a:br>
              <a:rPr lang="en-US" sz="4000" dirty="0"/>
            </a:br>
            <a:r>
              <a:rPr lang="en-US" sz="4000" dirty="0"/>
              <a:t>7</a:t>
            </a:r>
            <a:r>
              <a:rPr lang="en-US" sz="4000" baseline="30000" dirty="0"/>
              <a:t>th</a:t>
            </a:r>
            <a:r>
              <a:rPr lang="en-US" sz="4000" dirty="0"/>
              <a:t> October 2019</a:t>
            </a:r>
          </a:p>
        </p:txBody>
      </p:sp>
      <p:pic>
        <p:nvPicPr>
          <p:cNvPr id="4" name="Picture 3">
            <a:extLst>
              <a:ext uri="{FF2B5EF4-FFF2-40B4-BE49-F238E27FC236}">
                <a16:creationId xmlns:a16="http://schemas.microsoft.com/office/drawing/2014/main" id="{D7594EBB-BCCE-2C4B-BFAB-C2011706523E}"/>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642996" y="835960"/>
            <a:ext cx="2763278" cy="1333499"/>
          </a:xfrm>
          <a:prstGeom prst="rect">
            <a:avLst/>
          </a:prstGeom>
          <a:noFill/>
        </p:spPr>
      </p:pic>
      <p:pic>
        <p:nvPicPr>
          <p:cNvPr id="6" name="Picture 5" descr="Small JPEG_white background">
            <a:extLst>
              <a:ext uri="{FF2B5EF4-FFF2-40B4-BE49-F238E27FC236}">
                <a16:creationId xmlns:a16="http://schemas.microsoft.com/office/drawing/2014/main" id="{A598A2EC-B57A-D84A-9594-03665A5846CA}"/>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4909594" y="835960"/>
            <a:ext cx="2372812" cy="1333499"/>
          </a:xfrm>
          <a:prstGeom prst="rect">
            <a:avLst/>
          </a:prstGeom>
          <a:noFill/>
        </p:spPr>
      </p:pic>
      <p:pic>
        <p:nvPicPr>
          <p:cNvPr id="5" name="Picture 4">
            <a:extLst>
              <a:ext uri="{FF2B5EF4-FFF2-40B4-BE49-F238E27FC236}">
                <a16:creationId xmlns:a16="http://schemas.microsoft.com/office/drawing/2014/main" id="{BA01395C-02FF-0A48-97A4-1E6E131A75F3}"/>
              </a:ext>
            </a:extLst>
          </p:cNvPr>
          <p:cNvPicPr/>
          <p:nvPr/>
        </p:nvPicPr>
        <p:blipFill>
          <a:blip r:embed="rId5" cstate="print">
            <a:extLst>
              <a:ext uri="{28A0092B-C50C-407E-A947-70E740481C1C}">
                <a14:useLocalDpi xmlns:a14="http://schemas.microsoft.com/office/drawing/2010/main" val="0"/>
              </a:ext>
            </a:extLst>
          </a:blip>
          <a:stretch>
            <a:fillRect/>
          </a:stretch>
        </p:blipFill>
        <p:spPr bwMode="auto">
          <a:xfrm>
            <a:off x="8480612" y="536081"/>
            <a:ext cx="3262616" cy="1884389"/>
          </a:xfrm>
          <a:prstGeom prst="rect">
            <a:avLst/>
          </a:prstGeom>
          <a:noFill/>
        </p:spPr>
      </p:pic>
    </p:spTree>
    <p:extLst>
      <p:ext uri="{BB962C8B-B14F-4D97-AF65-F5344CB8AC3E}">
        <p14:creationId xmlns:p14="http://schemas.microsoft.com/office/powerpoint/2010/main" val="2411636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DDFB8-16D3-1D45-8ABA-61958F36EC9F}"/>
              </a:ext>
            </a:extLst>
          </p:cNvPr>
          <p:cNvSpPr>
            <a:spLocks noGrp="1"/>
          </p:cNvSpPr>
          <p:nvPr>
            <p:ph type="title"/>
          </p:nvPr>
        </p:nvSpPr>
        <p:spPr>
          <a:xfrm>
            <a:off x="838200" y="963877"/>
            <a:ext cx="3494362" cy="4930246"/>
          </a:xfrm>
        </p:spPr>
        <p:txBody>
          <a:bodyPr>
            <a:normAutofit/>
          </a:bodyPr>
          <a:lstStyle/>
          <a:p>
            <a:pPr algn="r"/>
            <a:r>
              <a:rPr lang="en-US">
                <a:solidFill>
                  <a:schemeClr val="accent1"/>
                </a:solidFill>
              </a:rPr>
              <a:t>About me</a:t>
            </a:r>
          </a:p>
        </p:txBody>
      </p:sp>
      <p:sp>
        <p:nvSpPr>
          <p:cNvPr id="3" name="Content Placeholder 2">
            <a:extLst>
              <a:ext uri="{FF2B5EF4-FFF2-40B4-BE49-F238E27FC236}">
                <a16:creationId xmlns:a16="http://schemas.microsoft.com/office/drawing/2014/main" id="{D49036B0-C980-4A4F-8BAC-3198B03F8492}"/>
              </a:ext>
            </a:extLst>
          </p:cNvPr>
          <p:cNvSpPr>
            <a:spLocks noGrp="1"/>
          </p:cNvSpPr>
          <p:nvPr>
            <p:ph idx="1"/>
          </p:nvPr>
        </p:nvSpPr>
        <p:spPr>
          <a:xfrm>
            <a:off x="4976031" y="963877"/>
            <a:ext cx="6377769" cy="4930246"/>
          </a:xfrm>
        </p:spPr>
        <p:txBody>
          <a:bodyPr anchor="ctr">
            <a:normAutofit/>
          </a:bodyPr>
          <a:lstStyle/>
          <a:p>
            <a:r>
              <a:rPr lang="en-US" sz="2400" dirty="0"/>
              <a:t>Independent consultant &amp; researcher, Associate King’s College London and University of Bristol</a:t>
            </a:r>
          </a:p>
          <a:p>
            <a:r>
              <a:rPr lang="en-US" sz="2400" dirty="0"/>
              <a:t>Psychotherapist and social worker (MBACP, </a:t>
            </a:r>
            <a:r>
              <a:rPr lang="en-US" sz="2400" dirty="0" err="1"/>
              <a:t>DiPSW</a:t>
            </a:r>
            <a:r>
              <a:rPr lang="en-US" sz="2400" dirty="0"/>
              <a:t>)</a:t>
            </a:r>
          </a:p>
          <a:p>
            <a:r>
              <a:rPr lang="en-US" sz="2400" dirty="0"/>
              <a:t>Co-founder, Survivor’s Voices</a:t>
            </a:r>
          </a:p>
          <a:p>
            <a:r>
              <a:rPr lang="en-US" sz="2400" dirty="0"/>
              <a:t>Survivor of abuse</a:t>
            </a:r>
          </a:p>
        </p:txBody>
      </p:sp>
    </p:spTree>
    <p:extLst>
      <p:ext uri="{BB962C8B-B14F-4D97-AF65-F5344CB8AC3E}">
        <p14:creationId xmlns:p14="http://schemas.microsoft.com/office/powerpoint/2010/main" val="1146254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7AF52-49F0-6B4E-9233-38951CCCBA4A}"/>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Aims &amp; Methods</a:t>
            </a:r>
          </a:p>
        </p:txBody>
      </p:sp>
      <p:sp>
        <p:nvSpPr>
          <p:cNvPr id="3" name="Content Placeholder 2">
            <a:extLst>
              <a:ext uri="{FF2B5EF4-FFF2-40B4-BE49-F238E27FC236}">
                <a16:creationId xmlns:a16="http://schemas.microsoft.com/office/drawing/2014/main" id="{19C51A85-812D-6441-8A69-D90AC75D8E99}"/>
              </a:ext>
            </a:extLst>
          </p:cNvPr>
          <p:cNvSpPr>
            <a:spLocks noGrp="1"/>
          </p:cNvSpPr>
          <p:nvPr>
            <p:ph idx="1"/>
          </p:nvPr>
        </p:nvSpPr>
        <p:spPr>
          <a:xfrm>
            <a:off x="4976031" y="963877"/>
            <a:ext cx="6548200" cy="4930246"/>
          </a:xfrm>
        </p:spPr>
        <p:txBody>
          <a:bodyPr anchor="ctr">
            <a:normAutofit/>
          </a:bodyPr>
          <a:lstStyle/>
          <a:p>
            <a:r>
              <a:rPr lang="en-US" sz="2200" b="1" dirty="0"/>
              <a:t>Who? </a:t>
            </a:r>
            <a:r>
              <a:rPr lang="en-US" sz="2200" dirty="0" err="1"/>
              <a:t>McPin</a:t>
            </a:r>
            <a:r>
              <a:rPr lang="en-US" sz="2200" dirty="0"/>
              <a:t> commissioned by VAMH to conduct consultation with survivors in partnership with St. George’s University &amp; Survivors’ Voices</a:t>
            </a:r>
          </a:p>
          <a:p>
            <a:r>
              <a:rPr lang="en-US" sz="2200" b="1" dirty="0"/>
              <a:t>Why? </a:t>
            </a:r>
            <a:r>
              <a:rPr lang="en-US" sz="2200" dirty="0"/>
              <a:t>To develop a list of priority research topics and questions on violence, abuse and mental health from the perspective of survivors</a:t>
            </a:r>
          </a:p>
          <a:p>
            <a:r>
              <a:rPr lang="en-US" sz="2200" b="1" dirty="0"/>
              <a:t>What </a:t>
            </a:r>
            <a:r>
              <a:rPr lang="en-US" sz="2200" dirty="0"/>
              <a:t>– online survey (</a:t>
            </a:r>
            <a:r>
              <a:rPr lang="en-US" sz="2200" i="1" dirty="0"/>
              <a:t>n </a:t>
            </a:r>
            <a:r>
              <a:rPr lang="en-US" sz="2200" dirty="0"/>
              <a:t>89 of which 59 identified as having experienced violence / abuse) two focus groups with 15 people, all with experience of violence /abuse </a:t>
            </a:r>
          </a:p>
          <a:p>
            <a:r>
              <a:rPr lang="en-US" sz="2200" b="1" dirty="0"/>
              <a:t>How?</a:t>
            </a:r>
            <a:r>
              <a:rPr lang="en-US" sz="2200" dirty="0"/>
              <a:t> Thematic analysis of survey open questions; themes discussed, expanded and refined by focus groups and research questions elicited. Final version then sent to participants for additional comment</a:t>
            </a:r>
          </a:p>
          <a:p>
            <a:pPr lvl="1"/>
            <a:endParaRPr lang="en-US" sz="2200" dirty="0"/>
          </a:p>
        </p:txBody>
      </p:sp>
    </p:spTree>
    <p:extLst>
      <p:ext uri="{BB962C8B-B14F-4D97-AF65-F5344CB8AC3E}">
        <p14:creationId xmlns:p14="http://schemas.microsoft.com/office/powerpoint/2010/main" val="722126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7AF52-49F0-6B4E-9233-38951CCCBA4A}"/>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Format of findings</a:t>
            </a:r>
          </a:p>
        </p:txBody>
      </p:sp>
      <p:sp>
        <p:nvSpPr>
          <p:cNvPr id="3" name="Content Placeholder 2">
            <a:extLst>
              <a:ext uri="{FF2B5EF4-FFF2-40B4-BE49-F238E27FC236}">
                <a16:creationId xmlns:a16="http://schemas.microsoft.com/office/drawing/2014/main" id="{19C51A85-812D-6441-8A69-D90AC75D8E99}"/>
              </a:ext>
            </a:extLst>
          </p:cNvPr>
          <p:cNvSpPr>
            <a:spLocks noGrp="1"/>
          </p:cNvSpPr>
          <p:nvPr>
            <p:ph idx="1"/>
          </p:nvPr>
        </p:nvSpPr>
        <p:spPr>
          <a:xfrm>
            <a:off x="4976031" y="963877"/>
            <a:ext cx="6377769" cy="4930246"/>
          </a:xfrm>
        </p:spPr>
        <p:txBody>
          <a:bodyPr anchor="ctr">
            <a:normAutofit/>
          </a:bodyPr>
          <a:lstStyle/>
          <a:p>
            <a:pPr lvl="1"/>
            <a:r>
              <a:rPr lang="en-US" sz="2000" dirty="0"/>
              <a:t>Theme</a:t>
            </a:r>
          </a:p>
          <a:p>
            <a:pPr lvl="1"/>
            <a:r>
              <a:rPr lang="en-US" sz="2000" dirty="0"/>
              <a:t>Defining the problem – what survivors described</a:t>
            </a:r>
          </a:p>
          <a:p>
            <a:pPr lvl="1"/>
            <a:r>
              <a:rPr lang="en-US" sz="2000" dirty="0"/>
              <a:t>Key questions</a:t>
            </a:r>
          </a:p>
          <a:p>
            <a:pPr lvl="1"/>
            <a:r>
              <a:rPr lang="en-US" sz="2000" dirty="0"/>
              <a:t>Sub-questions</a:t>
            </a:r>
          </a:p>
        </p:txBody>
      </p:sp>
    </p:spTree>
    <p:extLst>
      <p:ext uri="{BB962C8B-B14F-4D97-AF65-F5344CB8AC3E}">
        <p14:creationId xmlns:p14="http://schemas.microsoft.com/office/powerpoint/2010/main" val="256929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7AF52-49F0-6B4E-9233-38951CCCBA4A}"/>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Themes</a:t>
            </a:r>
          </a:p>
        </p:txBody>
      </p:sp>
      <p:sp>
        <p:nvSpPr>
          <p:cNvPr id="3" name="Content Placeholder 2">
            <a:extLst>
              <a:ext uri="{FF2B5EF4-FFF2-40B4-BE49-F238E27FC236}">
                <a16:creationId xmlns:a16="http://schemas.microsoft.com/office/drawing/2014/main" id="{19C51A85-812D-6441-8A69-D90AC75D8E99}"/>
              </a:ext>
            </a:extLst>
          </p:cNvPr>
          <p:cNvSpPr>
            <a:spLocks noGrp="1"/>
          </p:cNvSpPr>
          <p:nvPr>
            <p:ph idx="1"/>
          </p:nvPr>
        </p:nvSpPr>
        <p:spPr>
          <a:xfrm>
            <a:off x="4976031" y="963877"/>
            <a:ext cx="6377769" cy="5213558"/>
          </a:xfrm>
        </p:spPr>
        <p:txBody>
          <a:bodyPr anchor="ctr">
            <a:normAutofit fontScale="92500" lnSpcReduction="10000"/>
          </a:bodyPr>
          <a:lstStyle/>
          <a:p>
            <a:pPr marL="457200" lvl="1" indent="0">
              <a:buNone/>
            </a:pPr>
            <a:r>
              <a:rPr lang="en-US" sz="2000" b="1" dirty="0"/>
              <a:t>Defining and measuring</a:t>
            </a:r>
          </a:p>
          <a:p>
            <a:pPr lvl="1"/>
            <a:r>
              <a:rPr lang="en-US" sz="2000" dirty="0" err="1"/>
              <a:t>Conceptualising</a:t>
            </a:r>
            <a:r>
              <a:rPr lang="en-US" sz="2000" dirty="0"/>
              <a:t> abuse</a:t>
            </a:r>
          </a:p>
          <a:p>
            <a:pPr lvl="1"/>
            <a:r>
              <a:rPr lang="en-US" sz="2000" dirty="0"/>
              <a:t>Measuring prevalence</a:t>
            </a:r>
          </a:p>
          <a:p>
            <a:pPr marL="457200" lvl="1" indent="0">
              <a:buNone/>
            </a:pPr>
            <a:endParaRPr lang="en-US" sz="2000" dirty="0"/>
          </a:p>
          <a:p>
            <a:pPr marL="457200" lvl="1" indent="0">
              <a:buNone/>
            </a:pPr>
            <a:r>
              <a:rPr lang="en-US" sz="2000" b="1" dirty="0"/>
              <a:t>Understanding</a:t>
            </a:r>
          </a:p>
          <a:p>
            <a:pPr lvl="1"/>
            <a:r>
              <a:rPr lang="en-US" sz="2000" dirty="0" err="1"/>
              <a:t>Recognising</a:t>
            </a:r>
            <a:r>
              <a:rPr lang="en-US" sz="2000" dirty="0"/>
              <a:t> abuse for oneself</a:t>
            </a:r>
          </a:p>
          <a:p>
            <a:pPr lvl="1"/>
            <a:r>
              <a:rPr lang="en-US" sz="2000" dirty="0"/>
              <a:t>Understanding impacts on survivors</a:t>
            </a:r>
          </a:p>
          <a:p>
            <a:pPr lvl="1"/>
            <a:r>
              <a:rPr lang="en-US" sz="2000" dirty="0" err="1"/>
              <a:t>Recognising</a:t>
            </a:r>
            <a:r>
              <a:rPr lang="en-US" sz="2000" dirty="0"/>
              <a:t> abuse in others</a:t>
            </a:r>
          </a:p>
          <a:p>
            <a:pPr lvl="1"/>
            <a:r>
              <a:rPr lang="en-US" sz="2000" dirty="0"/>
              <a:t>Understanding perpetrators</a:t>
            </a:r>
          </a:p>
          <a:p>
            <a:pPr lvl="1"/>
            <a:r>
              <a:rPr lang="en-US" sz="2000" dirty="0"/>
              <a:t>Interconnected systems</a:t>
            </a:r>
          </a:p>
          <a:p>
            <a:pPr marL="457200" lvl="1" indent="0">
              <a:buNone/>
            </a:pPr>
            <a:endParaRPr lang="en-US" sz="2000" dirty="0"/>
          </a:p>
          <a:p>
            <a:pPr marL="457200" lvl="1" indent="0">
              <a:buNone/>
            </a:pPr>
            <a:r>
              <a:rPr lang="en-US" sz="2000" b="1" dirty="0"/>
              <a:t>Intervention and providing support</a:t>
            </a:r>
          </a:p>
          <a:p>
            <a:pPr lvl="1"/>
            <a:r>
              <a:rPr lang="en-US" sz="2000" dirty="0"/>
              <a:t>Seeking support for the first time</a:t>
            </a:r>
          </a:p>
          <a:p>
            <a:pPr lvl="1"/>
            <a:r>
              <a:rPr lang="en-US" sz="2000" dirty="0"/>
              <a:t>Unhelpful support</a:t>
            </a:r>
          </a:p>
          <a:p>
            <a:pPr lvl="1"/>
            <a:r>
              <a:rPr lang="en-US" sz="2000" dirty="0"/>
              <a:t>Helpful support</a:t>
            </a:r>
          </a:p>
          <a:p>
            <a:pPr lvl="1"/>
            <a:r>
              <a:rPr lang="en-US" sz="2000" dirty="0"/>
              <a:t>Support for professionals</a:t>
            </a:r>
          </a:p>
          <a:p>
            <a:pPr lvl="1"/>
            <a:r>
              <a:rPr lang="en-US" sz="2000" dirty="0"/>
              <a:t>Capacity in the survivor-led sector</a:t>
            </a:r>
          </a:p>
        </p:txBody>
      </p:sp>
    </p:spTree>
    <p:extLst>
      <p:ext uri="{BB962C8B-B14F-4D97-AF65-F5344CB8AC3E}">
        <p14:creationId xmlns:p14="http://schemas.microsoft.com/office/powerpoint/2010/main" val="1575437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B9B62-E148-B441-9B19-AFD1EAFD5360}"/>
              </a:ext>
            </a:extLst>
          </p:cNvPr>
          <p:cNvSpPr>
            <a:spLocks noGrp="1"/>
          </p:cNvSpPr>
          <p:nvPr>
            <p:ph type="title"/>
          </p:nvPr>
        </p:nvSpPr>
        <p:spPr>
          <a:xfrm>
            <a:off x="1319024" y="1501785"/>
            <a:ext cx="4626603" cy="1676603"/>
          </a:xfrm>
        </p:spPr>
        <p:txBody>
          <a:bodyPr>
            <a:normAutofit/>
          </a:bodyPr>
          <a:lstStyle/>
          <a:p>
            <a:pPr algn="r"/>
            <a:r>
              <a:rPr lang="en-US" dirty="0">
                <a:solidFill>
                  <a:schemeClr val="accent1"/>
                </a:solidFill>
              </a:rPr>
              <a:t>The Consultation Report</a:t>
            </a:r>
          </a:p>
        </p:txBody>
      </p:sp>
      <p:sp>
        <p:nvSpPr>
          <p:cNvPr id="13" name="Content Placeholder 12">
            <a:extLst>
              <a:ext uri="{FF2B5EF4-FFF2-40B4-BE49-F238E27FC236}">
                <a16:creationId xmlns:a16="http://schemas.microsoft.com/office/drawing/2014/main" id="{E87686C9-402F-4E94-8AFC-8AB21BEBA3C8}"/>
              </a:ext>
            </a:extLst>
          </p:cNvPr>
          <p:cNvSpPr>
            <a:spLocks noGrp="1"/>
          </p:cNvSpPr>
          <p:nvPr>
            <p:ph idx="1"/>
          </p:nvPr>
        </p:nvSpPr>
        <p:spPr>
          <a:xfrm>
            <a:off x="823433" y="3960072"/>
            <a:ext cx="5373479" cy="1079597"/>
          </a:xfrm>
        </p:spPr>
        <p:txBody>
          <a:bodyPr>
            <a:normAutofit fontScale="92500" lnSpcReduction="10000"/>
          </a:bodyPr>
          <a:lstStyle/>
          <a:p>
            <a:r>
              <a:rPr lang="en-US" sz="2400" dirty="0"/>
              <a:t>Launched today!</a:t>
            </a:r>
          </a:p>
          <a:p>
            <a:r>
              <a:rPr lang="en-US" sz="2400" dirty="0"/>
              <a:t>Available at </a:t>
            </a:r>
            <a:r>
              <a:rPr lang="en-US" sz="2400" dirty="0">
                <a:hlinkClick r:id="rId2"/>
              </a:rPr>
              <a:t>https://www.vamhn.co.uk/resources.html </a:t>
            </a:r>
            <a:endParaRPr lang="en-US" sz="2400" dirty="0"/>
          </a:p>
        </p:txBody>
      </p:sp>
      <p:pic>
        <p:nvPicPr>
          <p:cNvPr id="11" name="Picture 10" descr="A screenshot of a cell phone&#10;&#10;Description automatically generated">
            <a:extLst>
              <a:ext uri="{FF2B5EF4-FFF2-40B4-BE49-F238E27FC236}">
                <a16:creationId xmlns:a16="http://schemas.microsoft.com/office/drawing/2014/main" id="{12A66863-6676-904F-B4BF-8E1B425949AE}"/>
              </a:ext>
            </a:extLst>
          </p:cNvPr>
          <p:cNvPicPr>
            <a:picLocks noChangeAspect="1"/>
          </p:cNvPicPr>
          <p:nvPr/>
        </p:nvPicPr>
        <p:blipFill>
          <a:blip r:embed="rId3"/>
          <a:stretch>
            <a:fillRect/>
          </a:stretch>
        </p:blipFill>
        <p:spPr>
          <a:xfrm>
            <a:off x="6916468" y="176538"/>
            <a:ext cx="4626602" cy="6504924"/>
          </a:xfrm>
          <a:prstGeom prst="rect">
            <a:avLst/>
          </a:prstGeom>
        </p:spPr>
      </p:pic>
    </p:spTree>
    <p:extLst>
      <p:ext uri="{BB962C8B-B14F-4D97-AF65-F5344CB8AC3E}">
        <p14:creationId xmlns:p14="http://schemas.microsoft.com/office/powerpoint/2010/main" val="1551179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text&#10;&#10;Description automatically generated">
            <a:extLst>
              <a:ext uri="{FF2B5EF4-FFF2-40B4-BE49-F238E27FC236}">
                <a16:creationId xmlns:a16="http://schemas.microsoft.com/office/drawing/2014/main" id="{744CACE7-223F-2C40-AED0-B70C3100F481}"/>
              </a:ext>
            </a:extLst>
          </p:cNvPr>
          <p:cNvPicPr>
            <a:picLocks noChangeAspect="1"/>
          </p:cNvPicPr>
          <p:nvPr/>
        </p:nvPicPr>
        <p:blipFill>
          <a:blip r:embed="rId2"/>
          <a:stretch>
            <a:fillRect/>
          </a:stretch>
        </p:blipFill>
        <p:spPr>
          <a:xfrm>
            <a:off x="472642" y="830638"/>
            <a:ext cx="3582827" cy="5368498"/>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F5C83C45-89FA-6244-A7A7-43E5FEA5510D}"/>
              </a:ext>
            </a:extLst>
          </p:cNvPr>
          <p:cNvPicPr>
            <a:picLocks noChangeAspect="1"/>
          </p:cNvPicPr>
          <p:nvPr/>
        </p:nvPicPr>
        <p:blipFill>
          <a:blip r:embed="rId3"/>
          <a:stretch>
            <a:fillRect/>
          </a:stretch>
        </p:blipFill>
        <p:spPr>
          <a:xfrm>
            <a:off x="4232554" y="830637"/>
            <a:ext cx="3726892" cy="5434049"/>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B3EC397F-6012-3746-A10C-F887DBA797F1}"/>
              </a:ext>
            </a:extLst>
          </p:cNvPr>
          <p:cNvPicPr>
            <a:picLocks noChangeAspect="1"/>
          </p:cNvPicPr>
          <p:nvPr/>
        </p:nvPicPr>
        <p:blipFill>
          <a:blip r:embed="rId4"/>
          <a:stretch>
            <a:fillRect/>
          </a:stretch>
        </p:blipFill>
        <p:spPr>
          <a:xfrm>
            <a:off x="8168212" y="830638"/>
            <a:ext cx="3559244" cy="5434049"/>
          </a:xfrm>
          <a:prstGeom prst="rect">
            <a:avLst/>
          </a:prstGeom>
        </p:spPr>
      </p:pic>
    </p:spTree>
    <p:extLst>
      <p:ext uri="{BB962C8B-B14F-4D97-AF65-F5344CB8AC3E}">
        <p14:creationId xmlns:p14="http://schemas.microsoft.com/office/powerpoint/2010/main" val="1794326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DFD5A-7794-4116-853B-A9306D6B8855}"/>
              </a:ext>
            </a:extLst>
          </p:cNvPr>
          <p:cNvSpPr>
            <a:spLocks noGrp="1"/>
          </p:cNvSpPr>
          <p:nvPr>
            <p:ph type="title"/>
          </p:nvPr>
        </p:nvSpPr>
        <p:spPr>
          <a:xfrm>
            <a:off x="2514600" y="365125"/>
            <a:ext cx="8839200" cy="1325563"/>
          </a:xfrm>
        </p:spPr>
        <p:txBody>
          <a:bodyPr/>
          <a:lstStyle/>
          <a:p>
            <a:r>
              <a:rPr lang="en-GB" dirty="0"/>
              <a:t>Network meeting – aims </a:t>
            </a:r>
          </a:p>
        </p:txBody>
      </p:sp>
      <p:sp>
        <p:nvSpPr>
          <p:cNvPr id="3" name="Content Placeholder 2">
            <a:extLst>
              <a:ext uri="{FF2B5EF4-FFF2-40B4-BE49-F238E27FC236}">
                <a16:creationId xmlns:a16="http://schemas.microsoft.com/office/drawing/2014/main" id="{CDB910D4-F783-40B0-A2A9-1B03EC16DA4B}"/>
              </a:ext>
            </a:extLst>
          </p:cNvPr>
          <p:cNvSpPr>
            <a:spLocks noGrp="1"/>
          </p:cNvSpPr>
          <p:nvPr>
            <p:ph idx="1"/>
          </p:nvPr>
        </p:nvSpPr>
        <p:spPr>
          <a:xfrm>
            <a:off x="838200" y="1995949"/>
            <a:ext cx="10515600" cy="3718898"/>
          </a:xfrm>
        </p:spPr>
        <p:txBody>
          <a:bodyPr/>
          <a:lstStyle/>
          <a:p>
            <a:r>
              <a:rPr lang="en-GB" dirty="0"/>
              <a:t>To share information about network aims and activities</a:t>
            </a:r>
          </a:p>
          <a:p>
            <a:r>
              <a:rPr lang="en-GB" dirty="0"/>
              <a:t>To share recent findings and resources</a:t>
            </a:r>
          </a:p>
          <a:p>
            <a:r>
              <a:rPr lang="en-GB" dirty="0"/>
              <a:t>To plan future resources</a:t>
            </a:r>
          </a:p>
          <a:p>
            <a:r>
              <a:rPr lang="en-GB" dirty="0"/>
              <a:t>To discuss how we measure success</a:t>
            </a:r>
          </a:p>
        </p:txBody>
      </p:sp>
      <p:pic>
        <p:nvPicPr>
          <p:cNvPr id="5" name="Picture 4">
            <a:extLst>
              <a:ext uri="{FF2B5EF4-FFF2-40B4-BE49-F238E27FC236}">
                <a16:creationId xmlns:a16="http://schemas.microsoft.com/office/drawing/2014/main" id="{890D0F92-2424-4ECD-B295-5FBCAD75E6EA}"/>
              </a:ext>
            </a:extLst>
          </p:cNvPr>
          <p:cNvPicPr>
            <a:picLocks noChangeAspect="1"/>
          </p:cNvPicPr>
          <p:nvPr/>
        </p:nvPicPr>
        <p:blipFill rotWithShape="1">
          <a:blip r:embed="rId3">
            <a:extLst>
              <a:ext uri="{28A0092B-C50C-407E-A947-70E740481C1C}">
                <a14:useLocalDpi xmlns:a14="http://schemas.microsoft.com/office/drawing/2010/main" val="0"/>
              </a:ext>
            </a:extLst>
          </a:blip>
          <a:srcRect t="14628" b="31945"/>
          <a:stretch/>
        </p:blipFill>
        <p:spPr>
          <a:xfrm>
            <a:off x="349972" y="230188"/>
            <a:ext cx="1811385" cy="1153307"/>
          </a:xfrm>
          <a:prstGeom prst="rect">
            <a:avLst/>
          </a:prstGeom>
        </p:spPr>
      </p:pic>
      <p:sp>
        <p:nvSpPr>
          <p:cNvPr id="6" name="TextBox 5">
            <a:extLst>
              <a:ext uri="{FF2B5EF4-FFF2-40B4-BE49-F238E27FC236}">
                <a16:creationId xmlns:a16="http://schemas.microsoft.com/office/drawing/2014/main" id="{40132D73-53D7-48CF-91DF-786291506F96}"/>
              </a:ext>
            </a:extLst>
          </p:cNvPr>
          <p:cNvSpPr txBox="1"/>
          <p:nvPr/>
        </p:nvSpPr>
        <p:spPr>
          <a:xfrm>
            <a:off x="9255035" y="6343650"/>
            <a:ext cx="2563585" cy="369332"/>
          </a:xfrm>
          <a:prstGeom prst="rect">
            <a:avLst/>
          </a:prstGeom>
          <a:noFill/>
        </p:spPr>
        <p:txBody>
          <a:bodyPr wrap="square" rtlCol="0">
            <a:spAutoFit/>
          </a:bodyPr>
          <a:lstStyle/>
          <a:p>
            <a:pPr algn="r"/>
            <a:r>
              <a:rPr lang="en-GB" b="1" dirty="0">
                <a:solidFill>
                  <a:srgbClr val="7030A0"/>
                </a:solidFill>
              </a:rPr>
              <a:t>#VAMHN</a:t>
            </a:r>
          </a:p>
        </p:txBody>
      </p:sp>
    </p:spTree>
    <p:extLst>
      <p:ext uri="{BB962C8B-B14F-4D97-AF65-F5344CB8AC3E}">
        <p14:creationId xmlns:p14="http://schemas.microsoft.com/office/powerpoint/2010/main" val="3513568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7AF52-49F0-6B4E-9233-38951CCCBA4A}"/>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Survivor research questions</a:t>
            </a:r>
          </a:p>
        </p:txBody>
      </p:sp>
      <p:sp>
        <p:nvSpPr>
          <p:cNvPr id="3" name="Content Placeholder 2">
            <a:extLst>
              <a:ext uri="{FF2B5EF4-FFF2-40B4-BE49-F238E27FC236}">
                <a16:creationId xmlns:a16="http://schemas.microsoft.com/office/drawing/2014/main" id="{19C51A85-812D-6441-8A69-D90AC75D8E99}"/>
              </a:ext>
            </a:extLst>
          </p:cNvPr>
          <p:cNvSpPr>
            <a:spLocks noGrp="1"/>
          </p:cNvSpPr>
          <p:nvPr>
            <p:ph idx="1"/>
          </p:nvPr>
        </p:nvSpPr>
        <p:spPr>
          <a:xfrm>
            <a:off x="4976031" y="963877"/>
            <a:ext cx="6377769" cy="4930246"/>
          </a:xfrm>
        </p:spPr>
        <p:txBody>
          <a:bodyPr anchor="ctr">
            <a:normAutofit/>
          </a:bodyPr>
          <a:lstStyle/>
          <a:p>
            <a:pPr marL="457200" lvl="1" indent="0">
              <a:buNone/>
            </a:pPr>
            <a:r>
              <a:rPr lang="en-GB" i="1" dirty="0"/>
              <a:t>How can survivors be empowered to understand and define their experiences in a way that makes sense to them, individually and collectively (epistemic justice)? </a:t>
            </a:r>
          </a:p>
          <a:p>
            <a:pPr marL="457200" lvl="1" indent="0">
              <a:buNone/>
            </a:pPr>
            <a:endParaRPr lang="en-GB" i="1" dirty="0"/>
          </a:p>
          <a:p>
            <a:pPr marL="457200" lvl="1" indent="0">
              <a:buNone/>
            </a:pPr>
            <a:r>
              <a:rPr lang="en-GB" i="1" dirty="0"/>
              <a:t>How can survivors be supported in recognising that what they have or are experiencing is abuse?</a:t>
            </a:r>
            <a:endParaRPr lang="en-GB" dirty="0"/>
          </a:p>
          <a:p>
            <a:pPr marL="457200" lvl="1" indent="0">
              <a:buNone/>
            </a:pPr>
            <a:endParaRPr lang="en-GB" dirty="0"/>
          </a:p>
          <a:p>
            <a:pPr lvl="1"/>
            <a:endParaRPr lang="en-US"/>
          </a:p>
        </p:txBody>
      </p:sp>
    </p:spTree>
    <p:extLst>
      <p:ext uri="{BB962C8B-B14F-4D97-AF65-F5344CB8AC3E}">
        <p14:creationId xmlns:p14="http://schemas.microsoft.com/office/powerpoint/2010/main" val="449513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7AF52-49F0-6B4E-9233-38951CCCBA4A}"/>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Survivor research questions</a:t>
            </a:r>
          </a:p>
        </p:txBody>
      </p:sp>
      <p:sp>
        <p:nvSpPr>
          <p:cNvPr id="3" name="Content Placeholder 2">
            <a:extLst>
              <a:ext uri="{FF2B5EF4-FFF2-40B4-BE49-F238E27FC236}">
                <a16:creationId xmlns:a16="http://schemas.microsoft.com/office/drawing/2014/main" id="{19C51A85-812D-6441-8A69-D90AC75D8E99}"/>
              </a:ext>
            </a:extLst>
          </p:cNvPr>
          <p:cNvSpPr>
            <a:spLocks noGrp="1"/>
          </p:cNvSpPr>
          <p:nvPr>
            <p:ph idx="1"/>
          </p:nvPr>
        </p:nvSpPr>
        <p:spPr>
          <a:xfrm>
            <a:off x="4976031" y="963877"/>
            <a:ext cx="6377769" cy="4930246"/>
          </a:xfrm>
        </p:spPr>
        <p:txBody>
          <a:bodyPr anchor="ctr">
            <a:normAutofit/>
          </a:bodyPr>
          <a:lstStyle/>
          <a:p>
            <a:pPr marL="457200" lvl="1" indent="0">
              <a:buNone/>
            </a:pPr>
            <a:r>
              <a:rPr lang="en-GB" i="1" dirty="0"/>
              <a:t>How can we measure prevalence of violence and abuse using survivor-generated, broad based definitions? </a:t>
            </a:r>
          </a:p>
          <a:p>
            <a:pPr marL="457200" lvl="1" indent="0">
              <a:buNone/>
            </a:pPr>
            <a:endParaRPr lang="en-GB" i="1" dirty="0"/>
          </a:p>
          <a:p>
            <a:pPr marL="457200" lvl="1" indent="0">
              <a:buNone/>
            </a:pPr>
            <a:r>
              <a:rPr lang="en-GB" i="1" dirty="0"/>
              <a:t> Can/should researchers shift to continuum rather than categorisation models?</a:t>
            </a:r>
            <a:endParaRPr lang="en-GB" dirty="0"/>
          </a:p>
          <a:p>
            <a:pPr marL="457200" lvl="1" indent="0">
              <a:buNone/>
            </a:pPr>
            <a:endParaRPr lang="en-GB" dirty="0"/>
          </a:p>
          <a:p>
            <a:pPr lvl="1"/>
            <a:endParaRPr lang="en-US" dirty="0"/>
          </a:p>
        </p:txBody>
      </p:sp>
    </p:spTree>
    <p:extLst>
      <p:ext uri="{BB962C8B-B14F-4D97-AF65-F5344CB8AC3E}">
        <p14:creationId xmlns:p14="http://schemas.microsoft.com/office/powerpoint/2010/main" val="5792910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7AF52-49F0-6B4E-9233-38951CCCBA4A}"/>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Survivor research questions</a:t>
            </a:r>
          </a:p>
        </p:txBody>
      </p:sp>
      <p:sp>
        <p:nvSpPr>
          <p:cNvPr id="3" name="Content Placeholder 2">
            <a:extLst>
              <a:ext uri="{FF2B5EF4-FFF2-40B4-BE49-F238E27FC236}">
                <a16:creationId xmlns:a16="http://schemas.microsoft.com/office/drawing/2014/main" id="{19C51A85-812D-6441-8A69-D90AC75D8E99}"/>
              </a:ext>
            </a:extLst>
          </p:cNvPr>
          <p:cNvSpPr>
            <a:spLocks noGrp="1"/>
          </p:cNvSpPr>
          <p:nvPr>
            <p:ph idx="1"/>
          </p:nvPr>
        </p:nvSpPr>
        <p:spPr>
          <a:xfrm>
            <a:off x="4976031" y="963877"/>
            <a:ext cx="6377769" cy="4930246"/>
          </a:xfrm>
        </p:spPr>
        <p:txBody>
          <a:bodyPr anchor="ctr">
            <a:normAutofit/>
          </a:bodyPr>
          <a:lstStyle/>
          <a:p>
            <a:pPr marL="0" indent="0">
              <a:buNone/>
            </a:pPr>
            <a:r>
              <a:rPr lang="en-GB" sz="2400" i="1"/>
              <a:t>Do existing categorizations of abuse perpetuate epistemic injustice and create barriers to accessing services? If so how?</a:t>
            </a:r>
            <a:endParaRPr lang="en-GB" sz="2400" dirty="0"/>
          </a:p>
          <a:p>
            <a:pPr marL="0" indent="0">
              <a:buNone/>
            </a:pPr>
            <a:endParaRPr lang="en-GB" sz="2400" dirty="0"/>
          </a:p>
          <a:p>
            <a:pPr marL="0" indent="0">
              <a:buNone/>
            </a:pPr>
            <a:r>
              <a:rPr lang="en-GB" sz="2400" i="1"/>
              <a:t>What are the barriers to people accessing specialist, trauma-informed support? How can we create cultures / safe environments for people to speak about violence and abuse?”</a:t>
            </a:r>
            <a:endParaRPr lang="en-GB" sz="2400" dirty="0"/>
          </a:p>
          <a:p>
            <a:pPr marL="457200" lvl="1" indent="0">
              <a:buNone/>
            </a:pPr>
            <a:endParaRPr lang="en-GB" dirty="0"/>
          </a:p>
          <a:p>
            <a:pPr lvl="1"/>
            <a:endParaRPr lang="en-US" dirty="0"/>
          </a:p>
        </p:txBody>
      </p:sp>
    </p:spTree>
    <p:extLst>
      <p:ext uri="{BB962C8B-B14F-4D97-AF65-F5344CB8AC3E}">
        <p14:creationId xmlns:p14="http://schemas.microsoft.com/office/powerpoint/2010/main" val="781828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C51A85-812D-6441-8A69-D90AC75D8E99}"/>
              </a:ext>
            </a:extLst>
          </p:cNvPr>
          <p:cNvSpPr>
            <a:spLocks noGrp="1"/>
          </p:cNvSpPr>
          <p:nvPr>
            <p:ph idx="1"/>
          </p:nvPr>
        </p:nvSpPr>
        <p:spPr>
          <a:xfrm>
            <a:off x="6095999" y="963877"/>
            <a:ext cx="5257801" cy="4930246"/>
          </a:xfrm>
        </p:spPr>
        <p:txBody>
          <a:bodyPr anchor="ctr">
            <a:normAutofit fontScale="92500" lnSpcReduction="10000"/>
          </a:bodyPr>
          <a:lstStyle/>
          <a:p>
            <a:pPr marL="0" indent="0">
              <a:buNone/>
            </a:pPr>
            <a:r>
              <a:rPr lang="en-GB" i="1" dirty="0"/>
              <a:t>“…describe and define abuse both in its broadest sense as well as specific types of abuse, in order to help people who do not readily recognise that what they have experienced is abusive and to ensure that individual experiences are not minimised, ranked or denied”. </a:t>
            </a:r>
          </a:p>
          <a:p>
            <a:pPr marL="0" indent="0">
              <a:buNone/>
            </a:pPr>
            <a:endParaRPr lang="en-GB" i="1" dirty="0"/>
          </a:p>
          <a:p>
            <a:pPr marL="0" indent="0" algn="r">
              <a:buNone/>
            </a:pPr>
            <a:r>
              <a:rPr lang="en-GB" i="1" dirty="0"/>
              <a:t>Turning Pain into Power</a:t>
            </a:r>
          </a:p>
          <a:p>
            <a:pPr marL="0" indent="0" algn="r">
              <a:buNone/>
            </a:pPr>
            <a:r>
              <a:rPr lang="en-GB" dirty="0"/>
              <a:t>A Charter for Organisations Engaging Abuse Survivors</a:t>
            </a:r>
          </a:p>
          <a:p>
            <a:pPr marL="0" indent="0" algn="r">
              <a:buNone/>
            </a:pPr>
            <a:r>
              <a:rPr lang="en-GB" dirty="0"/>
              <a:t>Perôt &amp; </a:t>
            </a:r>
            <a:r>
              <a:rPr lang="en-GB" dirty="0" err="1"/>
              <a:t>Chevous</a:t>
            </a:r>
            <a:r>
              <a:rPr lang="en-GB" dirty="0"/>
              <a:t>, 2018</a:t>
            </a:r>
          </a:p>
          <a:p>
            <a:pPr lvl="1"/>
            <a:endParaRPr lang="en-US" dirty="0"/>
          </a:p>
        </p:txBody>
      </p:sp>
      <p:pic>
        <p:nvPicPr>
          <p:cNvPr id="7" name="Picture 6">
            <a:extLst>
              <a:ext uri="{FF2B5EF4-FFF2-40B4-BE49-F238E27FC236}">
                <a16:creationId xmlns:a16="http://schemas.microsoft.com/office/drawing/2014/main" id="{4984624F-4935-264F-8D52-10E78F766D88}"/>
              </a:ext>
            </a:extLst>
          </p:cNvPr>
          <p:cNvPicPr>
            <a:picLocks noChangeAspect="1"/>
          </p:cNvPicPr>
          <p:nvPr/>
        </p:nvPicPr>
        <p:blipFill>
          <a:blip r:embed="rId2"/>
          <a:stretch>
            <a:fillRect/>
          </a:stretch>
        </p:blipFill>
        <p:spPr>
          <a:xfrm>
            <a:off x="1314748" y="518024"/>
            <a:ext cx="4028217" cy="5821951"/>
          </a:xfrm>
          <a:prstGeom prst="rect">
            <a:avLst/>
          </a:prstGeom>
        </p:spPr>
      </p:pic>
    </p:spTree>
    <p:extLst>
      <p:ext uri="{BB962C8B-B14F-4D97-AF65-F5344CB8AC3E}">
        <p14:creationId xmlns:p14="http://schemas.microsoft.com/office/powerpoint/2010/main" val="3967743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35AF0-53D6-674F-B6D8-DC9AF376579D}"/>
              </a:ext>
            </a:extLst>
          </p:cNvPr>
          <p:cNvSpPr>
            <a:spLocks noGrp="1"/>
          </p:cNvSpPr>
          <p:nvPr>
            <p:ph type="title"/>
          </p:nvPr>
        </p:nvSpPr>
        <p:spPr/>
        <p:txBody>
          <a:bodyPr>
            <a:normAutofit/>
          </a:bodyPr>
          <a:lstStyle/>
          <a:p>
            <a:r>
              <a:rPr lang="en-US" sz="4000" dirty="0"/>
              <a:t>The Importance of evolving our understanding…</a:t>
            </a:r>
          </a:p>
        </p:txBody>
      </p:sp>
      <p:sp>
        <p:nvSpPr>
          <p:cNvPr id="3" name="Content Placeholder 2">
            <a:extLst>
              <a:ext uri="{FF2B5EF4-FFF2-40B4-BE49-F238E27FC236}">
                <a16:creationId xmlns:a16="http://schemas.microsoft.com/office/drawing/2014/main" id="{69C2D864-CC81-C743-8742-425CEF6E2622}"/>
              </a:ext>
            </a:extLst>
          </p:cNvPr>
          <p:cNvSpPr>
            <a:spLocks noGrp="1"/>
          </p:cNvSpPr>
          <p:nvPr>
            <p:ph idx="1"/>
          </p:nvPr>
        </p:nvSpPr>
        <p:spPr>
          <a:xfrm>
            <a:off x="838200" y="2216513"/>
            <a:ext cx="10515600" cy="4351338"/>
          </a:xfrm>
        </p:spPr>
        <p:txBody>
          <a:bodyPr/>
          <a:lstStyle/>
          <a:p>
            <a:pPr marL="0" indent="0">
              <a:buNone/>
            </a:pPr>
            <a:r>
              <a:rPr lang="en-US" i="1" dirty="0"/>
              <a:t>“Incest is extremely rare, and does not occur in more than 1 out of 1.1 million people. Such incestuous activity diminishes the subject’s chances of psychosis and allows for a better adjustment to the external world…the vast majority of them were none the worse for the experience.”</a:t>
            </a:r>
          </a:p>
          <a:p>
            <a:endParaRPr lang="en-GB" dirty="0"/>
          </a:p>
          <a:p>
            <a:pPr marL="0" indent="0">
              <a:buNone/>
            </a:pPr>
            <a:r>
              <a:rPr lang="en-US" i="1" dirty="0"/>
              <a:t>Comprehensive Textbook of Psychiatry</a:t>
            </a:r>
            <a:r>
              <a:rPr lang="en-US" dirty="0"/>
              <a:t>, Freedman, Kaplan &amp; Sadock 1975, quoted in The Body Keeps the Score by Bessel van der Kolk</a:t>
            </a:r>
            <a:endParaRPr lang="en-GB" dirty="0"/>
          </a:p>
          <a:p>
            <a:endParaRPr lang="en-US" dirty="0"/>
          </a:p>
        </p:txBody>
      </p:sp>
    </p:spTree>
    <p:extLst>
      <p:ext uri="{BB962C8B-B14F-4D97-AF65-F5344CB8AC3E}">
        <p14:creationId xmlns:p14="http://schemas.microsoft.com/office/powerpoint/2010/main" val="2445598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7AF52-49F0-6B4E-9233-38951CCCBA4A}"/>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Survivor research questions</a:t>
            </a:r>
          </a:p>
        </p:txBody>
      </p:sp>
      <p:sp>
        <p:nvSpPr>
          <p:cNvPr id="3" name="Content Placeholder 2">
            <a:extLst>
              <a:ext uri="{FF2B5EF4-FFF2-40B4-BE49-F238E27FC236}">
                <a16:creationId xmlns:a16="http://schemas.microsoft.com/office/drawing/2014/main" id="{19C51A85-812D-6441-8A69-D90AC75D8E99}"/>
              </a:ext>
            </a:extLst>
          </p:cNvPr>
          <p:cNvSpPr>
            <a:spLocks noGrp="1"/>
          </p:cNvSpPr>
          <p:nvPr>
            <p:ph idx="1"/>
          </p:nvPr>
        </p:nvSpPr>
        <p:spPr>
          <a:xfrm>
            <a:off x="4976031" y="963877"/>
            <a:ext cx="6377769" cy="4930246"/>
          </a:xfrm>
        </p:spPr>
        <p:txBody>
          <a:bodyPr anchor="ctr">
            <a:normAutofit/>
          </a:bodyPr>
          <a:lstStyle/>
          <a:p>
            <a:pPr marL="0" indent="0">
              <a:buNone/>
            </a:pPr>
            <a:r>
              <a:rPr lang="en-US" sz="2400" i="1"/>
              <a:t>How can communities be supported to recognize and challenge abuse, particularly within cultures/sub-cultures strongly influence by taboos and silencing?”</a:t>
            </a:r>
            <a:endParaRPr lang="en-GB" sz="2400"/>
          </a:p>
          <a:p>
            <a:pPr marL="0" indent="0">
              <a:buNone/>
            </a:pPr>
            <a:r>
              <a:rPr lang="en-US" sz="2400" i="1"/>
              <a:t> </a:t>
            </a:r>
            <a:endParaRPr lang="en-GB" sz="2400"/>
          </a:p>
          <a:p>
            <a:pPr marL="0" indent="0">
              <a:buNone/>
            </a:pPr>
            <a:r>
              <a:rPr lang="en-US" sz="2400" i="1"/>
              <a:t>How can survivors, communities and professionals recognise the traits, tactics and characteristics of perpetrators?”</a:t>
            </a:r>
            <a:endParaRPr lang="en-GB" sz="2400"/>
          </a:p>
          <a:p>
            <a:pPr marL="457200" lvl="1" indent="0">
              <a:buNone/>
            </a:pPr>
            <a:endParaRPr lang="en-GB" dirty="0"/>
          </a:p>
          <a:p>
            <a:pPr lvl="1"/>
            <a:endParaRPr lang="en-US" dirty="0"/>
          </a:p>
        </p:txBody>
      </p:sp>
    </p:spTree>
    <p:extLst>
      <p:ext uri="{BB962C8B-B14F-4D97-AF65-F5344CB8AC3E}">
        <p14:creationId xmlns:p14="http://schemas.microsoft.com/office/powerpoint/2010/main" val="1527772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7AF52-49F0-6B4E-9233-38951CCCBA4A}"/>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Survivor research questions</a:t>
            </a:r>
          </a:p>
        </p:txBody>
      </p:sp>
      <p:sp>
        <p:nvSpPr>
          <p:cNvPr id="3" name="Content Placeholder 2">
            <a:extLst>
              <a:ext uri="{FF2B5EF4-FFF2-40B4-BE49-F238E27FC236}">
                <a16:creationId xmlns:a16="http://schemas.microsoft.com/office/drawing/2014/main" id="{19C51A85-812D-6441-8A69-D90AC75D8E99}"/>
              </a:ext>
            </a:extLst>
          </p:cNvPr>
          <p:cNvSpPr>
            <a:spLocks noGrp="1"/>
          </p:cNvSpPr>
          <p:nvPr>
            <p:ph idx="1"/>
          </p:nvPr>
        </p:nvSpPr>
        <p:spPr>
          <a:xfrm>
            <a:off x="4976031" y="963877"/>
            <a:ext cx="6377769" cy="4930246"/>
          </a:xfrm>
        </p:spPr>
        <p:txBody>
          <a:bodyPr anchor="ctr">
            <a:normAutofit/>
          </a:bodyPr>
          <a:lstStyle/>
          <a:p>
            <a:pPr marL="0" indent="0">
              <a:buNone/>
            </a:pPr>
            <a:r>
              <a:rPr lang="en-GB" sz="2400" i="1"/>
              <a:t>What are the long term and wider impacts of violence and abuse, including the impact of victim blaming and cultures of disbelief, impacts of witnessing violence and intersection with other forms of discrimination?</a:t>
            </a:r>
            <a:endParaRPr lang="en-GB" sz="2400"/>
          </a:p>
          <a:p>
            <a:pPr marL="457200" lvl="1" indent="0">
              <a:buNone/>
            </a:pPr>
            <a:endParaRPr lang="en-GB" dirty="0"/>
          </a:p>
          <a:p>
            <a:pPr lvl="1"/>
            <a:endParaRPr lang="en-US" dirty="0"/>
          </a:p>
        </p:txBody>
      </p:sp>
    </p:spTree>
    <p:extLst>
      <p:ext uri="{BB962C8B-B14F-4D97-AF65-F5344CB8AC3E}">
        <p14:creationId xmlns:p14="http://schemas.microsoft.com/office/powerpoint/2010/main" val="22047348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7AF52-49F0-6B4E-9233-38951CCCBA4A}"/>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Survivor research questions</a:t>
            </a:r>
          </a:p>
        </p:txBody>
      </p:sp>
      <p:sp>
        <p:nvSpPr>
          <p:cNvPr id="3" name="Content Placeholder 2">
            <a:extLst>
              <a:ext uri="{FF2B5EF4-FFF2-40B4-BE49-F238E27FC236}">
                <a16:creationId xmlns:a16="http://schemas.microsoft.com/office/drawing/2014/main" id="{19C51A85-812D-6441-8A69-D90AC75D8E99}"/>
              </a:ext>
            </a:extLst>
          </p:cNvPr>
          <p:cNvSpPr>
            <a:spLocks noGrp="1"/>
          </p:cNvSpPr>
          <p:nvPr>
            <p:ph idx="1"/>
          </p:nvPr>
        </p:nvSpPr>
        <p:spPr>
          <a:xfrm>
            <a:off x="4976031" y="963877"/>
            <a:ext cx="6377769" cy="4930246"/>
          </a:xfrm>
        </p:spPr>
        <p:txBody>
          <a:bodyPr anchor="ctr">
            <a:normAutofit/>
          </a:bodyPr>
          <a:lstStyle/>
          <a:p>
            <a:pPr marL="0" indent="0">
              <a:buNone/>
            </a:pPr>
            <a:r>
              <a:rPr lang="en-GB" sz="2400" i="1"/>
              <a:t>How can we understand and measure the damage caused by the various interconnected systems that survivors encounter?</a:t>
            </a:r>
            <a:endParaRPr lang="en-GB" sz="2400"/>
          </a:p>
          <a:p>
            <a:pPr marL="0" indent="0">
              <a:buNone/>
            </a:pPr>
            <a:r>
              <a:rPr lang="en-GB" sz="2400" i="1"/>
              <a:t> </a:t>
            </a:r>
            <a:endParaRPr lang="en-GB" sz="2400"/>
          </a:p>
          <a:p>
            <a:pPr marL="0" indent="0">
              <a:buNone/>
            </a:pPr>
            <a:r>
              <a:rPr lang="en-GB" sz="2400" i="1"/>
              <a:t>To what extent do current systems perpetrate and perpetuate abuse and violence?</a:t>
            </a:r>
            <a:endParaRPr lang="en-GB" sz="2400"/>
          </a:p>
          <a:p>
            <a:pPr marL="457200" lvl="1" indent="0">
              <a:buNone/>
            </a:pPr>
            <a:endParaRPr lang="en-GB" dirty="0"/>
          </a:p>
          <a:p>
            <a:pPr lvl="1"/>
            <a:endParaRPr lang="en-US" dirty="0"/>
          </a:p>
        </p:txBody>
      </p:sp>
    </p:spTree>
    <p:extLst>
      <p:ext uri="{BB962C8B-B14F-4D97-AF65-F5344CB8AC3E}">
        <p14:creationId xmlns:p14="http://schemas.microsoft.com/office/powerpoint/2010/main" val="567397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7AF52-49F0-6B4E-9233-38951CCCBA4A}"/>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Survivor research questions</a:t>
            </a:r>
          </a:p>
        </p:txBody>
      </p:sp>
      <p:sp>
        <p:nvSpPr>
          <p:cNvPr id="3" name="Content Placeholder 2">
            <a:extLst>
              <a:ext uri="{FF2B5EF4-FFF2-40B4-BE49-F238E27FC236}">
                <a16:creationId xmlns:a16="http://schemas.microsoft.com/office/drawing/2014/main" id="{19C51A85-812D-6441-8A69-D90AC75D8E99}"/>
              </a:ext>
            </a:extLst>
          </p:cNvPr>
          <p:cNvSpPr>
            <a:spLocks noGrp="1"/>
          </p:cNvSpPr>
          <p:nvPr>
            <p:ph idx="1"/>
          </p:nvPr>
        </p:nvSpPr>
        <p:spPr>
          <a:xfrm>
            <a:off x="4976031" y="963877"/>
            <a:ext cx="6377769" cy="4930246"/>
          </a:xfrm>
        </p:spPr>
        <p:txBody>
          <a:bodyPr anchor="ctr">
            <a:normAutofit/>
          </a:bodyPr>
          <a:lstStyle/>
          <a:p>
            <a:pPr marL="0" indent="0">
              <a:buNone/>
            </a:pPr>
            <a:r>
              <a:rPr lang="en-GB" sz="2400" i="1"/>
              <a:t>How can professionals be supported to provide better support for survivors?</a:t>
            </a:r>
            <a:endParaRPr lang="en-GB" sz="2400"/>
          </a:p>
          <a:p>
            <a:pPr marL="457200" lvl="1" indent="0">
              <a:buNone/>
            </a:pPr>
            <a:endParaRPr lang="en-GB" dirty="0"/>
          </a:p>
          <a:p>
            <a:pPr lvl="1"/>
            <a:endParaRPr lang="en-US" dirty="0"/>
          </a:p>
        </p:txBody>
      </p:sp>
    </p:spTree>
    <p:extLst>
      <p:ext uri="{BB962C8B-B14F-4D97-AF65-F5344CB8AC3E}">
        <p14:creationId xmlns:p14="http://schemas.microsoft.com/office/powerpoint/2010/main" val="3272139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7AF52-49F0-6B4E-9233-38951CCCBA4A}"/>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Survivor research questions</a:t>
            </a:r>
          </a:p>
        </p:txBody>
      </p:sp>
      <p:sp>
        <p:nvSpPr>
          <p:cNvPr id="3" name="Content Placeholder 2">
            <a:extLst>
              <a:ext uri="{FF2B5EF4-FFF2-40B4-BE49-F238E27FC236}">
                <a16:creationId xmlns:a16="http://schemas.microsoft.com/office/drawing/2014/main" id="{19C51A85-812D-6441-8A69-D90AC75D8E99}"/>
              </a:ext>
            </a:extLst>
          </p:cNvPr>
          <p:cNvSpPr>
            <a:spLocks noGrp="1"/>
          </p:cNvSpPr>
          <p:nvPr>
            <p:ph idx="1"/>
          </p:nvPr>
        </p:nvSpPr>
        <p:spPr>
          <a:xfrm>
            <a:off x="4976031" y="963877"/>
            <a:ext cx="6377769" cy="4930246"/>
          </a:xfrm>
        </p:spPr>
        <p:txBody>
          <a:bodyPr anchor="ctr">
            <a:normAutofit/>
          </a:bodyPr>
          <a:lstStyle/>
          <a:p>
            <a:pPr marL="0" indent="0">
              <a:buNone/>
            </a:pPr>
            <a:r>
              <a:rPr lang="en-GB" sz="2400" i="1"/>
              <a:t>What is the scale, capacity and funding of survivor led organisations?</a:t>
            </a:r>
            <a:endParaRPr lang="en-GB" sz="2400"/>
          </a:p>
          <a:p>
            <a:pPr marL="457200" lvl="1" indent="0">
              <a:buNone/>
            </a:pPr>
            <a:endParaRPr lang="en-GB" dirty="0"/>
          </a:p>
          <a:p>
            <a:pPr lvl="1"/>
            <a:endParaRPr lang="en-US" dirty="0"/>
          </a:p>
        </p:txBody>
      </p:sp>
    </p:spTree>
    <p:extLst>
      <p:ext uri="{BB962C8B-B14F-4D97-AF65-F5344CB8AC3E}">
        <p14:creationId xmlns:p14="http://schemas.microsoft.com/office/powerpoint/2010/main" val="3333845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DFD5A-7794-4116-853B-A9306D6B8855}"/>
              </a:ext>
            </a:extLst>
          </p:cNvPr>
          <p:cNvSpPr>
            <a:spLocks noGrp="1"/>
          </p:cNvSpPr>
          <p:nvPr>
            <p:ph type="title"/>
          </p:nvPr>
        </p:nvSpPr>
        <p:spPr>
          <a:xfrm>
            <a:off x="594360" y="218123"/>
            <a:ext cx="10759440" cy="1325563"/>
          </a:xfrm>
        </p:spPr>
        <p:txBody>
          <a:bodyPr/>
          <a:lstStyle/>
          <a:p>
            <a:pPr algn="ctr"/>
            <a:r>
              <a:rPr lang="en-GB" dirty="0"/>
              <a:t>Programme</a:t>
            </a:r>
          </a:p>
        </p:txBody>
      </p:sp>
      <p:pic>
        <p:nvPicPr>
          <p:cNvPr id="5" name="Picture 4">
            <a:extLst>
              <a:ext uri="{FF2B5EF4-FFF2-40B4-BE49-F238E27FC236}">
                <a16:creationId xmlns:a16="http://schemas.microsoft.com/office/drawing/2014/main" id="{890D0F92-2424-4ECD-B295-5FBCAD75E6EA}"/>
              </a:ext>
            </a:extLst>
          </p:cNvPr>
          <p:cNvPicPr>
            <a:picLocks noChangeAspect="1"/>
          </p:cNvPicPr>
          <p:nvPr/>
        </p:nvPicPr>
        <p:blipFill rotWithShape="1">
          <a:blip r:embed="rId2">
            <a:extLst>
              <a:ext uri="{28A0092B-C50C-407E-A947-70E740481C1C}">
                <a14:useLocalDpi xmlns:a14="http://schemas.microsoft.com/office/drawing/2010/main" val="0"/>
              </a:ext>
            </a:extLst>
          </a:blip>
          <a:srcRect t="14628" b="31945"/>
          <a:stretch/>
        </p:blipFill>
        <p:spPr>
          <a:xfrm>
            <a:off x="349972" y="230188"/>
            <a:ext cx="1811385" cy="1153307"/>
          </a:xfrm>
          <a:prstGeom prst="rect">
            <a:avLst/>
          </a:prstGeom>
        </p:spPr>
      </p:pic>
      <p:graphicFrame>
        <p:nvGraphicFramePr>
          <p:cNvPr id="9" name="Table 9">
            <a:extLst>
              <a:ext uri="{FF2B5EF4-FFF2-40B4-BE49-F238E27FC236}">
                <a16:creationId xmlns:a16="http://schemas.microsoft.com/office/drawing/2014/main" id="{DF0D5472-4918-42F3-B05E-495308E98711}"/>
              </a:ext>
            </a:extLst>
          </p:cNvPr>
          <p:cNvGraphicFramePr>
            <a:graphicFrameLocks noGrp="1"/>
          </p:cNvGraphicFramePr>
          <p:nvPr>
            <p:ph idx="1"/>
            <p:extLst>
              <p:ext uri="{D42A27DB-BD31-4B8C-83A1-F6EECF244321}">
                <p14:modId xmlns:p14="http://schemas.microsoft.com/office/powerpoint/2010/main" val="637619429"/>
              </p:ext>
            </p:extLst>
          </p:nvPr>
        </p:nvGraphicFramePr>
        <p:xfrm>
          <a:off x="472440" y="1543686"/>
          <a:ext cx="10515597" cy="4876800"/>
        </p:xfrm>
        <a:graphic>
          <a:graphicData uri="http://schemas.openxmlformats.org/drawingml/2006/table">
            <a:tbl>
              <a:tblPr firstRow="1" bandRow="1">
                <a:tableStyleId>{5C22544A-7EE6-4342-B048-85BDC9FD1C3A}</a:tableStyleId>
              </a:tblPr>
              <a:tblGrid>
                <a:gridCol w="1242060">
                  <a:extLst>
                    <a:ext uri="{9D8B030D-6E8A-4147-A177-3AD203B41FA5}">
                      <a16:colId xmlns:a16="http://schemas.microsoft.com/office/drawing/2014/main" val="1420054335"/>
                    </a:ext>
                  </a:extLst>
                </a:gridCol>
                <a:gridCol w="7212330">
                  <a:extLst>
                    <a:ext uri="{9D8B030D-6E8A-4147-A177-3AD203B41FA5}">
                      <a16:colId xmlns:a16="http://schemas.microsoft.com/office/drawing/2014/main" val="1068032590"/>
                    </a:ext>
                  </a:extLst>
                </a:gridCol>
                <a:gridCol w="2061207">
                  <a:extLst>
                    <a:ext uri="{9D8B030D-6E8A-4147-A177-3AD203B41FA5}">
                      <a16:colId xmlns:a16="http://schemas.microsoft.com/office/drawing/2014/main" val="1506724246"/>
                    </a:ext>
                  </a:extLst>
                </a:gridCol>
              </a:tblGrid>
              <a:tr h="370840">
                <a:tc>
                  <a:txBody>
                    <a:bodyPr/>
                    <a:lstStyle/>
                    <a:p>
                      <a:endParaRPr lang="en-GB"/>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4267604262"/>
                  </a:ext>
                </a:extLst>
              </a:tr>
              <a:tr h="370840">
                <a:tc>
                  <a:txBody>
                    <a:bodyPr/>
                    <a:lstStyle/>
                    <a:p>
                      <a:r>
                        <a:rPr lang="en-GB" dirty="0"/>
                        <a:t>1100-1120</a:t>
                      </a:r>
                    </a:p>
                  </a:txBody>
                  <a:tcPr/>
                </a:tc>
                <a:tc>
                  <a:txBody>
                    <a:bodyPr/>
                    <a:lstStyle/>
                    <a:p>
                      <a:r>
                        <a:rPr lang="en-GB" dirty="0"/>
                        <a:t>Welcome, aims of the day, and update on activities. </a:t>
                      </a:r>
                    </a:p>
                  </a:txBody>
                  <a:tcPr/>
                </a:tc>
                <a:tc>
                  <a:txBody>
                    <a:bodyPr/>
                    <a:lstStyle/>
                    <a:p>
                      <a:r>
                        <a:rPr lang="en-GB" dirty="0"/>
                        <a:t>Sian Oram</a:t>
                      </a:r>
                    </a:p>
                  </a:txBody>
                  <a:tcPr/>
                </a:tc>
                <a:extLst>
                  <a:ext uri="{0D108BD9-81ED-4DB2-BD59-A6C34878D82A}">
                    <a16:rowId xmlns:a16="http://schemas.microsoft.com/office/drawing/2014/main" val="1080232185"/>
                  </a:ext>
                </a:extLst>
              </a:tr>
              <a:tr h="370840">
                <a:tc>
                  <a:txBody>
                    <a:bodyPr/>
                    <a:lstStyle/>
                    <a:p>
                      <a:r>
                        <a:rPr lang="en-GB" dirty="0"/>
                        <a:t>1120-1200</a:t>
                      </a:r>
                    </a:p>
                  </a:txBody>
                  <a:tcPr/>
                </a:tc>
                <a:tc>
                  <a:txBody>
                    <a:bodyPr/>
                    <a:lstStyle/>
                    <a:p>
                      <a:r>
                        <a:rPr lang="en-GB" dirty="0"/>
                        <a:t>Survivor research priorities: findings</a:t>
                      </a:r>
                    </a:p>
                  </a:txBody>
                  <a:tcPr/>
                </a:tc>
                <a:tc>
                  <a:txBody>
                    <a:bodyPr/>
                    <a:lstStyle/>
                    <a:p>
                      <a:r>
                        <a:rPr lang="en-GB" dirty="0"/>
                        <a:t>Concetta Perot</a:t>
                      </a:r>
                    </a:p>
                  </a:txBody>
                  <a:tcPr/>
                </a:tc>
                <a:extLst>
                  <a:ext uri="{0D108BD9-81ED-4DB2-BD59-A6C34878D82A}">
                    <a16:rowId xmlns:a16="http://schemas.microsoft.com/office/drawing/2014/main" val="1649424573"/>
                  </a:ext>
                </a:extLst>
              </a:tr>
              <a:tr h="370840">
                <a:tc>
                  <a:txBody>
                    <a:bodyPr/>
                    <a:lstStyle/>
                    <a:p>
                      <a:r>
                        <a:rPr lang="en-GB" dirty="0"/>
                        <a:t>1200-1300</a:t>
                      </a:r>
                    </a:p>
                  </a:txBody>
                  <a:tcPr/>
                </a:tc>
                <a:tc>
                  <a:txBody>
                    <a:bodyPr/>
                    <a:lstStyle/>
                    <a:p>
                      <a:r>
                        <a:rPr lang="en-GB" dirty="0"/>
                        <a:t>Findings from research and practice I</a:t>
                      </a:r>
                    </a:p>
                    <a:p>
                      <a:pPr marL="342900" indent="-342900">
                        <a:buAutoNum type="arabicParenBoth"/>
                      </a:pPr>
                      <a:r>
                        <a:rPr lang="en-GB" dirty="0"/>
                        <a:t>How Cambridgeshire try to ameliorate the pain of mental ill health following domestic abuse</a:t>
                      </a:r>
                    </a:p>
                    <a:p>
                      <a:pPr marL="342900" indent="-342900">
                        <a:buAutoNum type="arabicParenBoth"/>
                      </a:pPr>
                      <a:r>
                        <a:rPr lang="en-GB" dirty="0"/>
                        <a:t>Connecting the dots – locating legal responsibility for psychological abuse and associated suicidality within intimate relationships</a:t>
                      </a:r>
                    </a:p>
                  </a:txBody>
                  <a:tcPr/>
                </a:tc>
                <a:tc>
                  <a:txBody>
                    <a:bodyPr/>
                    <a:lstStyle/>
                    <a:p>
                      <a:endParaRPr lang="en-GB" dirty="0"/>
                    </a:p>
                    <a:p>
                      <a:r>
                        <a:rPr lang="en-GB" dirty="0"/>
                        <a:t>Vickie Crompton</a:t>
                      </a:r>
                    </a:p>
                    <a:p>
                      <a:endParaRPr lang="en-GB" dirty="0"/>
                    </a:p>
                    <a:p>
                      <a:r>
                        <a:rPr lang="en-GB" dirty="0"/>
                        <a:t>Vanessa Munro</a:t>
                      </a:r>
                    </a:p>
                  </a:txBody>
                  <a:tcPr/>
                </a:tc>
                <a:extLst>
                  <a:ext uri="{0D108BD9-81ED-4DB2-BD59-A6C34878D82A}">
                    <a16:rowId xmlns:a16="http://schemas.microsoft.com/office/drawing/2014/main" val="2161409257"/>
                  </a:ext>
                </a:extLst>
              </a:tr>
              <a:tr h="370840">
                <a:tc>
                  <a:txBody>
                    <a:bodyPr/>
                    <a:lstStyle/>
                    <a:p>
                      <a:r>
                        <a:rPr lang="en-GB" dirty="0"/>
                        <a:t>1300-1400</a:t>
                      </a:r>
                    </a:p>
                  </a:txBody>
                  <a:tcPr/>
                </a:tc>
                <a:tc>
                  <a:txBody>
                    <a:bodyPr/>
                    <a:lstStyle/>
                    <a:p>
                      <a:r>
                        <a:rPr lang="en-GB" dirty="0"/>
                        <a:t>Lunch</a:t>
                      </a:r>
                    </a:p>
                  </a:txBody>
                  <a:tcPr/>
                </a:tc>
                <a:tc>
                  <a:txBody>
                    <a:bodyPr/>
                    <a:lstStyle/>
                    <a:p>
                      <a:endParaRPr lang="en-GB" dirty="0"/>
                    </a:p>
                  </a:txBody>
                  <a:tcPr/>
                </a:tc>
                <a:extLst>
                  <a:ext uri="{0D108BD9-81ED-4DB2-BD59-A6C34878D82A}">
                    <a16:rowId xmlns:a16="http://schemas.microsoft.com/office/drawing/2014/main" val="1125450778"/>
                  </a:ext>
                </a:extLst>
              </a:tr>
              <a:tr h="370840">
                <a:tc>
                  <a:txBody>
                    <a:bodyPr/>
                    <a:lstStyle/>
                    <a:p>
                      <a:r>
                        <a:rPr lang="en-GB" dirty="0"/>
                        <a:t>1400-1500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Findings from research and practice II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Sexual safety in mental health settings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Preparing healthcare professionals to ask the right questions with BME women victims of domestic violence and abuse</a:t>
                      </a:r>
                    </a:p>
                  </a:txBody>
                  <a:tcPr/>
                </a:tc>
                <a:tc>
                  <a:txBody>
                    <a:bodyPr/>
                    <a:lstStyle/>
                    <a:p>
                      <a:endParaRPr lang="en-GB" dirty="0"/>
                    </a:p>
                    <a:p>
                      <a:r>
                        <a:rPr lang="en-GB" dirty="0"/>
                        <a:t>Julie McGarry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Parveen Ali</a:t>
                      </a:r>
                    </a:p>
                    <a:p>
                      <a:endParaRPr lang="en-GB" dirty="0"/>
                    </a:p>
                  </a:txBody>
                  <a:tcPr/>
                </a:tc>
                <a:extLst>
                  <a:ext uri="{0D108BD9-81ED-4DB2-BD59-A6C34878D82A}">
                    <a16:rowId xmlns:a16="http://schemas.microsoft.com/office/drawing/2014/main" val="3687146492"/>
                  </a:ext>
                </a:extLst>
              </a:tr>
              <a:tr h="370840">
                <a:tc>
                  <a:txBody>
                    <a:bodyPr/>
                    <a:lstStyle/>
                    <a:p>
                      <a:r>
                        <a:rPr lang="en-GB" dirty="0"/>
                        <a:t>1500-1550</a:t>
                      </a:r>
                    </a:p>
                  </a:txBody>
                  <a:tcPr/>
                </a:tc>
                <a:tc>
                  <a:txBody>
                    <a:bodyPr/>
                    <a:lstStyle/>
                    <a:p>
                      <a:r>
                        <a:rPr lang="en-GB" dirty="0"/>
                        <a:t>Roundtable discussions</a:t>
                      </a:r>
                    </a:p>
                  </a:txBody>
                  <a:tcPr/>
                </a:tc>
                <a:tc>
                  <a:txBody>
                    <a:bodyPr/>
                    <a:lstStyle/>
                    <a:p>
                      <a:endParaRPr lang="en-GB" dirty="0"/>
                    </a:p>
                  </a:txBody>
                  <a:tcPr/>
                </a:tc>
                <a:extLst>
                  <a:ext uri="{0D108BD9-81ED-4DB2-BD59-A6C34878D82A}">
                    <a16:rowId xmlns:a16="http://schemas.microsoft.com/office/drawing/2014/main" val="3289839574"/>
                  </a:ext>
                </a:extLst>
              </a:tr>
              <a:tr h="370840">
                <a:tc>
                  <a:txBody>
                    <a:bodyPr/>
                    <a:lstStyle/>
                    <a:p>
                      <a:r>
                        <a:rPr lang="en-GB" dirty="0"/>
                        <a:t>1550-1600</a:t>
                      </a:r>
                    </a:p>
                  </a:txBody>
                  <a:tcPr/>
                </a:tc>
                <a:tc>
                  <a:txBody>
                    <a:bodyPr/>
                    <a:lstStyle/>
                    <a:p>
                      <a:r>
                        <a:rPr lang="en-GB" dirty="0"/>
                        <a:t>Upcoming activities and close</a:t>
                      </a:r>
                    </a:p>
                  </a:txBody>
                  <a:tcPr/>
                </a:tc>
                <a:tc>
                  <a:txBody>
                    <a:bodyPr/>
                    <a:lstStyle/>
                    <a:p>
                      <a:endParaRPr lang="en-GB" dirty="0"/>
                    </a:p>
                  </a:txBody>
                  <a:tcPr/>
                </a:tc>
                <a:extLst>
                  <a:ext uri="{0D108BD9-81ED-4DB2-BD59-A6C34878D82A}">
                    <a16:rowId xmlns:a16="http://schemas.microsoft.com/office/drawing/2014/main" val="3724612176"/>
                  </a:ext>
                </a:extLst>
              </a:tr>
            </a:tbl>
          </a:graphicData>
        </a:graphic>
      </p:graphicFrame>
      <p:sp>
        <p:nvSpPr>
          <p:cNvPr id="11" name="TextBox 10">
            <a:extLst>
              <a:ext uri="{FF2B5EF4-FFF2-40B4-BE49-F238E27FC236}">
                <a16:creationId xmlns:a16="http://schemas.microsoft.com/office/drawing/2014/main" id="{88024618-A2C4-4037-944E-8C544F6C9103}"/>
              </a:ext>
            </a:extLst>
          </p:cNvPr>
          <p:cNvSpPr txBox="1"/>
          <p:nvPr/>
        </p:nvSpPr>
        <p:spPr>
          <a:xfrm>
            <a:off x="9266465" y="6396011"/>
            <a:ext cx="2563585" cy="369332"/>
          </a:xfrm>
          <a:prstGeom prst="rect">
            <a:avLst/>
          </a:prstGeom>
          <a:noFill/>
        </p:spPr>
        <p:txBody>
          <a:bodyPr wrap="square" rtlCol="0">
            <a:spAutoFit/>
          </a:bodyPr>
          <a:lstStyle/>
          <a:p>
            <a:pPr algn="r"/>
            <a:r>
              <a:rPr lang="en-GB" b="1" dirty="0">
                <a:solidFill>
                  <a:srgbClr val="7030A0"/>
                </a:solidFill>
              </a:rPr>
              <a:t>#VAMHN</a:t>
            </a:r>
          </a:p>
        </p:txBody>
      </p:sp>
    </p:spTree>
    <p:extLst>
      <p:ext uri="{BB962C8B-B14F-4D97-AF65-F5344CB8AC3E}">
        <p14:creationId xmlns:p14="http://schemas.microsoft.com/office/powerpoint/2010/main" val="25552416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C02E4F-01E8-624E-A0A4-0AE3F70E74DA}"/>
              </a:ext>
            </a:extLst>
          </p:cNvPr>
          <p:cNvSpPr>
            <a:spLocks noGrp="1"/>
          </p:cNvSpPr>
          <p:nvPr>
            <p:ph idx="1"/>
          </p:nvPr>
        </p:nvSpPr>
        <p:spPr/>
        <p:txBody>
          <a:bodyPr/>
          <a:lstStyle/>
          <a:p>
            <a:pPr marL="0" indent="0">
              <a:buNone/>
            </a:pPr>
            <a:r>
              <a:rPr lang="en-GB" i="1" dirty="0"/>
              <a:t>“I hold in highest esteem people who have survived abuse and make the decision to fight the silence, stigma and injustice. I mean, really – they have survived something incredibly destructive and traumatic and then they consciously choose to go back into that fire. That is beyond surviving – these people are warriors”. </a:t>
            </a:r>
          </a:p>
          <a:p>
            <a:pPr marL="0" indent="0">
              <a:buNone/>
            </a:pPr>
            <a:endParaRPr lang="en-GB" dirty="0"/>
          </a:p>
          <a:p>
            <a:pPr marL="0" indent="0" algn="r">
              <a:buNone/>
            </a:pPr>
            <a:r>
              <a:rPr lang="en-GB" dirty="0"/>
              <a:t>Adrienne Simone</a:t>
            </a:r>
          </a:p>
          <a:p>
            <a:endParaRPr lang="en-US" dirty="0"/>
          </a:p>
        </p:txBody>
      </p:sp>
    </p:spTree>
    <p:extLst>
      <p:ext uri="{BB962C8B-B14F-4D97-AF65-F5344CB8AC3E}">
        <p14:creationId xmlns:p14="http://schemas.microsoft.com/office/powerpoint/2010/main" val="31200901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7AF52-49F0-6B4E-9233-38951CCCBA4A}"/>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Contacts and downloads</a:t>
            </a:r>
          </a:p>
        </p:txBody>
      </p:sp>
      <p:sp>
        <p:nvSpPr>
          <p:cNvPr id="3" name="Content Placeholder 2">
            <a:extLst>
              <a:ext uri="{FF2B5EF4-FFF2-40B4-BE49-F238E27FC236}">
                <a16:creationId xmlns:a16="http://schemas.microsoft.com/office/drawing/2014/main" id="{19C51A85-812D-6441-8A69-D90AC75D8E99}"/>
              </a:ext>
            </a:extLst>
          </p:cNvPr>
          <p:cNvSpPr>
            <a:spLocks noGrp="1"/>
          </p:cNvSpPr>
          <p:nvPr>
            <p:ph idx="1"/>
          </p:nvPr>
        </p:nvSpPr>
        <p:spPr>
          <a:xfrm>
            <a:off x="4976031" y="963877"/>
            <a:ext cx="6377769" cy="4930246"/>
          </a:xfrm>
        </p:spPr>
        <p:txBody>
          <a:bodyPr anchor="ctr">
            <a:normAutofit/>
          </a:bodyPr>
          <a:lstStyle/>
          <a:p>
            <a:pPr marL="457200" lvl="1" indent="0">
              <a:buNone/>
            </a:pPr>
            <a:r>
              <a:rPr lang="en-US" u="sng" dirty="0"/>
              <a:t>Report Authors</a:t>
            </a:r>
          </a:p>
          <a:p>
            <a:pPr lvl="1"/>
            <a:r>
              <a:rPr lang="en-US" dirty="0"/>
              <a:t>Dan </a:t>
            </a:r>
            <a:r>
              <a:rPr lang="en-US" dirty="0" err="1"/>
              <a:t>Robotham</a:t>
            </a:r>
            <a:r>
              <a:rPr lang="en-US" dirty="0"/>
              <a:t>   </a:t>
            </a:r>
            <a:r>
              <a:rPr lang="en-GB" b="1" dirty="0" err="1"/>
              <a:t>danrobotham@mcpin.org</a:t>
            </a:r>
            <a:endParaRPr lang="en-US" dirty="0"/>
          </a:p>
          <a:p>
            <a:pPr lvl="1"/>
            <a:r>
              <a:rPr lang="en-US" dirty="0"/>
              <a:t>Angela Sweeney </a:t>
            </a:r>
            <a:r>
              <a:rPr lang="en-US" b="1" dirty="0" err="1"/>
              <a:t>asweeney@sgul.ac.uk</a:t>
            </a:r>
            <a:endParaRPr lang="en-US" b="1" dirty="0"/>
          </a:p>
          <a:p>
            <a:pPr lvl="1"/>
            <a:r>
              <a:rPr lang="en-US" dirty="0"/>
              <a:t>Concetta Perôt    </a:t>
            </a:r>
            <a:r>
              <a:rPr lang="en-US" b="1" dirty="0" err="1"/>
              <a:t>concetta.perot@kcl.ac.uk</a:t>
            </a:r>
            <a:endParaRPr lang="en-US" b="1" dirty="0"/>
          </a:p>
          <a:p>
            <a:pPr marL="457200" lvl="1" indent="0">
              <a:buNone/>
            </a:pPr>
            <a:endParaRPr lang="en-US" dirty="0"/>
          </a:p>
          <a:p>
            <a:pPr marL="457200" lvl="1" indent="0">
              <a:buNone/>
            </a:pPr>
            <a:r>
              <a:rPr lang="en-US" u="sng" dirty="0"/>
              <a:t>Downloads</a:t>
            </a:r>
          </a:p>
          <a:p>
            <a:pPr lvl="1"/>
            <a:r>
              <a:rPr lang="en-US" dirty="0"/>
              <a:t>The Consultation Report </a:t>
            </a:r>
            <a:r>
              <a:rPr lang="en-US" b="1" dirty="0">
                <a:hlinkClick r:id="rId3"/>
              </a:rPr>
              <a:t>https://</a:t>
            </a:r>
            <a:r>
              <a:rPr lang="en-US" b="1" dirty="0" err="1">
                <a:hlinkClick r:id="rId3"/>
              </a:rPr>
              <a:t>www.vamhn.co.uk</a:t>
            </a:r>
            <a:r>
              <a:rPr lang="en-US" b="1" dirty="0">
                <a:hlinkClick r:id="rId3"/>
              </a:rPr>
              <a:t>/</a:t>
            </a:r>
            <a:endParaRPr lang="en-US" b="1" dirty="0"/>
          </a:p>
          <a:p>
            <a:pPr lvl="1"/>
            <a:r>
              <a:rPr lang="en-US" dirty="0"/>
              <a:t>The Charter for Engaging Survivors</a:t>
            </a:r>
          </a:p>
          <a:p>
            <a:pPr marL="457200" lvl="1" indent="0">
              <a:buNone/>
            </a:pPr>
            <a:r>
              <a:rPr lang="en-US" dirty="0"/>
              <a:t>   </a:t>
            </a:r>
            <a:r>
              <a:rPr lang="en-US" b="1" dirty="0">
                <a:hlinkClick r:id="rId4"/>
              </a:rPr>
              <a:t>http://</a:t>
            </a:r>
            <a:r>
              <a:rPr lang="en-US" b="1" dirty="0" err="1">
                <a:hlinkClick r:id="rId4"/>
              </a:rPr>
              <a:t>survivorsvoices.org</a:t>
            </a:r>
            <a:r>
              <a:rPr lang="en-US" b="1" dirty="0">
                <a:hlinkClick r:id="rId4"/>
              </a:rPr>
              <a:t>/charter/</a:t>
            </a:r>
            <a:endParaRPr lang="en-US" b="1" dirty="0"/>
          </a:p>
          <a:p>
            <a:pPr marL="457200" lvl="1" indent="0">
              <a:buNone/>
            </a:pPr>
            <a:endParaRPr lang="en-US" dirty="0"/>
          </a:p>
        </p:txBody>
      </p:sp>
    </p:spTree>
    <p:extLst>
      <p:ext uri="{BB962C8B-B14F-4D97-AF65-F5344CB8AC3E}">
        <p14:creationId xmlns:p14="http://schemas.microsoft.com/office/powerpoint/2010/main" val="12193830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333428-4BB3-4C62-9800-A4F86C0B985C}"/>
              </a:ext>
            </a:extLst>
          </p:cNvPr>
          <p:cNvPicPr>
            <a:picLocks noChangeAspect="1"/>
          </p:cNvPicPr>
          <p:nvPr/>
        </p:nvPicPr>
        <p:blipFill rotWithShape="1">
          <a:blip r:embed="rId3">
            <a:extLst>
              <a:ext uri="{28A0092B-C50C-407E-A947-70E740481C1C}">
                <a14:useLocalDpi xmlns:a14="http://schemas.microsoft.com/office/drawing/2010/main" val="0"/>
              </a:ext>
            </a:extLst>
          </a:blip>
          <a:srcRect t="14628" b="31945"/>
          <a:stretch/>
        </p:blipFill>
        <p:spPr>
          <a:xfrm>
            <a:off x="2277289" y="795093"/>
            <a:ext cx="7637421" cy="4862738"/>
          </a:xfrm>
          <a:prstGeom prst="rect">
            <a:avLst/>
          </a:prstGeom>
        </p:spPr>
      </p:pic>
    </p:spTree>
    <p:extLst>
      <p:ext uri="{BB962C8B-B14F-4D97-AF65-F5344CB8AC3E}">
        <p14:creationId xmlns:p14="http://schemas.microsoft.com/office/powerpoint/2010/main" val="39916215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1D19A-A331-0544-9838-1A2A98359C07}"/>
              </a:ext>
            </a:extLst>
          </p:cNvPr>
          <p:cNvSpPr>
            <a:spLocks noGrp="1"/>
          </p:cNvSpPr>
          <p:nvPr>
            <p:ph type="title"/>
          </p:nvPr>
        </p:nvSpPr>
        <p:spPr>
          <a:xfrm>
            <a:off x="301084" y="4889779"/>
            <a:ext cx="7371890" cy="2332653"/>
          </a:xfrm>
        </p:spPr>
        <p:txBody>
          <a:bodyPr vert="horz" lIns="91440" tIns="45720" rIns="91440" bIns="45720" rtlCol="0" anchor="ctr">
            <a:noAutofit/>
          </a:bodyPr>
          <a:lstStyle/>
          <a:p>
            <a:pPr algn="r"/>
            <a:r>
              <a:rPr lang="en-US" sz="3000" b="1" kern="1200" dirty="0">
                <a:solidFill>
                  <a:schemeClr val="tx1"/>
                </a:solidFill>
                <a:latin typeface="+mj-lt"/>
                <a:ea typeface="+mj-ea"/>
                <a:cs typeface="+mj-cs"/>
              </a:rPr>
              <a:t>Connecting the Dots – Locating Legal Responsibility for Psychological Abuse &amp; Associated Suicidality within Intimate Relationships</a:t>
            </a:r>
            <a:br>
              <a:rPr lang="en-US" sz="2800" kern="1200" dirty="0">
                <a:solidFill>
                  <a:schemeClr val="tx1"/>
                </a:solidFill>
                <a:latin typeface="+mj-lt"/>
                <a:ea typeface="+mj-ea"/>
                <a:cs typeface="+mj-cs"/>
              </a:rPr>
            </a:br>
            <a:br>
              <a:rPr lang="en-US" sz="2000" kern="1200" dirty="0">
                <a:solidFill>
                  <a:schemeClr val="tx1"/>
                </a:solidFill>
                <a:latin typeface="+mj-lt"/>
                <a:ea typeface="+mj-ea"/>
                <a:cs typeface="+mj-cs"/>
              </a:rPr>
            </a:br>
            <a:r>
              <a:rPr lang="en-US" sz="1600" kern="1200" dirty="0">
                <a:solidFill>
                  <a:schemeClr val="tx1"/>
                </a:solidFill>
                <a:latin typeface="+mj-lt"/>
                <a:ea typeface="+mj-ea"/>
                <a:cs typeface="+mj-cs"/>
              </a:rPr>
              <a:t>Vanessa Munro, Warwick Law School</a:t>
            </a:r>
            <a:br>
              <a:rPr lang="en-US" sz="1600" kern="1200" dirty="0">
                <a:solidFill>
                  <a:schemeClr val="tx1"/>
                </a:solidFill>
                <a:latin typeface="+mj-lt"/>
                <a:ea typeface="+mj-ea"/>
                <a:cs typeface="+mj-cs"/>
              </a:rPr>
            </a:br>
            <a:r>
              <a:rPr lang="en-US" sz="1600" kern="1200" dirty="0">
                <a:solidFill>
                  <a:schemeClr val="tx1"/>
                </a:solidFill>
                <a:latin typeface="+mj-lt"/>
                <a:ea typeface="+mj-ea"/>
                <a:cs typeface="+mj-cs"/>
                <a:hlinkClick r:id="rId2"/>
              </a:rPr>
              <a:t>V.Munro@warwick.ac.uk</a:t>
            </a:r>
            <a:r>
              <a:rPr lang="en-US" sz="1600" kern="1200" dirty="0">
                <a:solidFill>
                  <a:schemeClr val="tx1"/>
                </a:solidFill>
                <a:latin typeface="+mj-lt"/>
                <a:ea typeface="+mj-ea"/>
                <a:cs typeface="+mj-cs"/>
              </a:rPr>
              <a:t> </a:t>
            </a:r>
            <a:br>
              <a:rPr lang="en-US" sz="2800" kern="1200" dirty="0">
                <a:solidFill>
                  <a:schemeClr val="tx1"/>
                </a:solidFill>
                <a:latin typeface="+mj-lt"/>
                <a:ea typeface="+mj-ea"/>
                <a:cs typeface="+mj-cs"/>
              </a:rPr>
            </a:br>
            <a:br>
              <a:rPr lang="en-US" sz="2800" kern="1200" dirty="0">
                <a:solidFill>
                  <a:schemeClr val="tx1"/>
                </a:solidFill>
                <a:latin typeface="+mj-lt"/>
                <a:ea typeface="+mj-ea"/>
                <a:cs typeface="+mj-cs"/>
              </a:rPr>
            </a:br>
            <a:br>
              <a:rPr lang="en-US" sz="2800" kern="1200" dirty="0">
                <a:solidFill>
                  <a:schemeClr val="tx1"/>
                </a:solidFill>
                <a:latin typeface="+mj-lt"/>
                <a:ea typeface="+mj-ea"/>
                <a:cs typeface="+mj-cs"/>
              </a:rPr>
            </a:br>
            <a:endParaRPr lang="en-US" sz="2800" kern="1200" dirty="0">
              <a:solidFill>
                <a:schemeClr val="tx1"/>
              </a:solidFill>
              <a:latin typeface="+mj-lt"/>
              <a:ea typeface="+mj-ea"/>
              <a:cs typeface="+mj-cs"/>
            </a:endParaRPr>
          </a:p>
        </p:txBody>
      </p:sp>
    </p:spTree>
    <p:extLst>
      <p:ext uri="{BB962C8B-B14F-4D97-AF65-F5344CB8AC3E}">
        <p14:creationId xmlns:p14="http://schemas.microsoft.com/office/powerpoint/2010/main" val="28157691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3D17B-D17C-2D4A-9D94-DEA1D84E1BE9}"/>
              </a:ext>
            </a:extLst>
          </p:cNvPr>
          <p:cNvSpPr>
            <a:spLocks noGrp="1"/>
          </p:cNvSpPr>
          <p:nvPr>
            <p:ph type="title"/>
          </p:nvPr>
        </p:nvSpPr>
        <p:spPr>
          <a:xfrm>
            <a:off x="4384039" y="365125"/>
            <a:ext cx="7164493" cy="1325563"/>
          </a:xfrm>
        </p:spPr>
        <p:txBody>
          <a:bodyPr>
            <a:normAutofit/>
          </a:bodyPr>
          <a:lstStyle/>
          <a:p>
            <a:r>
              <a:rPr lang="en-US" dirty="0"/>
              <a:t>Outline of Presentation</a:t>
            </a:r>
          </a:p>
        </p:txBody>
      </p:sp>
      <p:pic>
        <p:nvPicPr>
          <p:cNvPr id="4" name="Picture 3">
            <a:extLst>
              <a:ext uri="{FF2B5EF4-FFF2-40B4-BE49-F238E27FC236}">
                <a16:creationId xmlns:a16="http://schemas.microsoft.com/office/drawing/2014/main" id="{687D1BF9-A1E2-BE4E-BFFB-A39EF2763AB5}"/>
              </a:ext>
            </a:extLst>
          </p:cNvPr>
          <p:cNvPicPr>
            <a:picLocks noChangeAspect="1"/>
          </p:cNvPicPr>
          <p:nvPr/>
        </p:nvPicPr>
        <p:blipFill>
          <a:blip r:embed="rId2"/>
          <a:stretch>
            <a:fillRect/>
          </a:stretch>
        </p:blipFill>
        <p:spPr>
          <a:xfrm>
            <a:off x="480060" y="1182660"/>
            <a:ext cx="3425957" cy="4492198"/>
          </a:xfrm>
          <a:prstGeom prst="rect">
            <a:avLst/>
          </a:prstGeom>
        </p:spPr>
      </p:pic>
      <p:sp>
        <p:nvSpPr>
          <p:cNvPr id="3" name="Content Placeholder 2">
            <a:extLst>
              <a:ext uri="{FF2B5EF4-FFF2-40B4-BE49-F238E27FC236}">
                <a16:creationId xmlns:a16="http://schemas.microsoft.com/office/drawing/2014/main" id="{1CBA77DD-A68E-2D41-AAB4-F86623E68549}"/>
              </a:ext>
            </a:extLst>
          </p:cNvPr>
          <p:cNvSpPr>
            <a:spLocks noGrp="1"/>
          </p:cNvSpPr>
          <p:nvPr>
            <p:ph idx="1"/>
          </p:nvPr>
        </p:nvSpPr>
        <p:spPr>
          <a:xfrm>
            <a:off x="4387515" y="2022601"/>
            <a:ext cx="7161017" cy="4154361"/>
          </a:xfrm>
        </p:spPr>
        <p:txBody>
          <a:bodyPr>
            <a:normAutofit/>
          </a:bodyPr>
          <a:lstStyle/>
          <a:p>
            <a:endParaRPr lang="en-US" dirty="0"/>
          </a:p>
          <a:p>
            <a:r>
              <a:rPr lang="en-US" dirty="0"/>
              <a:t>Part I: </a:t>
            </a:r>
            <a:r>
              <a:rPr lang="en-US" i="1" dirty="0"/>
              <a:t>R v </a:t>
            </a:r>
            <a:r>
              <a:rPr lang="en-US" dirty="0"/>
              <a:t>Dhaliwal: a missed opportunity </a:t>
            </a:r>
          </a:p>
          <a:p>
            <a:endParaRPr lang="en-US" dirty="0"/>
          </a:p>
          <a:p>
            <a:r>
              <a:rPr lang="en-US" dirty="0"/>
              <a:t>Part II: Suicidality in Domestic Abuse Contexts </a:t>
            </a:r>
          </a:p>
          <a:p>
            <a:endParaRPr lang="en-US" dirty="0"/>
          </a:p>
          <a:p>
            <a:r>
              <a:rPr lang="en-US" dirty="0"/>
              <a:t>Part III: Harm, Cause and the Law in Practice </a:t>
            </a:r>
          </a:p>
          <a:p>
            <a:endParaRPr lang="en-US" sz="2000" dirty="0"/>
          </a:p>
        </p:txBody>
      </p:sp>
    </p:spTree>
    <p:extLst>
      <p:ext uri="{BB962C8B-B14F-4D97-AF65-F5344CB8AC3E}">
        <p14:creationId xmlns:p14="http://schemas.microsoft.com/office/powerpoint/2010/main" val="9906094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8CE4B-F538-314B-B909-13C484F9084B}"/>
              </a:ext>
            </a:extLst>
          </p:cNvPr>
          <p:cNvSpPr>
            <a:spLocks noGrp="1"/>
          </p:cNvSpPr>
          <p:nvPr>
            <p:ph type="title"/>
          </p:nvPr>
        </p:nvSpPr>
        <p:spPr>
          <a:xfrm>
            <a:off x="801097" y="480906"/>
            <a:ext cx="6387102" cy="1325563"/>
          </a:xfrm>
        </p:spPr>
        <p:txBody>
          <a:bodyPr>
            <a:normAutofit/>
          </a:bodyPr>
          <a:lstStyle/>
          <a:p>
            <a:r>
              <a:rPr lang="en-US" i="1" dirty="0"/>
              <a:t>R v Dhaliwal</a:t>
            </a:r>
            <a:r>
              <a:rPr lang="en-US" dirty="0"/>
              <a:t> (2006)</a:t>
            </a:r>
            <a:endParaRPr lang="en-US" i="1" dirty="0"/>
          </a:p>
        </p:txBody>
      </p:sp>
      <p:sp>
        <p:nvSpPr>
          <p:cNvPr id="3" name="Content Placeholder 2">
            <a:extLst>
              <a:ext uri="{FF2B5EF4-FFF2-40B4-BE49-F238E27FC236}">
                <a16:creationId xmlns:a16="http://schemas.microsoft.com/office/drawing/2014/main" id="{46C5FF1A-478F-3B4F-B0AB-38C1173D2080}"/>
              </a:ext>
            </a:extLst>
          </p:cNvPr>
          <p:cNvSpPr>
            <a:spLocks noGrp="1"/>
          </p:cNvSpPr>
          <p:nvPr>
            <p:ph idx="1"/>
          </p:nvPr>
        </p:nvSpPr>
        <p:spPr>
          <a:xfrm>
            <a:off x="805541" y="2074127"/>
            <a:ext cx="6884285" cy="3979539"/>
          </a:xfrm>
        </p:spPr>
        <p:txBody>
          <a:bodyPr anchor="t">
            <a:normAutofit/>
          </a:bodyPr>
          <a:lstStyle/>
          <a:p>
            <a:r>
              <a:rPr lang="en-US" dirty="0"/>
              <a:t>Psychological injury</a:t>
            </a:r>
            <a:r>
              <a:rPr lang="en-GB" dirty="0"/>
              <a:t> </a:t>
            </a:r>
            <a:r>
              <a:rPr lang="en-US" dirty="0"/>
              <a:t>did not constitute </a:t>
            </a:r>
            <a:r>
              <a:rPr lang="en-GB" dirty="0"/>
              <a:t>‘</a:t>
            </a:r>
            <a:r>
              <a:rPr lang="en-US" dirty="0"/>
              <a:t>bodily harm</a:t>
            </a:r>
            <a:r>
              <a:rPr lang="en-GB" dirty="0"/>
              <a:t>’ c.f. psychiatric injury </a:t>
            </a:r>
          </a:p>
          <a:p>
            <a:endParaRPr lang="en-GB" dirty="0"/>
          </a:p>
          <a:p>
            <a:r>
              <a:rPr lang="en-GB" dirty="0"/>
              <a:t>No need to consider whether infliction of such harm ‘caused’ suicide</a:t>
            </a:r>
          </a:p>
          <a:p>
            <a:endParaRPr lang="en-GB" dirty="0"/>
          </a:p>
          <a:p>
            <a:r>
              <a:rPr lang="en-GB" dirty="0"/>
              <a:t>Legal causation requires being a ‘substantial and operating’ cause</a:t>
            </a:r>
          </a:p>
        </p:txBody>
      </p:sp>
      <p:pic>
        <p:nvPicPr>
          <p:cNvPr id="4" name="Picture 3" descr="Picture 3">
            <a:extLst>
              <a:ext uri="{FF2B5EF4-FFF2-40B4-BE49-F238E27FC236}">
                <a16:creationId xmlns:a16="http://schemas.microsoft.com/office/drawing/2014/main" id="{79ADE122-4DAC-B84F-A068-1BB8110F5A59}"/>
              </a:ext>
            </a:extLst>
          </p:cNvPr>
          <p:cNvPicPr>
            <a:picLocks noChangeAspect="1"/>
          </p:cNvPicPr>
          <p:nvPr/>
        </p:nvPicPr>
        <p:blipFill rotWithShape="1">
          <a:blip r:embed="rId2"/>
          <a:srcRect l="13114" r="2" b="2"/>
          <a:stretch/>
        </p:blipFill>
        <p:spPr>
          <a:xfrm>
            <a:off x="7689829" y="10"/>
            <a:ext cx="4502173" cy="3448209"/>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pic>
        <p:nvPicPr>
          <p:cNvPr id="5" name="Picture 4" descr="Picture 4">
            <a:extLst>
              <a:ext uri="{FF2B5EF4-FFF2-40B4-BE49-F238E27FC236}">
                <a16:creationId xmlns:a16="http://schemas.microsoft.com/office/drawing/2014/main" id="{967A4FEC-D1D8-FC46-80A9-AF0DFD67ED1D}"/>
              </a:ext>
            </a:extLst>
          </p:cNvPr>
          <p:cNvPicPr>
            <a:picLocks noChangeAspect="1"/>
          </p:cNvPicPr>
          <p:nvPr/>
        </p:nvPicPr>
        <p:blipFill rotWithShape="1">
          <a:blip r:embed="rId3"/>
          <a:srcRect l="17936" r="2" b="2"/>
          <a:stretch/>
        </p:blipFill>
        <p:spPr>
          <a:xfrm>
            <a:off x="8768827" y="4082141"/>
            <a:ext cx="3423175"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Tree>
    <p:extLst>
      <p:ext uri="{BB962C8B-B14F-4D97-AF65-F5344CB8AC3E}">
        <p14:creationId xmlns:p14="http://schemas.microsoft.com/office/powerpoint/2010/main" val="22494693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01727-F00B-2C4D-8A42-C768C6D9226B}"/>
              </a:ext>
            </a:extLst>
          </p:cNvPr>
          <p:cNvSpPr>
            <a:spLocks noGrp="1"/>
          </p:cNvSpPr>
          <p:nvPr>
            <p:ph type="title"/>
          </p:nvPr>
        </p:nvSpPr>
        <p:spPr>
          <a:xfrm>
            <a:off x="6109498" y="557214"/>
            <a:ext cx="5244301" cy="1357312"/>
          </a:xfrm>
        </p:spPr>
        <p:txBody>
          <a:bodyPr>
            <a:normAutofit/>
          </a:bodyPr>
          <a:lstStyle/>
          <a:p>
            <a:r>
              <a:rPr lang="en-US" dirty="0"/>
              <a:t>Beyond </a:t>
            </a:r>
            <a:r>
              <a:rPr lang="en-US" i="1" dirty="0"/>
              <a:t>Dhaliwal</a:t>
            </a:r>
            <a:r>
              <a:rPr lang="en-US" dirty="0"/>
              <a:t>?</a:t>
            </a:r>
          </a:p>
        </p:txBody>
      </p:sp>
      <p:pic>
        <p:nvPicPr>
          <p:cNvPr id="4" name="Picture 3">
            <a:extLst>
              <a:ext uri="{FF2B5EF4-FFF2-40B4-BE49-F238E27FC236}">
                <a16:creationId xmlns:a16="http://schemas.microsoft.com/office/drawing/2014/main" id="{A8F676F8-2122-CC4C-AE33-13D83A84A99D}"/>
              </a:ext>
            </a:extLst>
          </p:cNvPr>
          <p:cNvPicPr>
            <a:picLocks noChangeAspect="1"/>
          </p:cNvPicPr>
          <p:nvPr/>
        </p:nvPicPr>
        <p:blipFill>
          <a:blip r:embed="rId2"/>
          <a:stretch>
            <a:fillRect/>
          </a:stretch>
        </p:blipFill>
        <p:spPr>
          <a:xfrm>
            <a:off x="1716637" y="1450448"/>
            <a:ext cx="2795013" cy="3948511"/>
          </a:xfrm>
          <a:prstGeom prst="rect">
            <a:avLst/>
          </a:prstGeom>
        </p:spPr>
      </p:pic>
      <p:sp>
        <p:nvSpPr>
          <p:cNvPr id="3" name="Content Placeholder 2">
            <a:extLst>
              <a:ext uri="{FF2B5EF4-FFF2-40B4-BE49-F238E27FC236}">
                <a16:creationId xmlns:a16="http://schemas.microsoft.com/office/drawing/2014/main" id="{05652CC4-C932-4040-9521-A6BCF02EF8CF}"/>
              </a:ext>
            </a:extLst>
          </p:cNvPr>
          <p:cNvSpPr>
            <a:spLocks noGrp="1"/>
          </p:cNvSpPr>
          <p:nvPr>
            <p:ph idx="1"/>
          </p:nvPr>
        </p:nvSpPr>
        <p:spPr>
          <a:xfrm>
            <a:off x="5911158" y="2314575"/>
            <a:ext cx="6033192" cy="3862387"/>
          </a:xfrm>
        </p:spPr>
        <p:txBody>
          <a:bodyPr>
            <a:normAutofit/>
          </a:bodyPr>
          <a:lstStyle/>
          <a:p>
            <a:r>
              <a:rPr lang="en-US" sz="2400" dirty="0"/>
              <a:t>Coercive control - Serious Crimes Act 2015</a:t>
            </a:r>
          </a:p>
          <a:p>
            <a:pPr marL="0" indent="0">
              <a:buNone/>
            </a:pPr>
            <a:r>
              <a:rPr lang="en-US" sz="2400" dirty="0"/>
              <a:t> </a:t>
            </a:r>
          </a:p>
          <a:p>
            <a:r>
              <a:rPr lang="en-US" sz="2400" dirty="0"/>
              <a:t>Could this ground a manslaughter charge?</a:t>
            </a:r>
          </a:p>
          <a:p>
            <a:pPr marL="0" indent="0">
              <a:buNone/>
            </a:pPr>
            <a:endParaRPr lang="en-US" sz="2400" dirty="0"/>
          </a:p>
          <a:p>
            <a:r>
              <a:rPr lang="en-US" sz="2400" dirty="0"/>
              <a:t>Gravity of psychological and emotional harm</a:t>
            </a:r>
          </a:p>
          <a:p>
            <a:pPr marL="0" indent="0">
              <a:buNone/>
            </a:pPr>
            <a:r>
              <a:rPr lang="en-US" sz="2400" dirty="0"/>
              <a:t> </a:t>
            </a:r>
          </a:p>
          <a:p>
            <a:r>
              <a:rPr lang="en-US" sz="2400" dirty="0"/>
              <a:t>Ongoing ‘hurdle’ of causation</a:t>
            </a:r>
          </a:p>
        </p:txBody>
      </p:sp>
    </p:spTree>
    <p:extLst>
      <p:ext uri="{BB962C8B-B14F-4D97-AF65-F5344CB8AC3E}">
        <p14:creationId xmlns:p14="http://schemas.microsoft.com/office/powerpoint/2010/main" val="25686952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8A521-6A71-8D49-AF9C-4BE88474F889}"/>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Refuge Project</a:t>
            </a:r>
          </a:p>
        </p:txBody>
      </p:sp>
      <p:sp>
        <p:nvSpPr>
          <p:cNvPr id="3" name="Content Placeholder 2">
            <a:extLst>
              <a:ext uri="{FF2B5EF4-FFF2-40B4-BE49-F238E27FC236}">
                <a16:creationId xmlns:a16="http://schemas.microsoft.com/office/drawing/2014/main" id="{55140288-1527-D048-B3AC-8B6046B61A93}"/>
              </a:ext>
            </a:extLst>
          </p:cNvPr>
          <p:cNvSpPr>
            <a:spLocks noGrp="1"/>
          </p:cNvSpPr>
          <p:nvPr>
            <p:ph idx="1"/>
          </p:nvPr>
        </p:nvSpPr>
        <p:spPr>
          <a:xfrm>
            <a:off x="4976031" y="963876"/>
            <a:ext cx="6377769" cy="5151173"/>
          </a:xfrm>
        </p:spPr>
        <p:txBody>
          <a:bodyPr anchor="ctr">
            <a:normAutofit/>
          </a:bodyPr>
          <a:lstStyle/>
          <a:p>
            <a:pPr>
              <a:defRPr sz="3500"/>
            </a:pPr>
            <a:r>
              <a:rPr lang="en-US" sz="2000" dirty="0"/>
              <a:t>Project Report: ‘Domestic Abuse and Suicide: Exploring the Links with Refuge’s Client Base and Work Force’ </a:t>
            </a:r>
          </a:p>
          <a:p>
            <a:pPr marL="0" indent="0">
              <a:buNone/>
              <a:defRPr sz="3500"/>
            </a:pPr>
            <a:r>
              <a:rPr lang="en-US" sz="2000" u="sng" dirty="0">
                <a:uFill>
                  <a:solidFill>
                    <a:srgbClr val="0000FF"/>
                  </a:solidFill>
                </a:uFill>
                <a:hlinkClick r:id="rId2"/>
              </a:rPr>
              <a:t>https://www.refuge.org.uk/wp-content/uploads/2018/07/domestic-abuse-suicide-refuge-warwick-july2018.pdf</a:t>
            </a:r>
            <a:r>
              <a:rPr lang="en-US" sz="2000" dirty="0"/>
              <a:t> </a:t>
            </a:r>
          </a:p>
          <a:p>
            <a:pPr>
              <a:defRPr sz="2400"/>
            </a:pPr>
            <a:endParaRPr lang="en-US" sz="2000" dirty="0"/>
          </a:p>
          <a:p>
            <a:pPr>
              <a:defRPr sz="3500"/>
            </a:pPr>
            <a:r>
              <a:rPr lang="en-US" sz="2000" dirty="0"/>
              <a:t>‘From Hoping to Help: Identifying and Responding to Suicidality Amongst Victims of Domestic Abuse in England and Wales’ (2019) </a:t>
            </a:r>
            <a:r>
              <a:rPr lang="en-US" sz="2000" i="1" dirty="0"/>
              <a:t>International Review of Victimology </a:t>
            </a:r>
          </a:p>
          <a:p>
            <a:pPr marL="0" indent="0">
              <a:buNone/>
              <a:defRPr sz="3500"/>
            </a:pPr>
            <a:r>
              <a:rPr lang="en-US" sz="2000" u="sng" dirty="0">
                <a:uFill>
                  <a:solidFill>
                    <a:srgbClr val="0000FF"/>
                  </a:solidFill>
                </a:uFill>
                <a:hlinkClick r:id="rId3"/>
              </a:rPr>
              <a:t>https://journals.sagepub.com/eprint/8TfxhmvkfumSfWn2KDGB/full</a:t>
            </a:r>
            <a:r>
              <a:rPr lang="en-US" sz="2000" dirty="0"/>
              <a:t> </a:t>
            </a:r>
          </a:p>
          <a:p>
            <a:pPr>
              <a:defRPr sz="3500"/>
            </a:pPr>
            <a:endParaRPr lang="en-US" sz="2000" dirty="0"/>
          </a:p>
          <a:p>
            <a:pPr>
              <a:defRPr sz="3500"/>
            </a:pPr>
            <a:r>
              <a:rPr lang="en-US" sz="2000" dirty="0"/>
              <a:t>‘Adding Insult to Injury? The Criminal Law’s Response to Domestic Abuse-Related Suicide in England and Wales’ (2018) </a:t>
            </a:r>
            <a:r>
              <a:rPr lang="en-US" sz="2000" i="1" dirty="0"/>
              <a:t>Criminal Law Review</a:t>
            </a:r>
            <a:r>
              <a:rPr lang="en-US" sz="2000" dirty="0"/>
              <a:t> 732-741</a:t>
            </a:r>
          </a:p>
        </p:txBody>
      </p:sp>
    </p:spTree>
    <p:extLst>
      <p:ext uri="{BB962C8B-B14F-4D97-AF65-F5344CB8AC3E}">
        <p14:creationId xmlns:p14="http://schemas.microsoft.com/office/powerpoint/2010/main" val="3858393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16914-8C15-FE4F-83B2-C8E2CC2EE422}"/>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Refuge Dataset</a:t>
            </a:r>
          </a:p>
        </p:txBody>
      </p:sp>
      <p:graphicFrame>
        <p:nvGraphicFramePr>
          <p:cNvPr id="5" name="Content Placeholder 2">
            <a:extLst>
              <a:ext uri="{FF2B5EF4-FFF2-40B4-BE49-F238E27FC236}">
                <a16:creationId xmlns:a16="http://schemas.microsoft.com/office/drawing/2014/main" id="{7546B48C-9172-4388-9F26-DA57AF0FEDA5}"/>
              </a:ext>
            </a:extLst>
          </p:cNvPr>
          <p:cNvGraphicFramePr>
            <a:graphicFrameLocks noGrp="1"/>
          </p:cNvGraphicFramePr>
          <p:nvPr>
            <p:ph idx="1"/>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37169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CCCA0-9EEB-A04B-BB9F-647193DB0270}"/>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Key Findings on Suicidality</a:t>
            </a:r>
          </a:p>
        </p:txBody>
      </p:sp>
      <p:sp>
        <p:nvSpPr>
          <p:cNvPr id="13" name="Content Placeholder 2">
            <a:extLst>
              <a:ext uri="{FF2B5EF4-FFF2-40B4-BE49-F238E27FC236}">
                <a16:creationId xmlns:a16="http://schemas.microsoft.com/office/drawing/2014/main" id="{E6145A81-261A-6348-9B8F-AF26108FB483}"/>
              </a:ext>
            </a:extLst>
          </p:cNvPr>
          <p:cNvSpPr>
            <a:spLocks noGrp="1"/>
          </p:cNvSpPr>
          <p:nvPr>
            <p:ph idx="1"/>
          </p:nvPr>
        </p:nvSpPr>
        <p:spPr>
          <a:xfrm>
            <a:off x="4976031" y="742949"/>
            <a:ext cx="6377769" cy="5915025"/>
          </a:xfrm>
        </p:spPr>
        <p:txBody>
          <a:bodyPr anchor="ctr">
            <a:normAutofit/>
          </a:bodyPr>
          <a:lstStyle/>
          <a:p>
            <a:r>
              <a:rPr lang="en-US" sz="2200" dirty="0"/>
              <a:t>The vast majority were women (96.5%)</a:t>
            </a:r>
          </a:p>
          <a:p>
            <a:r>
              <a:rPr lang="en-US" sz="2200" dirty="0"/>
              <a:t>Overlapping forms of abuse experienced</a:t>
            </a:r>
          </a:p>
          <a:p>
            <a:r>
              <a:rPr lang="en-US" sz="2200" dirty="0"/>
              <a:t>The vast majority from male partners or ex-partners</a:t>
            </a:r>
          </a:p>
          <a:p>
            <a:endParaRPr lang="en-US" sz="2200" dirty="0"/>
          </a:p>
          <a:p>
            <a:endParaRPr lang="en-US" sz="2200" dirty="0"/>
          </a:p>
          <a:p>
            <a:r>
              <a:rPr lang="en-US" sz="2200" dirty="0"/>
              <a:t>24.2% (n=854) had experienced suicidality</a:t>
            </a:r>
          </a:p>
          <a:p>
            <a:r>
              <a:rPr lang="en-US" sz="2200" dirty="0"/>
              <a:t>18.3% (n=644) had made plans to end their lives</a:t>
            </a:r>
          </a:p>
          <a:p>
            <a:r>
              <a:rPr lang="en-US" sz="2200" dirty="0"/>
              <a:t>3.1% (n=108) had made suicide attempts in the past</a:t>
            </a:r>
          </a:p>
          <a:p>
            <a:endParaRPr lang="en-US" sz="2200" dirty="0"/>
          </a:p>
          <a:p>
            <a:endParaRPr lang="en-US" sz="2200" dirty="0"/>
          </a:p>
          <a:p>
            <a:r>
              <a:rPr lang="en-US" sz="2200" dirty="0"/>
              <a:t>Likely to underestimate the true scale of suicidality</a:t>
            </a:r>
          </a:p>
        </p:txBody>
      </p:sp>
    </p:spTree>
    <p:extLst>
      <p:ext uri="{BB962C8B-B14F-4D97-AF65-F5344CB8AC3E}">
        <p14:creationId xmlns:p14="http://schemas.microsoft.com/office/powerpoint/2010/main" val="3420637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DFD5A-7794-4116-853B-A9306D6B8855}"/>
              </a:ext>
            </a:extLst>
          </p:cNvPr>
          <p:cNvSpPr>
            <a:spLocks noGrp="1"/>
          </p:cNvSpPr>
          <p:nvPr>
            <p:ph type="title"/>
          </p:nvPr>
        </p:nvSpPr>
        <p:spPr>
          <a:xfrm>
            <a:off x="838200" y="3281826"/>
            <a:ext cx="10515600" cy="1153307"/>
          </a:xfrm>
        </p:spPr>
        <p:txBody>
          <a:bodyPr>
            <a:noAutofit/>
          </a:bodyPr>
          <a:lstStyle/>
          <a:p>
            <a:pPr algn="ctr"/>
            <a:r>
              <a:rPr lang="en-GB" sz="4200" dirty="0"/>
              <a:t>Our vision is to reduce mental health problems by addressing associated violence and abuse, particularly domestic and sexual violence.</a:t>
            </a:r>
          </a:p>
        </p:txBody>
      </p:sp>
      <p:pic>
        <p:nvPicPr>
          <p:cNvPr id="5" name="Picture 4">
            <a:extLst>
              <a:ext uri="{FF2B5EF4-FFF2-40B4-BE49-F238E27FC236}">
                <a16:creationId xmlns:a16="http://schemas.microsoft.com/office/drawing/2014/main" id="{890D0F92-2424-4ECD-B295-5FBCAD75E6EA}"/>
              </a:ext>
            </a:extLst>
          </p:cNvPr>
          <p:cNvPicPr>
            <a:picLocks noChangeAspect="1"/>
          </p:cNvPicPr>
          <p:nvPr/>
        </p:nvPicPr>
        <p:blipFill rotWithShape="1">
          <a:blip r:embed="rId2">
            <a:extLst>
              <a:ext uri="{28A0092B-C50C-407E-A947-70E740481C1C}">
                <a14:useLocalDpi xmlns:a14="http://schemas.microsoft.com/office/drawing/2010/main" val="0"/>
              </a:ext>
            </a:extLst>
          </a:blip>
          <a:srcRect t="14628" b="31945"/>
          <a:stretch/>
        </p:blipFill>
        <p:spPr>
          <a:xfrm>
            <a:off x="349972" y="230188"/>
            <a:ext cx="1811385" cy="1153307"/>
          </a:xfrm>
          <a:prstGeom prst="rect">
            <a:avLst/>
          </a:prstGeom>
        </p:spPr>
      </p:pic>
      <p:sp>
        <p:nvSpPr>
          <p:cNvPr id="4" name="TextBox 3">
            <a:extLst>
              <a:ext uri="{FF2B5EF4-FFF2-40B4-BE49-F238E27FC236}">
                <a16:creationId xmlns:a16="http://schemas.microsoft.com/office/drawing/2014/main" id="{86CAD9C6-DD1C-49C6-9A4C-251575EC3671}"/>
              </a:ext>
            </a:extLst>
          </p:cNvPr>
          <p:cNvSpPr txBox="1"/>
          <p:nvPr/>
        </p:nvSpPr>
        <p:spPr>
          <a:xfrm>
            <a:off x="9255035" y="6343650"/>
            <a:ext cx="2563585" cy="369332"/>
          </a:xfrm>
          <a:prstGeom prst="rect">
            <a:avLst/>
          </a:prstGeom>
          <a:noFill/>
        </p:spPr>
        <p:txBody>
          <a:bodyPr wrap="square" rtlCol="0">
            <a:spAutoFit/>
          </a:bodyPr>
          <a:lstStyle/>
          <a:p>
            <a:pPr algn="r"/>
            <a:r>
              <a:rPr lang="en-GB" b="1" dirty="0">
                <a:solidFill>
                  <a:srgbClr val="7030A0"/>
                </a:solidFill>
              </a:rPr>
              <a:t>#VAMHN</a:t>
            </a:r>
          </a:p>
        </p:txBody>
      </p:sp>
    </p:spTree>
    <p:extLst>
      <p:ext uri="{BB962C8B-B14F-4D97-AF65-F5344CB8AC3E}">
        <p14:creationId xmlns:p14="http://schemas.microsoft.com/office/powerpoint/2010/main" val="36786873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6F4E9-6D11-3D4A-B192-69431F1FED52}"/>
              </a:ext>
            </a:extLst>
          </p:cNvPr>
          <p:cNvSpPr>
            <a:spLocks noGrp="1"/>
          </p:cNvSpPr>
          <p:nvPr>
            <p:ph type="title"/>
          </p:nvPr>
        </p:nvSpPr>
        <p:spPr>
          <a:xfrm>
            <a:off x="838200" y="5529884"/>
            <a:ext cx="8078342" cy="1096331"/>
          </a:xfrm>
          <a:prstGeom prst="ellipse">
            <a:avLst/>
          </a:prstGeom>
        </p:spPr>
        <p:txBody>
          <a:bodyPr>
            <a:normAutofit/>
          </a:bodyPr>
          <a:lstStyle/>
          <a:p>
            <a:r>
              <a:rPr lang="en-US" sz="3100"/>
              <a:t>Potential Predictors of Suicidality</a:t>
            </a:r>
          </a:p>
        </p:txBody>
      </p:sp>
      <p:graphicFrame>
        <p:nvGraphicFramePr>
          <p:cNvPr id="5" name="Content Placeholder 2">
            <a:extLst>
              <a:ext uri="{FF2B5EF4-FFF2-40B4-BE49-F238E27FC236}">
                <a16:creationId xmlns:a16="http://schemas.microsoft.com/office/drawing/2014/main" id="{1BD2297C-E5AB-4DDA-A387-2A37950E4046}"/>
              </a:ext>
            </a:extLst>
          </p:cNvPr>
          <p:cNvGraphicFramePr>
            <a:graphicFrameLocks noGrp="1"/>
          </p:cNvGraphicFramePr>
          <p:nvPr>
            <p:ph idx="1"/>
          </p:nvPr>
        </p:nvGraphicFramePr>
        <p:xfrm>
          <a:off x="838200" y="643467"/>
          <a:ext cx="10515600" cy="4080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2408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A762C-3F9F-4A4D-BF0D-37162CC2AA86}"/>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Interviews with Staff</a:t>
            </a:r>
          </a:p>
        </p:txBody>
      </p:sp>
      <p:graphicFrame>
        <p:nvGraphicFramePr>
          <p:cNvPr id="5" name="Content Placeholder 2">
            <a:extLst>
              <a:ext uri="{FF2B5EF4-FFF2-40B4-BE49-F238E27FC236}">
                <a16:creationId xmlns:a16="http://schemas.microsoft.com/office/drawing/2014/main" id="{290A8E39-0253-49EF-847E-B9E32E75D431}"/>
              </a:ext>
            </a:extLst>
          </p:cNvPr>
          <p:cNvGraphicFramePr>
            <a:graphicFrameLocks noGrp="1"/>
          </p:cNvGraphicFramePr>
          <p:nvPr>
            <p:ph idx="1"/>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275896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F26D2-408A-1E40-A428-3ACFA6CD9F31}"/>
              </a:ext>
            </a:extLst>
          </p:cNvPr>
          <p:cNvSpPr>
            <a:spLocks noGrp="1"/>
          </p:cNvSpPr>
          <p:nvPr>
            <p:ph type="title"/>
          </p:nvPr>
        </p:nvSpPr>
        <p:spPr>
          <a:xfrm>
            <a:off x="863029" y="1012004"/>
            <a:ext cx="3416158" cy="4795408"/>
          </a:xfrm>
        </p:spPr>
        <p:txBody>
          <a:bodyPr>
            <a:normAutofit/>
          </a:bodyPr>
          <a:lstStyle/>
          <a:p>
            <a:r>
              <a:rPr lang="en-US">
                <a:solidFill>
                  <a:srgbClr val="FFFFFF"/>
                </a:solidFill>
              </a:rPr>
              <a:t>Interviews with Staff</a:t>
            </a:r>
          </a:p>
        </p:txBody>
      </p:sp>
      <p:graphicFrame>
        <p:nvGraphicFramePr>
          <p:cNvPr id="5" name="Content Placeholder 2">
            <a:extLst>
              <a:ext uri="{FF2B5EF4-FFF2-40B4-BE49-F238E27FC236}">
                <a16:creationId xmlns:a16="http://schemas.microsoft.com/office/drawing/2014/main" id="{6340B569-7727-4E67-9AE1-BC80807D9AA2}"/>
              </a:ext>
            </a:extLst>
          </p:cNvPr>
          <p:cNvGraphicFramePr>
            <a:graphicFrameLocks noGrp="1"/>
          </p:cNvGraphicFramePr>
          <p:nvPr>
            <p:ph idx="1"/>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51338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EF611-56DC-1B4B-A7D3-110675A3951B}"/>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rPr>
              <a:t>Where does that leave us?</a:t>
            </a:r>
          </a:p>
        </p:txBody>
      </p:sp>
      <p:pic>
        <p:nvPicPr>
          <p:cNvPr id="4" name="Picture 3">
            <a:extLst>
              <a:ext uri="{FF2B5EF4-FFF2-40B4-BE49-F238E27FC236}">
                <a16:creationId xmlns:a16="http://schemas.microsoft.com/office/drawing/2014/main" id="{7E7FEAC4-2D8E-EE4C-A758-5D1502684B99}"/>
              </a:ext>
            </a:extLst>
          </p:cNvPr>
          <p:cNvPicPr>
            <a:picLocks noChangeAspect="1"/>
          </p:cNvPicPr>
          <p:nvPr/>
        </p:nvPicPr>
        <p:blipFill rotWithShape="1">
          <a:blip r:embed="rId2"/>
          <a:srcRect r="3768" b="1"/>
          <a:stretch/>
        </p:blipFill>
        <p:spPr>
          <a:xfrm>
            <a:off x="327547" y="321733"/>
            <a:ext cx="7058306" cy="4107392"/>
          </a:xfrm>
          <a:prstGeom prst="rect">
            <a:avLst/>
          </a:prstGeom>
        </p:spPr>
      </p:pic>
      <p:sp>
        <p:nvSpPr>
          <p:cNvPr id="3" name="Content Placeholder 2">
            <a:extLst>
              <a:ext uri="{FF2B5EF4-FFF2-40B4-BE49-F238E27FC236}">
                <a16:creationId xmlns:a16="http://schemas.microsoft.com/office/drawing/2014/main" id="{EAE7812A-201C-954F-8356-5C333D53AE48}"/>
              </a:ext>
            </a:extLst>
          </p:cNvPr>
          <p:cNvSpPr>
            <a:spLocks noGrp="1"/>
          </p:cNvSpPr>
          <p:nvPr>
            <p:ph idx="1"/>
          </p:nvPr>
        </p:nvSpPr>
        <p:spPr>
          <a:xfrm>
            <a:off x="7783552" y="917725"/>
            <a:ext cx="3724507" cy="4852362"/>
          </a:xfrm>
        </p:spPr>
        <p:txBody>
          <a:bodyPr anchor="ctr">
            <a:normAutofit/>
          </a:bodyPr>
          <a:lstStyle/>
          <a:p>
            <a:pPr marL="406817" indent="-406817" defTabSz="1136878">
              <a:spcBef>
                <a:spcPts val="700"/>
              </a:spcBef>
              <a:defRPr sz="4000">
                <a:latin typeface="Arial Narrow"/>
                <a:ea typeface="Arial Narrow"/>
                <a:cs typeface="Arial Narrow"/>
                <a:sym typeface="Arial Narrow"/>
              </a:defRPr>
            </a:pPr>
            <a:endParaRPr lang="en-US" sz="2000" dirty="0">
              <a:solidFill>
                <a:srgbClr val="FFFFFF"/>
              </a:solidFill>
            </a:endParaRPr>
          </a:p>
          <a:p>
            <a:pPr marL="406817" indent="-406817" defTabSz="1136878">
              <a:spcBef>
                <a:spcPts val="700"/>
              </a:spcBef>
              <a:defRPr sz="4000">
                <a:latin typeface="Arial Narrow"/>
                <a:ea typeface="Arial Narrow"/>
                <a:cs typeface="Arial Narrow"/>
                <a:sym typeface="Arial Narrow"/>
              </a:defRPr>
            </a:pPr>
            <a:endParaRPr lang="en-US" sz="2000" dirty="0">
              <a:solidFill>
                <a:srgbClr val="FFFFFF"/>
              </a:solidFill>
            </a:endParaRPr>
          </a:p>
          <a:p>
            <a:pPr marL="406817" indent="-406817" algn="just" defTabSz="1136878">
              <a:spcBef>
                <a:spcPts val="700"/>
              </a:spcBef>
              <a:defRPr sz="3700">
                <a:latin typeface="Arial Narrow"/>
                <a:ea typeface="Arial Narrow"/>
                <a:cs typeface="Arial Narrow"/>
                <a:sym typeface="Arial Narrow"/>
              </a:defRPr>
            </a:pPr>
            <a:r>
              <a:rPr lang="en-US" sz="2400" dirty="0">
                <a:solidFill>
                  <a:srgbClr val="FFFFFF"/>
                </a:solidFill>
              </a:rPr>
              <a:t>Relationship not linear, but prevalence and risk of suicidality is substantial </a:t>
            </a:r>
          </a:p>
          <a:p>
            <a:pPr marL="406817" indent="-406817" defTabSz="1136878">
              <a:spcBef>
                <a:spcPts val="700"/>
              </a:spcBef>
              <a:defRPr sz="3700">
                <a:latin typeface="Arial Narrow"/>
                <a:ea typeface="Arial Narrow"/>
                <a:cs typeface="Arial Narrow"/>
                <a:sym typeface="Arial Narrow"/>
              </a:defRPr>
            </a:pPr>
            <a:endParaRPr lang="en-US" sz="2400" dirty="0">
              <a:solidFill>
                <a:srgbClr val="FFFFFF"/>
              </a:solidFill>
            </a:endParaRPr>
          </a:p>
          <a:p>
            <a:pPr marL="406817" indent="-406817" algn="just" defTabSz="1136878">
              <a:spcBef>
                <a:spcPts val="700"/>
              </a:spcBef>
              <a:defRPr sz="3700">
                <a:latin typeface="Arial Narrow"/>
                <a:ea typeface="Arial Narrow"/>
                <a:cs typeface="Arial Narrow"/>
                <a:sym typeface="Arial Narrow"/>
              </a:defRPr>
            </a:pPr>
            <a:r>
              <a:rPr lang="en-US" sz="2400" dirty="0">
                <a:solidFill>
                  <a:srgbClr val="FFFFFF"/>
                </a:solidFill>
              </a:rPr>
              <a:t>Factors that mitigate risk include networks and hope</a:t>
            </a:r>
          </a:p>
          <a:p>
            <a:pPr marL="406817" indent="-406817" defTabSz="1136878">
              <a:spcBef>
                <a:spcPts val="700"/>
              </a:spcBef>
              <a:defRPr sz="4000">
                <a:latin typeface="Arial Narrow"/>
                <a:ea typeface="Arial Narrow"/>
                <a:cs typeface="Arial Narrow"/>
                <a:sym typeface="Arial Narrow"/>
              </a:defRPr>
            </a:pPr>
            <a:endParaRPr lang="en-US" sz="2400" dirty="0">
              <a:solidFill>
                <a:srgbClr val="FFFFFF"/>
              </a:solidFill>
            </a:endParaRPr>
          </a:p>
          <a:p>
            <a:pPr marL="406817" indent="-406817" algn="just" defTabSz="1136878">
              <a:spcBef>
                <a:spcPts val="700"/>
              </a:spcBef>
              <a:defRPr sz="3700">
                <a:latin typeface="Arial Narrow"/>
                <a:ea typeface="Arial Narrow"/>
                <a:cs typeface="Arial Narrow"/>
                <a:sym typeface="Arial Narrow"/>
              </a:defRPr>
            </a:pPr>
            <a:r>
              <a:rPr lang="en-US" sz="2400" dirty="0">
                <a:solidFill>
                  <a:srgbClr val="FFFFFF"/>
                </a:solidFill>
              </a:rPr>
              <a:t>Findings don’t settle legal debates in </a:t>
            </a:r>
            <a:r>
              <a:rPr lang="en-US" sz="2400" i="1" dirty="0">
                <a:solidFill>
                  <a:srgbClr val="FFFFFF"/>
                </a:solidFill>
              </a:rPr>
              <a:t>Dhaliwal</a:t>
            </a:r>
            <a:r>
              <a:rPr lang="en-US" sz="2400" dirty="0">
                <a:solidFill>
                  <a:srgbClr val="FFFFFF"/>
                </a:solidFill>
              </a:rPr>
              <a:t> BUT do attest to the severity of psychological abuse</a:t>
            </a:r>
          </a:p>
          <a:p>
            <a:endParaRPr lang="en-US" sz="2000" dirty="0">
              <a:solidFill>
                <a:srgbClr val="FFFFFF"/>
              </a:solidFill>
            </a:endParaRPr>
          </a:p>
        </p:txBody>
      </p:sp>
    </p:spTree>
    <p:extLst>
      <p:ext uri="{BB962C8B-B14F-4D97-AF65-F5344CB8AC3E}">
        <p14:creationId xmlns:p14="http://schemas.microsoft.com/office/powerpoint/2010/main" val="19453747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7AB5BC1-DC2D-A34B-A091-022E286879F7}"/>
              </a:ext>
            </a:extLst>
          </p:cNvPr>
          <p:cNvPicPr>
            <a:picLocks noGrp="1" noChangeAspect="1"/>
          </p:cNvPicPr>
          <p:nvPr>
            <p:ph idx="1"/>
          </p:nvPr>
        </p:nvPicPr>
        <p:blipFill>
          <a:blip r:embed="rId2"/>
          <a:stretch>
            <a:fillRect/>
          </a:stretch>
        </p:blipFill>
        <p:spPr>
          <a:xfrm>
            <a:off x="4372587" y="691017"/>
            <a:ext cx="3446826" cy="5179657"/>
          </a:xfrm>
          <a:prstGeom prst="rect">
            <a:avLst/>
          </a:prstGeom>
        </p:spPr>
      </p:pic>
    </p:spTree>
    <p:extLst>
      <p:ext uri="{BB962C8B-B14F-4D97-AF65-F5344CB8AC3E}">
        <p14:creationId xmlns:p14="http://schemas.microsoft.com/office/powerpoint/2010/main" val="17829493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A758C-D515-9E4C-BFF3-EB12F0704FD5}"/>
              </a:ext>
            </a:extLst>
          </p:cNvPr>
          <p:cNvSpPr>
            <a:spLocks noGrp="1"/>
          </p:cNvSpPr>
          <p:nvPr>
            <p:ph type="title"/>
          </p:nvPr>
        </p:nvSpPr>
        <p:spPr>
          <a:xfrm>
            <a:off x="4384039" y="365125"/>
            <a:ext cx="7164493" cy="1325563"/>
          </a:xfrm>
        </p:spPr>
        <p:txBody>
          <a:bodyPr>
            <a:normAutofit/>
          </a:bodyPr>
          <a:lstStyle/>
          <a:p>
            <a:r>
              <a:rPr lang="en-US" dirty="0"/>
              <a:t>Next Steps: Jury Research</a:t>
            </a:r>
          </a:p>
        </p:txBody>
      </p:sp>
      <p:pic>
        <p:nvPicPr>
          <p:cNvPr id="5" name="Picture 4">
            <a:extLst>
              <a:ext uri="{FF2B5EF4-FFF2-40B4-BE49-F238E27FC236}">
                <a16:creationId xmlns:a16="http://schemas.microsoft.com/office/drawing/2014/main" id="{353AF8B2-C486-0248-9E6F-95375ECEEE5F}"/>
              </a:ext>
            </a:extLst>
          </p:cNvPr>
          <p:cNvPicPr>
            <a:picLocks noChangeAspect="1"/>
          </p:cNvPicPr>
          <p:nvPr/>
        </p:nvPicPr>
        <p:blipFill>
          <a:blip r:embed="rId2"/>
          <a:stretch>
            <a:fillRect/>
          </a:stretch>
        </p:blipFill>
        <p:spPr>
          <a:xfrm>
            <a:off x="480060" y="2288850"/>
            <a:ext cx="3425957" cy="2279818"/>
          </a:xfrm>
          <a:prstGeom prst="rect">
            <a:avLst/>
          </a:prstGeom>
        </p:spPr>
      </p:pic>
      <p:sp>
        <p:nvSpPr>
          <p:cNvPr id="3" name="Content Placeholder 2">
            <a:extLst>
              <a:ext uri="{FF2B5EF4-FFF2-40B4-BE49-F238E27FC236}">
                <a16:creationId xmlns:a16="http://schemas.microsoft.com/office/drawing/2014/main" id="{C4D22695-A4F0-8247-9ADF-740C2A06CD22}"/>
              </a:ext>
            </a:extLst>
          </p:cNvPr>
          <p:cNvSpPr>
            <a:spLocks noGrp="1"/>
          </p:cNvSpPr>
          <p:nvPr>
            <p:ph idx="1"/>
          </p:nvPr>
        </p:nvSpPr>
        <p:spPr>
          <a:xfrm>
            <a:off x="4387515" y="2022601"/>
            <a:ext cx="7161017" cy="4470274"/>
          </a:xfrm>
        </p:spPr>
        <p:txBody>
          <a:bodyPr>
            <a:normAutofit/>
          </a:bodyPr>
          <a:lstStyle/>
          <a:p>
            <a:pPr lvl="1"/>
            <a:r>
              <a:rPr lang="en-US" sz="2000" dirty="0"/>
              <a:t>Recognition of nature and severity of psychological abuse?</a:t>
            </a:r>
          </a:p>
          <a:p>
            <a:pPr lvl="1"/>
            <a:endParaRPr lang="en-US" sz="2000" dirty="0"/>
          </a:p>
          <a:p>
            <a:pPr lvl="1"/>
            <a:r>
              <a:rPr lang="en-US" sz="2000" dirty="0"/>
              <a:t>Causal link between abuse and suicide?</a:t>
            </a:r>
          </a:p>
          <a:p>
            <a:pPr lvl="2" algn="just"/>
            <a:r>
              <a:rPr lang="en-US" dirty="0"/>
              <a:t>‘causation is not a single, unvarying concept to be mechanically applied without regard to the context in which the question arises.’ (</a:t>
            </a:r>
            <a:r>
              <a:rPr lang="en-US" i="1" dirty="0"/>
              <a:t>R v Kennedy (no 2</a:t>
            </a:r>
            <a:r>
              <a:rPr lang="en-US" dirty="0"/>
              <a:t>), </a:t>
            </a:r>
            <a:r>
              <a:rPr lang="en-US" dirty="0" err="1"/>
              <a:t>HoL</a:t>
            </a:r>
            <a:r>
              <a:rPr lang="en-US" dirty="0"/>
              <a:t>)</a:t>
            </a:r>
            <a:r>
              <a:rPr lang="en-US" i="1" dirty="0"/>
              <a:t> </a:t>
            </a:r>
          </a:p>
          <a:p>
            <a:pPr lvl="2"/>
            <a:endParaRPr lang="en-US" i="1" dirty="0"/>
          </a:p>
          <a:p>
            <a:pPr lvl="2" algn="just"/>
            <a:r>
              <a:rPr lang="en-US" dirty="0"/>
              <a:t>‘the abuser does not pull the trigger or provide the rope. The victim may even see the act of suicide as a form of liberation or a final expression of rebellion or subversion against a partner’s control. But this does not mean that the actions of the abuser are not a significant cause of death’ [Munro &amp; Shah, 2010]</a:t>
            </a:r>
          </a:p>
        </p:txBody>
      </p:sp>
    </p:spTree>
    <p:extLst>
      <p:ext uri="{BB962C8B-B14F-4D97-AF65-F5344CB8AC3E}">
        <p14:creationId xmlns:p14="http://schemas.microsoft.com/office/powerpoint/2010/main" val="1852067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ood, sitting, white, bed&#10;&#10;Description automatically generated">
            <a:extLst>
              <a:ext uri="{FF2B5EF4-FFF2-40B4-BE49-F238E27FC236}">
                <a16:creationId xmlns:a16="http://schemas.microsoft.com/office/drawing/2014/main" id="{EB89A939-A070-43F6-A905-D0484982B17C}"/>
              </a:ext>
            </a:extLst>
          </p:cNvPr>
          <p:cNvPicPr>
            <a:picLocks noChangeAspect="1"/>
          </p:cNvPicPr>
          <p:nvPr/>
        </p:nvPicPr>
        <p:blipFill rotWithShape="1">
          <a:blip r:embed="rId2">
            <a:alphaModFix/>
          </a:blip>
          <a:srcRect l="42868" r="2" b="2"/>
          <a:stretch/>
        </p:blipFill>
        <p:spPr>
          <a:xfrm>
            <a:off x="-305" y="-1"/>
            <a:ext cx="6423053" cy="6858001"/>
          </a:xfrm>
          <a:prstGeom prst="rect">
            <a:avLst/>
          </a:prstGeom>
        </p:spPr>
      </p:pic>
      <p:sp>
        <p:nvSpPr>
          <p:cNvPr id="2" name="Title 1">
            <a:extLst>
              <a:ext uri="{FF2B5EF4-FFF2-40B4-BE49-F238E27FC236}">
                <a16:creationId xmlns:a16="http://schemas.microsoft.com/office/drawing/2014/main" id="{1BE9E35B-1A0D-9241-906C-14A5590D3AC9}"/>
              </a:ext>
            </a:extLst>
          </p:cNvPr>
          <p:cNvSpPr>
            <a:spLocks noGrp="1"/>
          </p:cNvSpPr>
          <p:nvPr>
            <p:ph type="title"/>
          </p:nvPr>
        </p:nvSpPr>
        <p:spPr>
          <a:xfrm>
            <a:off x="6748272" y="4861931"/>
            <a:ext cx="4800261" cy="1438507"/>
          </a:xfrm>
        </p:spPr>
        <p:txBody>
          <a:bodyPr vert="horz" lIns="91440" tIns="45720" rIns="91440" bIns="45720" rtlCol="0" anchor="t">
            <a:normAutofit/>
          </a:bodyPr>
          <a:lstStyle/>
          <a:p>
            <a:pPr algn="ctr"/>
            <a:r>
              <a:rPr lang="en-US" sz="6000" dirty="0">
                <a:solidFill>
                  <a:srgbClr val="000000"/>
                </a:solidFill>
              </a:rPr>
              <a:t>Questions?</a:t>
            </a:r>
          </a:p>
        </p:txBody>
      </p:sp>
    </p:spTree>
    <p:extLst>
      <p:ext uri="{BB962C8B-B14F-4D97-AF65-F5344CB8AC3E}">
        <p14:creationId xmlns:p14="http://schemas.microsoft.com/office/powerpoint/2010/main" val="10712199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333428-4BB3-4C62-9800-A4F86C0B985C}"/>
              </a:ext>
            </a:extLst>
          </p:cNvPr>
          <p:cNvPicPr>
            <a:picLocks noChangeAspect="1"/>
          </p:cNvPicPr>
          <p:nvPr/>
        </p:nvPicPr>
        <p:blipFill rotWithShape="1">
          <a:blip r:embed="rId3">
            <a:extLst>
              <a:ext uri="{28A0092B-C50C-407E-A947-70E740481C1C}">
                <a14:useLocalDpi xmlns:a14="http://schemas.microsoft.com/office/drawing/2010/main" val="0"/>
              </a:ext>
            </a:extLst>
          </a:blip>
          <a:srcRect t="14628" b="31945"/>
          <a:stretch/>
        </p:blipFill>
        <p:spPr>
          <a:xfrm>
            <a:off x="2277289" y="795093"/>
            <a:ext cx="7637421" cy="4862738"/>
          </a:xfrm>
          <a:prstGeom prst="rect">
            <a:avLst/>
          </a:prstGeom>
        </p:spPr>
      </p:pic>
    </p:spTree>
    <p:extLst>
      <p:ext uri="{BB962C8B-B14F-4D97-AF65-F5344CB8AC3E}">
        <p14:creationId xmlns:p14="http://schemas.microsoft.com/office/powerpoint/2010/main" val="27692915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35100" y="2370520"/>
            <a:ext cx="9144000" cy="3877880"/>
          </a:xfrm>
        </p:spPr>
        <p:txBody>
          <a:bodyPr>
            <a:normAutofit/>
          </a:bodyPr>
          <a:lstStyle/>
          <a:p>
            <a:r>
              <a:rPr lang="en-GB" sz="4400" b="1" dirty="0"/>
              <a:t>Vickie Crompton</a:t>
            </a:r>
          </a:p>
          <a:p>
            <a:endParaRPr lang="en-GB" sz="3600" dirty="0"/>
          </a:p>
          <a:p>
            <a:r>
              <a:rPr lang="en-GB" sz="3600" dirty="0"/>
              <a:t>Programme Manager, Whole Housing</a:t>
            </a:r>
          </a:p>
          <a:p>
            <a:endParaRPr lang="en-GB" sz="3600" dirty="0"/>
          </a:p>
          <a:p>
            <a:r>
              <a:rPr lang="en-GB" sz="3600" dirty="0"/>
              <a:t>Cambridgeshire &amp; Peterborough Domestic Abuse &amp; Sexual Violence Partnership Manager</a:t>
            </a:r>
          </a:p>
        </p:txBody>
      </p:sp>
      <p:pic>
        <p:nvPicPr>
          <p:cNvPr id="4" name="Picture 5" descr="\\ccc.cambridgeshire.gov.uk\data\Ceu Community Safety Team\Domestic Violence\Partnership Logo\New Logo 2016\CPDASV_logo_WhiteBk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12763"/>
            <a:ext cx="1506538" cy="1219200"/>
          </a:xfrm>
          <a:prstGeom prst="rect">
            <a:avLst/>
          </a:prstGeom>
          <a:noFill/>
          <a:ln>
            <a:noFill/>
          </a:ln>
          <a:effectLst>
            <a:outerShdw dist="107763" dir="2700000" algn="ctr" rotWithShape="0">
              <a:srgbClr val="2E74B5">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id:image002.jpg@01D5071A.C45EA9E0"/>
          <p:cNvPicPr/>
          <p:nvPr/>
        </p:nvPicPr>
        <p:blipFill>
          <a:blip r:embed="rId3">
            <a:extLst>
              <a:ext uri="{28A0092B-C50C-407E-A947-70E740481C1C}">
                <a14:useLocalDpi xmlns:a14="http://schemas.microsoft.com/office/drawing/2010/main" val="0"/>
              </a:ext>
            </a:extLst>
          </a:blip>
          <a:srcRect/>
          <a:stretch>
            <a:fillRect/>
          </a:stretch>
        </p:blipFill>
        <p:spPr bwMode="auto">
          <a:xfrm>
            <a:off x="3348038" y="0"/>
            <a:ext cx="4599686" cy="2465133"/>
          </a:xfrm>
          <a:prstGeom prst="rect">
            <a:avLst/>
          </a:prstGeom>
          <a:noFill/>
          <a:ln>
            <a:no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5224" y="665163"/>
            <a:ext cx="2143125" cy="914400"/>
          </a:xfrm>
          <a:prstGeom prst="rect">
            <a:avLst/>
          </a:prstGeom>
        </p:spPr>
      </p:pic>
    </p:spTree>
    <p:extLst>
      <p:ext uri="{BB962C8B-B14F-4D97-AF65-F5344CB8AC3E}">
        <p14:creationId xmlns:p14="http://schemas.microsoft.com/office/powerpoint/2010/main" val="36342250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35100" y="2370520"/>
            <a:ext cx="9144000" cy="3877880"/>
          </a:xfrm>
        </p:spPr>
        <p:txBody>
          <a:bodyPr>
            <a:normAutofit/>
          </a:bodyPr>
          <a:lstStyle/>
          <a:p>
            <a:pPr>
              <a:defRPr/>
            </a:pPr>
            <a:endParaRPr lang="en-GB" altLang="en-US" sz="3600" i="1" dirty="0">
              <a:solidFill>
                <a:schemeClr val="accent1">
                  <a:lumMod val="25000"/>
                </a:schemeClr>
              </a:solidFill>
              <a:latin typeface="Arial Narrow" panose="020B0606020202030204" pitchFamily="34" charset="0"/>
            </a:endParaRPr>
          </a:p>
          <a:p>
            <a:pPr>
              <a:defRPr/>
            </a:pPr>
            <a:r>
              <a:rPr lang="en-GB" altLang="en-US" sz="3600" i="1" dirty="0">
                <a:solidFill>
                  <a:schemeClr val="accent1">
                    <a:lumMod val="25000"/>
                  </a:schemeClr>
                </a:solidFill>
                <a:latin typeface="Arial Narrow" panose="020B0606020202030204" pitchFamily="34" charset="0"/>
              </a:rPr>
              <a:t>“The most dangerous place for a woman in Cambridgeshire is in her own home”</a:t>
            </a:r>
          </a:p>
          <a:p>
            <a:pPr>
              <a:defRPr/>
            </a:pPr>
            <a:endParaRPr lang="en-GB" altLang="en-US" sz="3600" dirty="0">
              <a:solidFill>
                <a:schemeClr val="accent1">
                  <a:lumMod val="25000"/>
                </a:schemeClr>
              </a:solidFill>
              <a:latin typeface="Arial Narrow" panose="020B0606020202030204" pitchFamily="34" charset="0"/>
            </a:endParaRPr>
          </a:p>
          <a:p>
            <a:pPr>
              <a:defRPr/>
            </a:pPr>
            <a:r>
              <a:rPr lang="en-GB" altLang="en-US" sz="3600" dirty="0">
                <a:solidFill>
                  <a:schemeClr val="accent1">
                    <a:lumMod val="25000"/>
                  </a:schemeClr>
                </a:solidFill>
                <a:latin typeface="Arial Narrow" panose="020B0606020202030204" pitchFamily="34" charset="0"/>
              </a:rPr>
              <a:t>Victim &amp; Offender Needs Assessment, 2015</a:t>
            </a:r>
          </a:p>
          <a:p>
            <a:endParaRPr lang="en-GB" sz="3600" dirty="0"/>
          </a:p>
        </p:txBody>
      </p:sp>
      <p:pic>
        <p:nvPicPr>
          <p:cNvPr id="4" name="Picture 5" descr="\\ccc.cambridgeshire.gov.uk\data\Ceu Community Safety Team\Domestic Violence\Partnership Logo\New Logo 2016\CPDASV_logo_WhiteBk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12763"/>
            <a:ext cx="1506538" cy="1219200"/>
          </a:xfrm>
          <a:prstGeom prst="rect">
            <a:avLst/>
          </a:prstGeom>
          <a:noFill/>
          <a:ln>
            <a:noFill/>
          </a:ln>
          <a:effectLst>
            <a:outerShdw dist="107763" dir="2700000" algn="ctr" rotWithShape="0">
              <a:srgbClr val="2E74B5">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id:image002.jpg@01D5071A.C45EA9E0"/>
          <p:cNvPicPr/>
          <p:nvPr/>
        </p:nvPicPr>
        <p:blipFill>
          <a:blip r:embed="rId3">
            <a:extLst>
              <a:ext uri="{28A0092B-C50C-407E-A947-70E740481C1C}">
                <a14:useLocalDpi xmlns:a14="http://schemas.microsoft.com/office/drawing/2010/main" val="0"/>
              </a:ext>
            </a:extLst>
          </a:blip>
          <a:srcRect/>
          <a:stretch>
            <a:fillRect/>
          </a:stretch>
        </p:blipFill>
        <p:spPr bwMode="auto">
          <a:xfrm>
            <a:off x="3348038" y="0"/>
            <a:ext cx="4599686" cy="2465133"/>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5035" y="665163"/>
            <a:ext cx="2143125" cy="914400"/>
          </a:xfrm>
          <a:prstGeom prst="rect">
            <a:avLst/>
          </a:prstGeom>
        </p:spPr>
      </p:pic>
    </p:spTree>
    <p:extLst>
      <p:ext uri="{BB962C8B-B14F-4D97-AF65-F5344CB8AC3E}">
        <p14:creationId xmlns:p14="http://schemas.microsoft.com/office/powerpoint/2010/main" val="1324016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DFD5A-7794-4116-853B-A9306D6B8855}"/>
              </a:ext>
            </a:extLst>
          </p:cNvPr>
          <p:cNvSpPr>
            <a:spLocks noGrp="1"/>
          </p:cNvSpPr>
          <p:nvPr>
            <p:ph type="title"/>
          </p:nvPr>
        </p:nvSpPr>
        <p:spPr>
          <a:xfrm>
            <a:off x="2514600" y="365125"/>
            <a:ext cx="8839200" cy="1325563"/>
          </a:xfrm>
        </p:spPr>
        <p:txBody>
          <a:bodyPr/>
          <a:lstStyle/>
          <a:p>
            <a:r>
              <a:rPr lang="en-GB" dirty="0"/>
              <a:t>Why an interdisciplinary network?</a:t>
            </a:r>
          </a:p>
        </p:txBody>
      </p:sp>
      <p:sp>
        <p:nvSpPr>
          <p:cNvPr id="3" name="Content Placeholder 2">
            <a:extLst>
              <a:ext uri="{FF2B5EF4-FFF2-40B4-BE49-F238E27FC236}">
                <a16:creationId xmlns:a16="http://schemas.microsoft.com/office/drawing/2014/main" id="{CDB910D4-F783-40B0-A2A9-1B03EC16DA4B}"/>
              </a:ext>
            </a:extLst>
          </p:cNvPr>
          <p:cNvSpPr>
            <a:spLocks noGrp="1"/>
          </p:cNvSpPr>
          <p:nvPr>
            <p:ph idx="1"/>
          </p:nvPr>
        </p:nvSpPr>
        <p:spPr>
          <a:xfrm>
            <a:off x="838200" y="1995949"/>
            <a:ext cx="10877550" cy="3718898"/>
          </a:xfrm>
        </p:spPr>
        <p:txBody>
          <a:bodyPr/>
          <a:lstStyle/>
          <a:p>
            <a:pPr marL="0" indent="0">
              <a:buNone/>
            </a:pPr>
            <a:r>
              <a:rPr lang="en-GB" dirty="0"/>
              <a:t>We believe that progress will require:</a:t>
            </a:r>
          </a:p>
          <a:p>
            <a:r>
              <a:rPr lang="en-GB" dirty="0"/>
              <a:t>A shared language and approach to measurement </a:t>
            </a:r>
          </a:p>
          <a:p>
            <a:r>
              <a:rPr lang="en-GB" dirty="0"/>
              <a:t>A better understanding of pathways to domestic and sexual violence and their relationship to mental health problems </a:t>
            </a:r>
          </a:p>
          <a:p>
            <a:r>
              <a:rPr lang="en-GB" dirty="0"/>
              <a:t>Improved experiences of health and social care </a:t>
            </a:r>
          </a:p>
          <a:p>
            <a:r>
              <a:rPr lang="en-GB" dirty="0"/>
              <a:t>More effective interventions</a:t>
            </a:r>
          </a:p>
        </p:txBody>
      </p:sp>
      <p:pic>
        <p:nvPicPr>
          <p:cNvPr id="5" name="Picture 4">
            <a:extLst>
              <a:ext uri="{FF2B5EF4-FFF2-40B4-BE49-F238E27FC236}">
                <a16:creationId xmlns:a16="http://schemas.microsoft.com/office/drawing/2014/main" id="{890D0F92-2424-4ECD-B295-5FBCAD75E6EA}"/>
              </a:ext>
            </a:extLst>
          </p:cNvPr>
          <p:cNvPicPr>
            <a:picLocks noChangeAspect="1"/>
          </p:cNvPicPr>
          <p:nvPr/>
        </p:nvPicPr>
        <p:blipFill rotWithShape="1">
          <a:blip r:embed="rId3">
            <a:extLst>
              <a:ext uri="{28A0092B-C50C-407E-A947-70E740481C1C}">
                <a14:useLocalDpi xmlns:a14="http://schemas.microsoft.com/office/drawing/2010/main" val="0"/>
              </a:ext>
            </a:extLst>
          </a:blip>
          <a:srcRect t="14628" b="31945"/>
          <a:stretch/>
        </p:blipFill>
        <p:spPr>
          <a:xfrm>
            <a:off x="349972" y="230188"/>
            <a:ext cx="1811385" cy="1153307"/>
          </a:xfrm>
          <a:prstGeom prst="rect">
            <a:avLst/>
          </a:prstGeom>
        </p:spPr>
      </p:pic>
      <p:sp>
        <p:nvSpPr>
          <p:cNvPr id="6" name="TextBox 5">
            <a:extLst>
              <a:ext uri="{FF2B5EF4-FFF2-40B4-BE49-F238E27FC236}">
                <a16:creationId xmlns:a16="http://schemas.microsoft.com/office/drawing/2014/main" id="{D2FECAFA-D4EE-4267-BCD0-36F983FCEABD}"/>
              </a:ext>
            </a:extLst>
          </p:cNvPr>
          <p:cNvSpPr txBox="1"/>
          <p:nvPr/>
        </p:nvSpPr>
        <p:spPr>
          <a:xfrm>
            <a:off x="9255035" y="6343650"/>
            <a:ext cx="2563585" cy="369332"/>
          </a:xfrm>
          <a:prstGeom prst="rect">
            <a:avLst/>
          </a:prstGeom>
          <a:noFill/>
        </p:spPr>
        <p:txBody>
          <a:bodyPr wrap="square" rtlCol="0">
            <a:spAutoFit/>
          </a:bodyPr>
          <a:lstStyle/>
          <a:p>
            <a:pPr algn="r"/>
            <a:r>
              <a:rPr lang="en-GB" b="1" dirty="0">
                <a:solidFill>
                  <a:srgbClr val="7030A0"/>
                </a:solidFill>
              </a:rPr>
              <a:t>#VAMHN</a:t>
            </a:r>
          </a:p>
        </p:txBody>
      </p:sp>
    </p:spTree>
    <p:extLst>
      <p:ext uri="{BB962C8B-B14F-4D97-AF65-F5344CB8AC3E}">
        <p14:creationId xmlns:p14="http://schemas.microsoft.com/office/powerpoint/2010/main" val="24631624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35100" y="2370520"/>
            <a:ext cx="9144000" cy="3877880"/>
          </a:xfrm>
        </p:spPr>
        <p:txBody>
          <a:bodyPr>
            <a:normAutofit/>
          </a:bodyPr>
          <a:lstStyle/>
          <a:p>
            <a:pPr marL="571500" indent="-571500" algn="l">
              <a:buFont typeface="Arial" panose="020B0604020202020204" pitchFamily="34" charset="0"/>
              <a:buChar char="•"/>
            </a:pPr>
            <a:endParaRPr lang="en-GB" sz="3600" dirty="0"/>
          </a:p>
          <a:p>
            <a:pPr marL="571500" indent="-571500" algn="l">
              <a:buFont typeface="Arial" panose="020B0604020202020204" pitchFamily="34" charset="0"/>
              <a:buChar char="•"/>
            </a:pPr>
            <a:r>
              <a:rPr lang="en-GB" sz="3600" dirty="0"/>
              <a:t>Dual Diagnosis</a:t>
            </a:r>
          </a:p>
          <a:p>
            <a:pPr marL="571500" indent="-571500" algn="l">
              <a:buFont typeface="Arial" panose="020B0604020202020204" pitchFamily="34" charset="0"/>
              <a:buChar char="•"/>
            </a:pPr>
            <a:r>
              <a:rPr lang="en-GB" sz="3600" dirty="0"/>
              <a:t>Mental Health Pathfinders - Offenders</a:t>
            </a:r>
          </a:p>
          <a:p>
            <a:pPr marL="571500" indent="-571500" algn="l">
              <a:buFont typeface="Arial" panose="020B0604020202020204" pitchFamily="34" charset="0"/>
              <a:buChar char="•"/>
            </a:pPr>
            <a:r>
              <a:rPr lang="en-GB" sz="3600" dirty="0"/>
              <a:t>Mental Health First Aid</a:t>
            </a:r>
          </a:p>
          <a:p>
            <a:endParaRPr lang="en-GB" sz="3600" dirty="0"/>
          </a:p>
        </p:txBody>
      </p:sp>
      <p:pic>
        <p:nvPicPr>
          <p:cNvPr id="4" name="Picture 5" descr="\\ccc.cambridgeshire.gov.uk\data\Ceu Community Safety Team\Domestic Violence\Partnership Logo\New Logo 2016\CPDASV_logo_WhiteBk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12763"/>
            <a:ext cx="1506538" cy="1219200"/>
          </a:xfrm>
          <a:prstGeom prst="rect">
            <a:avLst/>
          </a:prstGeom>
          <a:noFill/>
          <a:ln>
            <a:noFill/>
          </a:ln>
          <a:effectLst>
            <a:outerShdw dist="107763" dir="2700000" algn="ctr" rotWithShape="0">
              <a:srgbClr val="2E74B5">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id:image002.jpg@01D5071A.C45EA9E0"/>
          <p:cNvPicPr/>
          <p:nvPr/>
        </p:nvPicPr>
        <p:blipFill>
          <a:blip r:embed="rId3">
            <a:extLst>
              <a:ext uri="{28A0092B-C50C-407E-A947-70E740481C1C}">
                <a14:useLocalDpi xmlns:a14="http://schemas.microsoft.com/office/drawing/2010/main" val="0"/>
              </a:ext>
            </a:extLst>
          </a:blip>
          <a:srcRect/>
          <a:stretch>
            <a:fillRect/>
          </a:stretch>
        </p:blipFill>
        <p:spPr bwMode="auto">
          <a:xfrm>
            <a:off x="3348038" y="0"/>
            <a:ext cx="4599686" cy="2465133"/>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975" y="775366"/>
            <a:ext cx="2143125" cy="914400"/>
          </a:xfrm>
          <a:prstGeom prst="rect">
            <a:avLst/>
          </a:prstGeom>
        </p:spPr>
      </p:pic>
    </p:spTree>
    <p:extLst>
      <p:ext uri="{BB962C8B-B14F-4D97-AF65-F5344CB8AC3E}">
        <p14:creationId xmlns:p14="http://schemas.microsoft.com/office/powerpoint/2010/main" val="5645719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35100" y="2370520"/>
            <a:ext cx="9144000" cy="3877880"/>
          </a:xfrm>
        </p:spPr>
        <p:txBody>
          <a:bodyPr>
            <a:normAutofit/>
          </a:bodyPr>
          <a:lstStyle/>
          <a:p>
            <a:r>
              <a:rPr lang="en-GB" sz="3600" dirty="0"/>
              <a:t>DA Mental Health Pathfinders</a:t>
            </a:r>
          </a:p>
          <a:p>
            <a:r>
              <a:rPr lang="en-GB" sz="3600" dirty="0"/>
              <a:t>	</a:t>
            </a:r>
          </a:p>
          <a:p>
            <a:r>
              <a:rPr lang="en-GB" sz="3600" dirty="0"/>
              <a:t>“Professional Generosity”</a:t>
            </a:r>
          </a:p>
          <a:p>
            <a:endParaRPr lang="en-GB" sz="3600" dirty="0"/>
          </a:p>
          <a:p>
            <a:endParaRPr lang="en-GB" sz="3600" dirty="0"/>
          </a:p>
        </p:txBody>
      </p:sp>
      <p:pic>
        <p:nvPicPr>
          <p:cNvPr id="4" name="Picture 5" descr="\\ccc.cambridgeshire.gov.uk\data\Ceu Community Safety Team\Domestic Violence\Partnership Logo\New Logo 2016\CPDASV_logo_WhiteBk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12763"/>
            <a:ext cx="1506538" cy="1219200"/>
          </a:xfrm>
          <a:prstGeom prst="rect">
            <a:avLst/>
          </a:prstGeom>
          <a:noFill/>
          <a:ln>
            <a:noFill/>
          </a:ln>
          <a:effectLst>
            <a:outerShdw dist="107763" dir="2700000" algn="ctr" rotWithShape="0">
              <a:srgbClr val="2E74B5">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id:image002.jpg@01D5071A.C45EA9E0"/>
          <p:cNvPicPr/>
          <p:nvPr/>
        </p:nvPicPr>
        <p:blipFill>
          <a:blip r:embed="rId3">
            <a:extLst>
              <a:ext uri="{28A0092B-C50C-407E-A947-70E740481C1C}">
                <a14:useLocalDpi xmlns:a14="http://schemas.microsoft.com/office/drawing/2010/main" val="0"/>
              </a:ext>
            </a:extLst>
          </a:blip>
          <a:srcRect/>
          <a:stretch>
            <a:fillRect/>
          </a:stretch>
        </p:blipFill>
        <p:spPr bwMode="auto">
          <a:xfrm>
            <a:off x="3348038" y="0"/>
            <a:ext cx="4599686" cy="2465133"/>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5224" y="665163"/>
            <a:ext cx="2143125" cy="914400"/>
          </a:xfrm>
          <a:prstGeom prst="rect">
            <a:avLst/>
          </a:prstGeom>
        </p:spPr>
      </p:pic>
    </p:spTree>
    <p:extLst>
      <p:ext uri="{BB962C8B-B14F-4D97-AF65-F5344CB8AC3E}">
        <p14:creationId xmlns:p14="http://schemas.microsoft.com/office/powerpoint/2010/main" val="2853972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35100" y="2370520"/>
            <a:ext cx="9144000" cy="3877880"/>
          </a:xfrm>
        </p:spPr>
        <p:txBody>
          <a:bodyPr>
            <a:normAutofit/>
          </a:bodyPr>
          <a:lstStyle/>
          <a:p>
            <a:endParaRPr lang="en-GB" sz="3600" dirty="0"/>
          </a:p>
          <a:p>
            <a:endParaRPr lang="en-GB" sz="3600" dirty="0"/>
          </a:p>
        </p:txBody>
      </p:sp>
      <p:pic>
        <p:nvPicPr>
          <p:cNvPr id="4" name="Picture 5" descr="\\ccc.cambridgeshire.gov.uk\data\Ceu Community Safety Team\Domestic Violence\Partnership Logo\New Logo 2016\CPDASV_logo_WhiteBk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12763"/>
            <a:ext cx="1506538" cy="1219200"/>
          </a:xfrm>
          <a:prstGeom prst="rect">
            <a:avLst/>
          </a:prstGeom>
          <a:noFill/>
          <a:ln>
            <a:noFill/>
          </a:ln>
          <a:effectLst>
            <a:outerShdw dist="107763" dir="2700000" algn="ctr" rotWithShape="0">
              <a:srgbClr val="2E74B5">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id:image002.jpg@01D5071A.C45EA9E0"/>
          <p:cNvPicPr/>
          <p:nvPr/>
        </p:nvPicPr>
        <p:blipFill>
          <a:blip r:embed="rId3">
            <a:extLst>
              <a:ext uri="{28A0092B-C50C-407E-A947-70E740481C1C}">
                <a14:useLocalDpi xmlns:a14="http://schemas.microsoft.com/office/drawing/2010/main" val="0"/>
              </a:ext>
            </a:extLst>
          </a:blip>
          <a:srcRect/>
          <a:stretch>
            <a:fillRect/>
          </a:stretch>
        </p:blipFill>
        <p:spPr bwMode="auto">
          <a:xfrm>
            <a:off x="3348038" y="0"/>
            <a:ext cx="4599686" cy="2465133"/>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975" y="775366"/>
            <a:ext cx="2143125" cy="9144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0815" y="2171639"/>
            <a:ext cx="7872570" cy="4275641"/>
          </a:xfrm>
          <a:prstGeom prst="rect">
            <a:avLst/>
          </a:prstGeom>
        </p:spPr>
      </p:pic>
    </p:spTree>
    <p:extLst>
      <p:ext uri="{BB962C8B-B14F-4D97-AF65-F5344CB8AC3E}">
        <p14:creationId xmlns:p14="http://schemas.microsoft.com/office/powerpoint/2010/main" val="28437247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35100" y="2370520"/>
            <a:ext cx="9144000" cy="3877880"/>
          </a:xfrm>
        </p:spPr>
        <p:txBody>
          <a:bodyPr>
            <a:normAutofit/>
          </a:bodyPr>
          <a:lstStyle/>
          <a:p>
            <a:endParaRPr lang="en-GB" sz="3600" dirty="0"/>
          </a:p>
          <a:p>
            <a:r>
              <a:rPr lang="en-GB" sz="3600" dirty="0"/>
              <a:t>Domestic Abuse &amp; Sexual Violence </a:t>
            </a:r>
          </a:p>
          <a:p>
            <a:r>
              <a:rPr lang="en-GB" sz="3600" dirty="0"/>
              <a:t>Champions Network</a:t>
            </a:r>
          </a:p>
          <a:p>
            <a:endParaRPr lang="en-GB" sz="3600" dirty="0"/>
          </a:p>
          <a:p>
            <a:r>
              <a:rPr lang="en-GB" sz="3600" dirty="0"/>
              <a:t>Quarterly, held in 5 places across the area</a:t>
            </a:r>
          </a:p>
        </p:txBody>
      </p:sp>
      <p:pic>
        <p:nvPicPr>
          <p:cNvPr id="4" name="Picture 5" descr="\\ccc.cambridgeshire.gov.uk\data\Ceu Community Safety Team\Domestic Violence\Partnership Logo\New Logo 2016\CPDASV_logo_WhiteBk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12763"/>
            <a:ext cx="1506538" cy="1219200"/>
          </a:xfrm>
          <a:prstGeom prst="rect">
            <a:avLst/>
          </a:prstGeom>
          <a:noFill/>
          <a:ln>
            <a:noFill/>
          </a:ln>
          <a:effectLst>
            <a:outerShdw dist="107763" dir="2700000" algn="ctr" rotWithShape="0">
              <a:srgbClr val="2E74B5">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id:image002.jpg@01D5071A.C45EA9E0"/>
          <p:cNvPicPr/>
          <p:nvPr/>
        </p:nvPicPr>
        <p:blipFill>
          <a:blip r:embed="rId3">
            <a:extLst>
              <a:ext uri="{28A0092B-C50C-407E-A947-70E740481C1C}">
                <a14:useLocalDpi xmlns:a14="http://schemas.microsoft.com/office/drawing/2010/main" val="0"/>
              </a:ext>
            </a:extLst>
          </a:blip>
          <a:srcRect/>
          <a:stretch>
            <a:fillRect/>
          </a:stretch>
        </p:blipFill>
        <p:spPr bwMode="auto">
          <a:xfrm>
            <a:off x="3348038" y="0"/>
            <a:ext cx="4599686" cy="2465133"/>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975" y="775366"/>
            <a:ext cx="2143125" cy="914400"/>
          </a:xfrm>
          <a:prstGeom prst="rect">
            <a:avLst/>
          </a:prstGeom>
        </p:spPr>
      </p:pic>
    </p:spTree>
    <p:extLst>
      <p:ext uri="{BB962C8B-B14F-4D97-AF65-F5344CB8AC3E}">
        <p14:creationId xmlns:p14="http://schemas.microsoft.com/office/powerpoint/2010/main" val="12265255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5D3249-DA09-4226-B083-9A15AC0405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508" y="5661924"/>
            <a:ext cx="7152946" cy="1069700"/>
          </a:xfrm>
          <a:prstGeom prst="rect">
            <a:avLst/>
          </a:prstGeom>
        </p:spPr>
      </p:pic>
      <p:sp>
        <p:nvSpPr>
          <p:cNvPr id="5" name="Content Placeholder 2">
            <a:extLst>
              <a:ext uri="{FF2B5EF4-FFF2-40B4-BE49-F238E27FC236}">
                <a16:creationId xmlns:a16="http://schemas.microsoft.com/office/drawing/2014/main" id="{CE33DBB1-DC91-4D8A-A0BA-78873E1120E1}"/>
              </a:ext>
            </a:extLst>
          </p:cNvPr>
          <p:cNvSpPr txBox="1">
            <a:spLocks/>
          </p:cNvSpPr>
          <p:nvPr/>
        </p:nvSpPr>
        <p:spPr>
          <a:xfrm>
            <a:off x="258508" y="243602"/>
            <a:ext cx="11500355" cy="469900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lvl="0" indent="-342900" algn="l">
              <a:buFont typeface="Arial" panose="020B0604020202020204" pitchFamily="34" charset="0"/>
              <a:buChar char="•"/>
            </a:pPr>
            <a:r>
              <a:rPr lang="en-GB" dirty="0"/>
              <a:t>A fixed term pilot project funded by the Department of Health and Social Care and Department of Culture, Media and Sport until March 2020</a:t>
            </a:r>
          </a:p>
          <a:p>
            <a:pPr marL="342900" lvl="0" indent="-342900" algn="l">
              <a:buFont typeface="Arial" panose="020B0604020202020204" pitchFamily="34" charset="0"/>
              <a:buChar char="•"/>
            </a:pPr>
            <a:r>
              <a:rPr lang="en-GB" dirty="0"/>
              <a:t>A collaboration between the Pathfinder Consortium and 27 NHS Trusts in 8 sites across the UK</a:t>
            </a:r>
          </a:p>
          <a:p>
            <a:pPr marL="342900" lvl="0" indent="-342900" algn="l">
              <a:buFont typeface="Arial" panose="020B0604020202020204" pitchFamily="34" charset="0"/>
              <a:buChar char="•"/>
            </a:pPr>
            <a:r>
              <a:rPr lang="en-GB" dirty="0"/>
              <a:t>A shared vision to achieve best practice responses to domestic abuse in acute health, mental health and general practice settings</a:t>
            </a:r>
          </a:p>
          <a:p>
            <a:pPr marL="342900" indent="-342900" algn="l">
              <a:buFont typeface="Arial" panose="020B0604020202020204" pitchFamily="34" charset="0"/>
              <a:buChar char="•"/>
            </a:pPr>
            <a:r>
              <a:rPr lang="en-GB" dirty="0"/>
              <a:t>We will develop a model of best practice that can be easily adopted by any NHS trust and create a toolkit to support the process</a:t>
            </a:r>
          </a:p>
          <a:p>
            <a:pPr marL="342900" indent="-342900" algn="l">
              <a:buFont typeface="Arial" panose="020B0604020202020204" pitchFamily="34" charset="0"/>
              <a:buChar char="•"/>
            </a:pPr>
            <a:endParaRPr lang="en-GB" dirty="0"/>
          </a:p>
          <a:p>
            <a:pPr algn="l"/>
            <a:r>
              <a:rPr lang="en-GB" dirty="0"/>
              <a:t>To find out more:	</a:t>
            </a:r>
          </a:p>
          <a:p>
            <a:pPr algn="l"/>
            <a:r>
              <a:rPr lang="en-GB" dirty="0">
                <a:hlinkClick r:id="rId3"/>
              </a:rPr>
              <a:t>www.PathfinderToolkit.org</a:t>
            </a:r>
            <a:endParaRPr lang="en-GB" dirty="0"/>
          </a:p>
          <a:p>
            <a:pPr algn="l"/>
            <a:r>
              <a:rPr lang="en-GB" dirty="0"/>
              <a:t>m.pio@standingtogether.org.uk</a:t>
            </a:r>
          </a:p>
          <a:p>
            <a:pPr marL="342900" lvl="0" indent="-342900" algn="l">
              <a:buFont typeface="Arial" panose="020B0604020202020204" pitchFamily="34" charset="0"/>
              <a:buChar char="•"/>
            </a:pPr>
            <a:endParaRPr lang="en-GB" dirty="0"/>
          </a:p>
          <a:p>
            <a:pPr marL="857250" indent="-857250" algn="l">
              <a:buFont typeface="Arial" panose="020B0604020202020204" pitchFamily="34" charset="0"/>
              <a:buChar char="•"/>
            </a:pPr>
            <a:endParaRPr lang="en-GB" sz="7200" dirty="0">
              <a:solidFill>
                <a:srgbClr val="000000"/>
              </a:solidFill>
              <a:latin typeface="Helvetica" panose="020B0604020202020204" pitchFamily="34" charset="0"/>
              <a:cs typeface="Helvetica" panose="020B0604020202020204" pitchFamily="34" charset="0"/>
            </a:endParaRPr>
          </a:p>
          <a:p>
            <a:endParaRPr lang="en-GB" dirty="0"/>
          </a:p>
        </p:txBody>
      </p:sp>
      <p:pic>
        <p:nvPicPr>
          <p:cNvPr id="7" name="Picture 6">
            <a:extLst>
              <a:ext uri="{FF2B5EF4-FFF2-40B4-BE49-F238E27FC236}">
                <a16:creationId xmlns:a16="http://schemas.microsoft.com/office/drawing/2014/main" id="{E72AD5FA-3C2C-4CD6-ADE5-3CC7442AA1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6615" y="5525792"/>
            <a:ext cx="1041055" cy="520528"/>
          </a:xfrm>
          <a:prstGeom prst="rect">
            <a:avLst/>
          </a:prstGeom>
        </p:spPr>
      </p:pic>
      <p:pic>
        <p:nvPicPr>
          <p:cNvPr id="9" name="Picture 8">
            <a:extLst>
              <a:ext uri="{FF2B5EF4-FFF2-40B4-BE49-F238E27FC236}">
                <a16:creationId xmlns:a16="http://schemas.microsoft.com/office/drawing/2014/main" id="{15A08717-70D9-48E8-84C9-BC99947111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1946" y="5786056"/>
            <a:ext cx="1057328" cy="237956"/>
          </a:xfrm>
          <a:prstGeom prst="rect">
            <a:avLst/>
          </a:prstGeom>
        </p:spPr>
      </p:pic>
      <p:pic>
        <p:nvPicPr>
          <p:cNvPr id="11" name="Picture 10">
            <a:extLst>
              <a:ext uri="{FF2B5EF4-FFF2-40B4-BE49-F238E27FC236}">
                <a16:creationId xmlns:a16="http://schemas.microsoft.com/office/drawing/2014/main" id="{7FC274F6-0435-4397-B948-A098D9C565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1946" y="6148442"/>
            <a:ext cx="1057327" cy="583182"/>
          </a:xfrm>
          <a:prstGeom prst="rect">
            <a:avLst/>
          </a:prstGeom>
        </p:spPr>
      </p:pic>
      <p:pic>
        <p:nvPicPr>
          <p:cNvPr id="15" name="Picture 14">
            <a:extLst>
              <a:ext uri="{FF2B5EF4-FFF2-40B4-BE49-F238E27FC236}">
                <a16:creationId xmlns:a16="http://schemas.microsoft.com/office/drawing/2014/main" id="{79FEED68-2716-45C9-A611-A640D93B29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31068" y="6046320"/>
            <a:ext cx="1163792" cy="583182"/>
          </a:xfrm>
          <a:prstGeom prst="rect">
            <a:avLst/>
          </a:prstGeom>
        </p:spPr>
      </p:pic>
      <p:pic>
        <p:nvPicPr>
          <p:cNvPr id="17" name="Picture 16">
            <a:extLst>
              <a:ext uri="{FF2B5EF4-FFF2-40B4-BE49-F238E27FC236}">
                <a16:creationId xmlns:a16="http://schemas.microsoft.com/office/drawing/2014/main" id="{A3AF3AC4-C975-4F44-BD7D-E764C03E0729}"/>
              </a:ext>
            </a:extLst>
          </p:cNvPr>
          <p:cNvPicPr>
            <a:picLocks noChangeAspect="1"/>
          </p:cNvPicPr>
          <p:nvPr/>
        </p:nvPicPr>
        <p:blipFill rotWithShape="1">
          <a:blip r:embed="rId8">
            <a:extLst>
              <a:ext uri="{28A0092B-C50C-407E-A947-70E740481C1C}">
                <a14:useLocalDpi xmlns:a14="http://schemas.microsoft.com/office/drawing/2010/main" val="0"/>
              </a:ext>
            </a:extLst>
          </a:blip>
          <a:srcRect l="41422" r="39505"/>
          <a:stretch/>
        </p:blipFill>
        <p:spPr>
          <a:xfrm>
            <a:off x="7961672" y="6046320"/>
            <a:ext cx="1383663" cy="710269"/>
          </a:xfrm>
          <a:prstGeom prst="rect">
            <a:avLst/>
          </a:prstGeom>
        </p:spPr>
      </p:pic>
      <p:sp>
        <p:nvSpPr>
          <p:cNvPr id="18" name="TextBox 17">
            <a:extLst>
              <a:ext uri="{FF2B5EF4-FFF2-40B4-BE49-F238E27FC236}">
                <a16:creationId xmlns:a16="http://schemas.microsoft.com/office/drawing/2014/main" id="{76235B0A-C26C-4CF0-9CCC-B0348CEAD2DF}"/>
              </a:ext>
            </a:extLst>
          </p:cNvPr>
          <p:cNvSpPr txBox="1"/>
          <p:nvPr/>
        </p:nvSpPr>
        <p:spPr>
          <a:xfrm>
            <a:off x="7831383" y="5356515"/>
            <a:ext cx="2856872" cy="338554"/>
          </a:xfrm>
          <a:prstGeom prst="rect">
            <a:avLst/>
          </a:prstGeom>
          <a:noFill/>
        </p:spPr>
        <p:txBody>
          <a:bodyPr wrap="none" rtlCol="0">
            <a:spAutoFit/>
          </a:bodyPr>
          <a:lstStyle/>
          <a:p>
            <a:r>
              <a:rPr lang="en-GB" sz="1600" dirty="0"/>
              <a:t>Pathfinder consortium partners:</a:t>
            </a:r>
          </a:p>
        </p:txBody>
      </p:sp>
    </p:spTree>
    <p:extLst>
      <p:ext uri="{BB962C8B-B14F-4D97-AF65-F5344CB8AC3E}">
        <p14:creationId xmlns:p14="http://schemas.microsoft.com/office/powerpoint/2010/main" val="6947061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35100" y="2370520"/>
            <a:ext cx="9144000" cy="3877880"/>
          </a:xfrm>
        </p:spPr>
        <p:txBody>
          <a:bodyPr>
            <a:normAutofit/>
          </a:bodyPr>
          <a:lstStyle/>
          <a:p>
            <a:r>
              <a:rPr lang="en-GB" sz="2800" dirty="0"/>
              <a:t>Up to 64% of Domestic abuse survivors are thought to have PTSD – compared to 20% of military personnel who have served in conflict zones.</a:t>
            </a:r>
          </a:p>
          <a:p>
            <a:r>
              <a:rPr lang="en-GB" sz="3600" dirty="0"/>
              <a:t>Trauma and it’s impact should be expected</a:t>
            </a:r>
          </a:p>
          <a:p>
            <a:endParaRPr lang="en-GB" sz="3600" dirty="0"/>
          </a:p>
          <a:p>
            <a:r>
              <a:rPr lang="en-GB" sz="3600" dirty="0"/>
              <a:t>Be Generous</a:t>
            </a:r>
          </a:p>
          <a:p>
            <a:r>
              <a:rPr lang="en-GB" sz="3600" dirty="0"/>
              <a:t>Be Kind</a:t>
            </a:r>
          </a:p>
          <a:p>
            <a:endParaRPr lang="en-GB" sz="3600" dirty="0"/>
          </a:p>
          <a:p>
            <a:endParaRPr lang="en-GB" sz="3600" dirty="0"/>
          </a:p>
        </p:txBody>
      </p:sp>
      <p:pic>
        <p:nvPicPr>
          <p:cNvPr id="4" name="Picture 5" descr="\\ccc.cambridgeshire.gov.uk\data\Ceu Community Safety Team\Domestic Violence\Partnership Logo\New Logo 2016\CPDASV_logo_WhiteBk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12763"/>
            <a:ext cx="1506538" cy="1219200"/>
          </a:xfrm>
          <a:prstGeom prst="rect">
            <a:avLst/>
          </a:prstGeom>
          <a:noFill/>
          <a:ln>
            <a:noFill/>
          </a:ln>
          <a:effectLst>
            <a:outerShdw dist="107763" dir="2700000" algn="ctr" rotWithShape="0">
              <a:srgbClr val="2E74B5">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id:image002.jpg@01D5071A.C45EA9E0"/>
          <p:cNvPicPr/>
          <p:nvPr/>
        </p:nvPicPr>
        <p:blipFill>
          <a:blip r:embed="rId3">
            <a:extLst>
              <a:ext uri="{28A0092B-C50C-407E-A947-70E740481C1C}">
                <a14:useLocalDpi xmlns:a14="http://schemas.microsoft.com/office/drawing/2010/main" val="0"/>
              </a:ext>
            </a:extLst>
          </a:blip>
          <a:srcRect/>
          <a:stretch>
            <a:fillRect/>
          </a:stretch>
        </p:blipFill>
        <p:spPr bwMode="auto">
          <a:xfrm>
            <a:off x="3348038" y="0"/>
            <a:ext cx="4599686" cy="2465133"/>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975" y="775366"/>
            <a:ext cx="2143125" cy="914400"/>
          </a:xfrm>
          <a:prstGeom prst="rect">
            <a:avLst/>
          </a:prstGeom>
        </p:spPr>
      </p:pic>
    </p:spTree>
    <p:extLst>
      <p:ext uri="{BB962C8B-B14F-4D97-AF65-F5344CB8AC3E}">
        <p14:creationId xmlns:p14="http://schemas.microsoft.com/office/powerpoint/2010/main" val="33883963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35100" y="2370520"/>
            <a:ext cx="9144000" cy="3877880"/>
          </a:xfrm>
        </p:spPr>
        <p:txBody>
          <a:bodyPr>
            <a:normAutofit/>
          </a:bodyPr>
          <a:lstStyle/>
          <a:p>
            <a:endParaRPr lang="en-GB" sz="3600" dirty="0"/>
          </a:p>
          <a:p>
            <a:r>
              <a:rPr lang="en-GB" sz="3600" b="1" i="1" dirty="0"/>
              <a:t>Thank you for Listening</a:t>
            </a:r>
          </a:p>
          <a:p>
            <a:endParaRPr lang="en-GB" sz="3600" dirty="0"/>
          </a:p>
          <a:p>
            <a:r>
              <a:rPr lang="en-GB" sz="3600" dirty="0">
                <a:hlinkClick r:id="rId2"/>
              </a:rPr>
              <a:t>V.Crompton@standingtogether.org.uk</a:t>
            </a:r>
            <a:endParaRPr lang="en-GB" sz="3600" dirty="0"/>
          </a:p>
          <a:p>
            <a:endParaRPr lang="en-GB" sz="3600" dirty="0"/>
          </a:p>
        </p:txBody>
      </p:sp>
      <p:pic>
        <p:nvPicPr>
          <p:cNvPr id="4" name="Picture 5" descr="\\ccc.cambridgeshire.gov.uk\data\Ceu Community Safety Team\Domestic Violence\Partnership Logo\New Logo 2016\CPDASV_logo_WhiteBk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12763"/>
            <a:ext cx="1506538" cy="1219200"/>
          </a:xfrm>
          <a:prstGeom prst="rect">
            <a:avLst/>
          </a:prstGeom>
          <a:noFill/>
          <a:ln>
            <a:noFill/>
          </a:ln>
          <a:effectLst>
            <a:outerShdw dist="107763" dir="2700000" algn="ctr" rotWithShape="0">
              <a:srgbClr val="2E74B5">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id:image002.jpg@01D5071A.C45EA9E0"/>
          <p:cNvPicPr/>
          <p:nvPr/>
        </p:nvPicPr>
        <p:blipFill>
          <a:blip r:embed="rId4">
            <a:extLst>
              <a:ext uri="{28A0092B-C50C-407E-A947-70E740481C1C}">
                <a14:useLocalDpi xmlns:a14="http://schemas.microsoft.com/office/drawing/2010/main" val="0"/>
              </a:ext>
            </a:extLst>
          </a:blip>
          <a:srcRect/>
          <a:stretch>
            <a:fillRect/>
          </a:stretch>
        </p:blipFill>
        <p:spPr bwMode="auto">
          <a:xfrm>
            <a:off x="3348038" y="0"/>
            <a:ext cx="4599686" cy="2465133"/>
          </a:xfrm>
          <a:prstGeom prst="rect">
            <a:avLst/>
          </a:prstGeom>
          <a:noFill/>
          <a:ln>
            <a:no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5224" y="665163"/>
            <a:ext cx="2143125" cy="914400"/>
          </a:xfrm>
          <a:prstGeom prst="rect">
            <a:avLst/>
          </a:prstGeom>
        </p:spPr>
      </p:pic>
    </p:spTree>
    <p:extLst>
      <p:ext uri="{BB962C8B-B14F-4D97-AF65-F5344CB8AC3E}">
        <p14:creationId xmlns:p14="http://schemas.microsoft.com/office/powerpoint/2010/main" val="17300882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333428-4BB3-4C62-9800-A4F86C0B985C}"/>
              </a:ext>
            </a:extLst>
          </p:cNvPr>
          <p:cNvPicPr>
            <a:picLocks noChangeAspect="1"/>
          </p:cNvPicPr>
          <p:nvPr/>
        </p:nvPicPr>
        <p:blipFill rotWithShape="1">
          <a:blip r:embed="rId3">
            <a:extLst>
              <a:ext uri="{28A0092B-C50C-407E-A947-70E740481C1C}">
                <a14:useLocalDpi xmlns:a14="http://schemas.microsoft.com/office/drawing/2010/main" val="0"/>
              </a:ext>
            </a:extLst>
          </a:blip>
          <a:srcRect t="14628" b="31945"/>
          <a:stretch/>
        </p:blipFill>
        <p:spPr>
          <a:xfrm>
            <a:off x="2277289" y="795093"/>
            <a:ext cx="7637421" cy="4862738"/>
          </a:xfrm>
          <a:prstGeom prst="rect">
            <a:avLst/>
          </a:prstGeom>
        </p:spPr>
      </p:pic>
    </p:spTree>
    <p:extLst>
      <p:ext uri="{BB962C8B-B14F-4D97-AF65-F5344CB8AC3E}">
        <p14:creationId xmlns:p14="http://schemas.microsoft.com/office/powerpoint/2010/main" val="13822238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38251" y="1295270"/>
            <a:ext cx="5359400" cy="1436913"/>
          </a:xfrm>
        </p:spPr>
        <p:txBody>
          <a:bodyPr>
            <a:normAutofit/>
          </a:bodyPr>
          <a:lstStyle/>
          <a:p>
            <a:r>
              <a:rPr lang="en-GB" sz="2200" b="0" dirty="0"/>
              <a:t>Exploring the complexity</a:t>
            </a:r>
            <a:br>
              <a:rPr lang="en-GB" sz="2200" b="0" dirty="0"/>
            </a:br>
            <a:r>
              <a:rPr lang="en-GB" sz="2200" b="0" dirty="0"/>
              <a:t>of sexual safety within acute in-patient mental health settings</a:t>
            </a:r>
            <a:br>
              <a:rPr lang="en-GB" sz="2200" dirty="0"/>
            </a:br>
            <a:endParaRPr lang="en-GB" sz="2200" dirty="0"/>
          </a:p>
        </p:txBody>
      </p:sp>
      <p:sp>
        <p:nvSpPr>
          <p:cNvPr id="6" name="Content Placeholder 2">
            <a:extLst>
              <a:ext uri="{FF2B5EF4-FFF2-40B4-BE49-F238E27FC236}">
                <a16:creationId xmlns:a16="http://schemas.microsoft.com/office/drawing/2014/main" id="{D8A0AFBC-E723-4C23-91DE-8DF574B79FDF}"/>
              </a:ext>
            </a:extLst>
          </p:cNvPr>
          <p:cNvSpPr txBox="1">
            <a:spLocks/>
          </p:cNvSpPr>
          <p:nvPr/>
        </p:nvSpPr>
        <p:spPr>
          <a:xfrm>
            <a:off x="3344092" y="2438400"/>
            <a:ext cx="5431608" cy="3746500"/>
          </a:xfrm>
          <a:prstGeom prst="rect">
            <a:avLst/>
          </a:prstGeom>
        </p:spPr>
        <p:txBody>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S PGothic" panose="020B0600070205080204" pitchFamily="34" charset="-128"/>
                <a:cs typeface="ＭＳ Ｐゴシック" charset="0"/>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S PGothic" panose="020B0600070205080204" pitchFamily="34" charset="-128"/>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S PGothic" panose="020B0600070205080204"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Tx/>
              <a:buNone/>
            </a:pPr>
            <a:r>
              <a:rPr lang="en-GB" altLang="en-US" sz="3600" b="1" i="1" dirty="0">
                <a:solidFill>
                  <a:schemeClr val="bg1"/>
                </a:solidFill>
              </a:rPr>
              <a:t>“Speaking with women who have accessed mental health services”</a:t>
            </a:r>
          </a:p>
          <a:p>
            <a:pPr marL="0" indent="0" algn="ctr">
              <a:buFontTx/>
              <a:buNone/>
            </a:pPr>
            <a:r>
              <a:rPr lang="en-GB" altLang="en-US" sz="1400" dirty="0">
                <a:solidFill>
                  <a:schemeClr val="bg1"/>
                </a:solidFill>
                <a:latin typeface="+mj-lt"/>
              </a:rPr>
              <a:t>Julie </a:t>
            </a:r>
            <a:r>
              <a:rPr lang="en-GB" altLang="en-US" sz="1400" dirty="0" err="1">
                <a:solidFill>
                  <a:schemeClr val="bg1"/>
                </a:solidFill>
                <a:latin typeface="+mj-lt"/>
              </a:rPr>
              <a:t>McGarry</a:t>
            </a:r>
            <a:r>
              <a:rPr lang="en-GB" altLang="en-US" sz="1400" dirty="0">
                <a:solidFill>
                  <a:schemeClr val="bg1"/>
                </a:solidFill>
                <a:latin typeface="+mj-lt"/>
              </a:rPr>
              <a:t> </a:t>
            </a:r>
          </a:p>
          <a:p>
            <a:pPr marL="0" indent="0" algn="ctr">
              <a:buFontTx/>
              <a:buNone/>
            </a:pPr>
            <a:r>
              <a:rPr lang="en-GB" altLang="en-US" sz="1400" dirty="0">
                <a:solidFill>
                  <a:schemeClr val="bg1"/>
                </a:solidFill>
                <a:latin typeface="+mj-lt"/>
              </a:rPr>
              <a:t>Associate Professor </a:t>
            </a:r>
          </a:p>
          <a:p>
            <a:pPr marL="0" indent="0" algn="ctr">
              <a:buFontTx/>
              <a:buNone/>
            </a:pPr>
            <a:r>
              <a:rPr lang="en-GB" altLang="en-US" sz="1400" dirty="0">
                <a:solidFill>
                  <a:schemeClr val="bg1"/>
                </a:solidFill>
                <a:latin typeface="+mj-lt"/>
              </a:rPr>
              <a:t>&amp;</a:t>
            </a:r>
          </a:p>
          <a:p>
            <a:pPr marL="0" indent="0" algn="ctr">
              <a:buFontTx/>
              <a:buNone/>
            </a:pPr>
            <a:r>
              <a:rPr lang="en-GB" altLang="en-US" sz="1400" dirty="0">
                <a:solidFill>
                  <a:schemeClr val="bg1"/>
                </a:solidFill>
                <a:latin typeface="+mj-lt"/>
              </a:rPr>
              <a:t>Marie Davis  </a:t>
            </a:r>
          </a:p>
          <a:p>
            <a:pPr marL="0" indent="0" algn="ctr">
              <a:buFontTx/>
              <a:buNone/>
            </a:pPr>
            <a:r>
              <a:rPr lang="en-GB" altLang="en-US" sz="1400" dirty="0">
                <a:solidFill>
                  <a:schemeClr val="bg1"/>
                </a:solidFill>
                <a:latin typeface="+mj-lt"/>
              </a:rPr>
              <a:t>Trainee Forensic Psychologist </a:t>
            </a: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9525000" y="0"/>
            <a:ext cx="2667000" cy="781050"/>
          </a:xfrm>
          <a:prstGeom prst="rect">
            <a:avLst/>
          </a:prstGeom>
          <a:noFill/>
          <a:ln>
            <a:noFill/>
          </a:ln>
        </p:spPr>
      </p:pic>
      <p:sp>
        <p:nvSpPr>
          <p:cNvPr id="3" name="Rectangle 2"/>
          <p:cNvSpPr/>
          <p:nvPr/>
        </p:nvSpPr>
        <p:spPr>
          <a:xfrm>
            <a:off x="368301" y="3244334"/>
            <a:ext cx="2349499" cy="923330"/>
          </a:xfrm>
          <a:prstGeom prst="rect">
            <a:avLst/>
          </a:prstGeom>
        </p:spPr>
        <p:txBody>
          <a:bodyPr wrap="square">
            <a:spAutoFit/>
          </a:bodyPr>
          <a:lstStyle/>
          <a:p>
            <a:r>
              <a:rPr lang="en-GB" b="1" i="1" dirty="0">
                <a:solidFill>
                  <a:srgbClr val="FF0000"/>
                </a:solidFill>
              </a:rPr>
              <a:t>“In the wilderness as I call it” </a:t>
            </a:r>
            <a:endParaRPr lang="en-GB" b="1" dirty="0">
              <a:solidFill>
                <a:srgbClr val="FF0000"/>
              </a:solidFill>
            </a:endParaRPr>
          </a:p>
        </p:txBody>
      </p:sp>
      <p:sp>
        <p:nvSpPr>
          <p:cNvPr id="7" name="Rectangle 6"/>
          <p:cNvSpPr/>
          <p:nvPr/>
        </p:nvSpPr>
        <p:spPr>
          <a:xfrm rot="10800000" flipV="1">
            <a:off x="241301" y="1941601"/>
            <a:ext cx="2895600" cy="646331"/>
          </a:xfrm>
          <a:prstGeom prst="rect">
            <a:avLst/>
          </a:prstGeom>
        </p:spPr>
        <p:txBody>
          <a:bodyPr wrap="square">
            <a:spAutoFit/>
          </a:bodyPr>
          <a:lstStyle/>
          <a:p>
            <a:r>
              <a:rPr lang="en-GB" b="1" i="1" dirty="0">
                <a:solidFill>
                  <a:srgbClr val="FF0000"/>
                </a:solidFill>
              </a:rPr>
              <a:t>“It took me 48 years to be heard”</a:t>
            </a:r>
            <a:endParaRPr lang="en-GB" b="1" dirty="0">
              <a:solidFill>
                <a:srgbClr val="FF0000"/>
              </a:solidFill>
            </a:endParaRPr>
          </a:p>
        </p:txBody>
      </p:sp>
      <p:sp>
        <p:nvSpPr>
          <p:cNvPr id="8" name="Rectangle 7"/>
          <p:cNvSpPr/>
          <p:nvPr/>
        </p:nvSpPr>
        <p:spPr>
          <a:xfrm>
            <a:off x="9299002" y="1625600"/>
            <a:ext cx="2499298" cy="1200329"/>
          </a:xfrm>
          <a:prstGeom prst="rect">
            <a:avLst/>
          </a:prstGeom>
        </p:spPr>
        <p:txBody>
          <a:bodyPr wrap="square">
            <a:spAutoFit/>
          </a:bodyPr>
          <a:lstStyle/>
          <a:p>
            <a:r>
              <a:rPr lang="en-GB" b="1" i="1" dirty="0">
                <a:solidFill>
                  <a:srgbClr val="FF0000"/>
                </a:solidFill>
              </a:rPr>
              <a:t>“because of our experiences, awareness can grow from that”</a:t>
            </a:r>
            <a:endParaRPr lang="en-GB" b="1" dirty="0">
              <a:solidFill>
                <a:srgbClr val="FF0000"/>
              </a:solidFill>
            </a:endParaRPr>
          </a:p>
        </p:txBody>
      </p:sp>
      <p:sp>
        <p:nvSpPr>
          <p:cNvPr id="9" name="Rectangle 8"/>
          <p:cNvSpPr/>
          <p:nvPr/>
        </p:nvSpPr>
        <p:spPr>
          <a:xfrm rot="10800000" flipV="1">
            <a:off x="10515598" y="4075931"/>
            <a:ext cx="1282702" cy="2585323"/>
          </a:xfrm>
          <a:prstGeom prst="rect">
            <a:avLst/>
          </a:prstGeom>
        </p:spPr>
        <p:txBody>
          <a:bodyPr wrap="square">
            <a:spAutoFit/>
          </a:bodyPr>
          <a:lstStyle/>
          <a:p>
            <a:r>
              <a:rPr lang="en-GB" b="1" i="1" dirty="0">
                <a:solidFill>
                  <a:srgbClr val="FF0000"/>
                </a:solidFill>
              </a:rPr>
              <a:t>“you could go on and on and on about sexual safety, it’s never ending!”</a:t>
            </a:r>
            <a:endParaRPr lang="en-GB" dirty="0">
              <a:solidFill>
                <a:srgbClr val="FF0000"/>
              </a:solidFill>
            </a:endParaRPr>
          </a:p>
        </p:txBody>
      </p:sp>
      <p:sp>
        <p:nvSpPr>
          <p:cNvPr id="10" name="Rectangle 9"/>
          <p:cNvSpPr/>
          <p:nvPr/>
        </p:nvSpPr>
        <p:spPr>
          <a:xfrm>
            <a:off x="368301" y="6316554"/>
            <a:ext cx="7964850" cy="369332"/>
          </a:xfrm>
          <a:prstGeom prst="rect">
            <a:avLst/>
          </a:prstGeom>
        </p:spPr>
        <p:txBody>
          <a:bodyPr wrap="square">
            <a:spAutoFit/>
          </a:bodyPr>
          <a:lstStyle/>
          <a:p>
            <a:r>
              <a:rPr lang="en-GB" b="1" i="1" dirty="0">
                <a:solidFill>
                  <a:srgbClr val="FF0000"/>
                </a:solidFill>
              </a:rPr>
              <a:t>“keep us safe to the best they could”</a:t>
            </a:r>
            <a:endParaRPr lang="en-GB" b="1" dirty="0">
              <a:solidFill>
                <a:srgbClr val="FF0000"/>
              </a:solidFill>
            </a:endParaRPr>
          </a:p>
        </p:txBody>
      </p:sp>
    </p:spTree>
    <p:extLst>
      <p:ext uri="{BB962C8B-B14F-4D97-AF65-F5344CB8AC3E}">
        <p14:creationId xmlns:p14="http://schemas.microsoft.com/office/powerpoint/2010/main" val="4029635722"/>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333428-4BB3-4C62-9800-A4F86C0B985C}"/>
              </a:ext>
            </a:extLst>
          </p:cNvPr>
          <p:cNvPicPr>
            <a:picLocks noChangeAspect="1"/>
          </p:cNvPicPr>
          <p:nvPr/>
        </p:nvPicPr>
        <p:blipFill rotWithShape="1">
          <a:blip r:embed="rId3">
            <a:extLst>
              <a:ext uri="{28A0092B-C50C-407E-A947-70E740481C1C}">
                <a14:useLocalDpi xmlns:a14="http://schemas.microsoft.com/office/drawing/2010/main" val="0"/>
              </a:ext>
            </a:extLst>
          </a:blip>
          <a:srcRect t="14628" b="31945"/>
          <a:stretch/>
        </p:blipFill>
        <p:spPr>
          <a:xfrm>
            <a:off x="2277289" y="795093"/>
            <a:ext cx="7637421" cy="4862738"/>
          </a:xfrm>
          <a:prstGeom prst="rect">
            <a:avLst/>
          </a:prstGeom>
        </p:spPr>
      </p:pic>
    </p:spTree>
    <p:extLst>
      <p:ext uri="{BB962C8B-B14F-4D97-AF65-F5344CB8AC3E}">
        <p14:creationId xmlns:p14="http://schemas.microsoft.com/office/powerpoint/2010/main" val="3305510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DFD5A-7794-4116-853B-A9306D6B8855}"/>
              </a:ext>
            </a:extLst>
          </p:cNvPr>
          <p:cNvSpPr>
            <a:spLocks noGrp="1"/>
          </p:cNvSpPr>
          <p:nvPr>
            <p:ph type="title"/>
          </p:nvPr>
        </p:nvSpPr>
        <p:spPr>
          <a:xfrm>
            <a:off x="2514600" y="365125"/>
            <a:ext cx="8839200" cy="1325563"/>
          </a:xfrm>
        </p:spPr>
        <p:txBody>
          <a:bodyPr/>
          <a:lstStyle/>
          <a:p>
            <a:r>
              <a:rPr lang="en-GB" dirty="0"/>
              <a:t>Network themes </a:t>
            </a:r>
          </a:p>
        </p:txBody>
      </p:sp>
      <p:sp>
        <p:nvSpPr>
          <p:cNvPr id="3" name="Content Placeholder 2">
            <a:extLst>
              <a:ext uri="{FF2B5EF4-FFF2-40B4-BE49-F238E27FC236}">
                <a16:creationId xmlns:a16="http://schemas.microsoft.com/office/drawing/2014/main" id="{CDB910D4-F783-40B0-A2A9-1B03EC16DA4B}"/>
              </a:ext>
            </a:extLst>
          </p:cNvPr>
          <p:cNvSpPr>
            <a:spLocks noGrp="1"/>
          </p:cNvSpPr>
          <p:nvPr>
            <p:ph idx="1"/>
          </p:nvPr>
        </p:nvSpPr>
        <p:spPr/>
        <p:txBody>
          <a:bodyPr/>
          <a:lstStyle/>
          <a:p>
            <a:pPr marL="514350" indent="-514350">
              <a:buAutoNum type="arabicParenR"/>
            </a:pPr>
            <a:r>
              <a:rPr lang="en-GB" b="1" dirty="0"/>
              <a:t>Measurement </a:t>
            </a:r>
            <a:r>
              <a:rPr lang="en-GB" dirty="0"/>
              <a:t> of domestic and sexual violence and related outcomes in relation to mental health</a:t>
            </a:r>
          </a:p>
          <a:p>
            <a:pPr marL="514350" indent="-514350">
              <a:buAutoNum type="arabicParenR"/>
            </a:pPr>
            <a:r>
              <a:rPr lang="en-GB" b="1" dirty="0"/>
              <a:t>Understanding</a:t>
            </a:r>
            <a:r>
              <a:rPr lang="en-GB" dirty="0"/>
              <a:t> pathways to domestic and sexual violence and their relationship to mental health problems </a:t>
            </a:r>
          </a:p>
          <a:p>
            <a:pPr marL="514350" indent="-514350">
              <a:buAutoNum type="arabicParenR"/>
            </a:pPr>
            <a:r>
              <a:rPr lang="en-GB" b="1" dirty="0"/>
              <a:t>Interventions </a:t>
            </a:r>
            <a:r>
              <a:rPr lang="en-GB" dirty="0"/>
              <a:t>and services to prevent, reduce, and address domestic and sexual violence in people with mental health problems or at risk of problems. </a:t>
            </a:r>
            <a:endParaRPr lang="en-GB" b="1" dirty="0"/>
          </a:p>
        </p:txBody>
      </p:sp>
      <p:pic>
        <p:nvPicPr>
          <p:cNvPr id="5" name="Picture 4">
            <a:extLst>
              <a:ext uri="{FF2B5EF4-FFF2-40B4-BE49-F238E27FC236}">
                <a16:creationId xmlns:a16="http://schemas.microsoft.com/office/drawing/2014/main" id="{890D0F92-2424-4ECD-B295-5FBCAD75E6EA}"/>
              </a:ext>
            </a:extLst>
          </p:cNvPr>
          <p:cNvPicPr>
            <a:picLocks noChangeAspect="1"/>
          </p:cNvPicPr>
          <p:nvPr/>
        </p:nvPicPr>
        <p:blipFill rotWithShape="1">
          <a:blip r:embed="rId2">
            <a:extLst>
              <a:ext uri="{28A0092B-C50C-407E-A947-70E740481C1C}">
                <a14:useLocalDpi xmlns:a14="http://schemas.microsoft.com/office/drawing/2010/main" val="0"/>
              </a:ext>
            </a:extLst>
          </a:blip>
          <a:srcRect t="14628" b="31945"/>
          <a:stretch/>
        </p:blipFill>
        <p:spPr>
          <a:xfrm>
            <a:off x="349972" y="230188"/>
            <a:ext cx="1811385" cy="1153307"/>
          </a:xfrm>
          <a:prstGeom prst="rect">
            <a:avLst/>
          </a:prstGeom>
        </p:spPr>
      </p:pic>
      <p:sp>
        <p:nvSpPr>
          <p:cNvPr id="6" name="TextBox 5">
            <a:extLst>
              <a:ext uri="{FF2B5EF4-FFF2-40B4-BE49-F238E27FC236}">
                <a16:creationId xmlns:a16="http://schemas.microsoft.com/office/drawing/2014/main" id="{58CA3B24-D39D-46F6-BD72-3E2F9A1BA282}"/>
              </a:ext>
            </a:extLst>
          </p:cNvPr>
          <p:cNvSpPr txBox="1"/>
          <p:nvPr/>
        </p:nvSpPr>
        <p:spPr>
          <a:xfrm>
            <a:off x="9255035" y="6343650"/>
            <a:ext cx="2563585" cy="369332"/>
          </a:xfrm>
          <a:prstGeom prst="rect">
            <a:avLst/>
          </a:prstGeom>
          <a:noFill/>
        </p:spPr>
        <p:txBody>
          <a:bodyPr wrap="square" rtlCol="0">
            <a:spAutoFit/>
          </a:bodyPr>
          <a:lstStyle/>
          <a:p>
            <a:pPr algn="r"/>
            <a:r>
              <a:rPr lang="en-GB" b="1" dirty="0">
                <a:solidFill>
                  <a:srgbClr val="7030A0"/>
                </a:solidFill>
              </a:rPr>
              <a:t>#VAMHN</a:t>
            </a:r>
          </a:p>
        </p:txBody>
      </p:sp>
    </p:spTree>
    <p:extLst>
      <p:ext uri="{BB962C8B-B14F-4D97-AF65-F5344CB8AC3E}">
        <p14:creationId xmlns:p14="http://schemas.microsoft.com/office/powerpoint/2010/main" val="23276373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45989" y="1772816"/>
            <a:ext cx="11454714" cy="224080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6000">
                <a:solidFill>
                  <a:schemeClr val="tx1"/>
                </a:solidFill>
                <a:latin typeface="+mj-lt"/>
                <a:ea typeface="+mj-ea"/>
                <a:cs typeface="+mj-cs"/>
              </a:defRPr>
            </a:lvl1pPr>
            <a:lvl2pPr algn="l" rtl="0" eaLnBrk="0" fontAlgn="base" hangingPunct="0">
              <a:lnSpc>
                <a:spcPct val="80000"/>
              </a:lnSpc>
              <a:spcBef>
                <a:spcPct val="0"/>
              </a:spcBef>
              <a:spcAft>
                <a:spcPct val="0"/>
              </a:spcAft>
              <a:defRPr sz="4800">
                <a:solidFill>
                  <a:schemeClr val="tx1"/>
                </a:solidFill>
                <a:latin typeface="Times New Roman" pitchFamily="18" charset="0"/>
              </a:defRPr>
            </a:lvl2pPr>
            <a:lvl3pPr algn="l" rtl="0" eaLnBrk="0" fontAlgn="base" hangingPunct="0">
              <a:lnSpc>
                <a:spcPct val="80000"/>
              </a:lnSpc>
              <a:spcBef>
                <a:spcPct val="0"/>
              </a:spcBef>
              <a:spcAft>
                <a:spcPct val="0"/>
              </a:spcAft>
              <a:defRPr sz="4800">
                <a:solidFill>
                  <a:schemeClr val="tx1"/>
                </a:solidFill>
                <a:latin typeface="Times New Roman" pitchFamily="18" charset="0"/>
              </a:defRPr>
            </a:lvl3pPr>
            <a:lvl4pPr algn="l" rtl="0" eaLnBrk="0" fontAlgn="base" hangingPunct="0">
              <a:lnSpc>
                <a:spcPct val="80000"/>
              </a:lnSpc>
              <a:spcBef>
                <a:spcPct val="0"/>
              </a:spcBef>
              <a:spcAft>
                <a:spcPct val="0"/>
              </a:spcAft>
              <a:defRPr sz="4800">
                <a:solidFill>
                  <a:schemeClr val="tx1"/>
                </a:solidFill>
                <a:latin typeface="Times New Roman" pitchFamily="18" charset="0"/>
              </a:defRPr>
            </a:lvl4pPr>
            <a:lvl5pPr algn="l" rtl="0" eaLnBrk="0" fontAlgn="base" hangingPunct="0">
              <a:lnSpc>
                <a:spcPct val="80000"/>
              </a:lnSpc>
              <a:spcBef>
                <a:spcPct val="0"/>
              </a:spcBef>
              <a:spcAft>
                <a:spcPct val="0"/>
              </a:spcAft>
              <a:defRPr sz="4800">
                <a:solidFill>
                  <a:schemeClr val="tx1"/>
                </a:solidFill>
                <a:latin typeface="Times New Roman" pitchFamily="18" charset="0"/>
              </a:defRPr>
            </a:lvl5pPr>
            <a:lvl6pPr marL="457200" algn="l" rtl="0" fontAlgn="base">
              <a:lnSpc>
                <a:spcPct val="80000"/>
              </a:lnSpc>
              <a:spcBef>
                <a:spcPct val="0"/>
              </a:spcBef>
              <a:spcAft>
                <a:spcPct val="0"/>
              </a:spcAft>
              <a:defRPr sz="4800">
                <a:solidFill>
                  <a:schemeClr val="tx1"/>
                </a:solidFill>
                <a:latin typeface="Times New Roman" pitchFamily="18" charset="0"/>
              </a:defRPr>
            </a:lvl6pPr>
            <a:lvl7pPr marL="914400" algn="l" rtl="0" fontAlgn="base">
              <a:lnSpc>
                <a:spcPct val="80000"/>
              </a:lnSpc>
              <a:spcBef>
                <a:spcPct val="0"/>
              </a:spcBef>
              <a:spcAft>
                <a:spcPct val="0"/>
              </a:spcAft>
              <a:defRPr sz="4800">
                <a:solidFill>
                  <a:schemeClr val="tx1"/>
                </a:solidFill>
                <a:latin typeface="Times New Roman" pitchFamily="18" charset="0"/>
              </a:defRPr>
            </a:lvl7pPr>
            <a:lvl8pPr marL="1371600" algn="l" rtl="0" fontAlgn="base">
              <a:lnSpc>
                <a:spcPct val="80000"/>
              </a:lnSpc>
              <a:spcBef>
                <a:spcPct val="0"/>
              </a:spcBef>
              <a:spcAft>
                <a:spcPct val="0"/>
              </a:spcAft>
              <a:defRPr sz="4800">
                <a:solidFill>
                  <a:schemeClr val="tx1"/>
                </a:solidFill>
                <a:latin typeface="Times New Roman" pitchFamily="18" charset="0"/>
              </a:defRPr>
            </a:lvl8pPr>
            <a:lvl9pPr marL="1828800" algn="l" rtl="0" fontAlgn="base">
              <a:lnSpc>
                <a:spcPct val="80000"/>
              </a:lnSpc>
              <a:spcBef>
                <a:spcPct val="0"/>
              </a:spcBef>
              <a:spcAft>
                <a:spcPct val="0"/>
              </a:spcAft>
              <a:defRPr sz="4800">
                <a:solidFill>
                  <a:schemeClr val="tx1"/>
                </a:solidFill>
                <a:latin typeface="Times New Roman" pitchFamily="18" charset="0"/>
              </a:defRPr>
            </a:lvl9pPr>
          </a:lstStyle>
          <a:p>
            <a:pPr algn="ctr"/>
            <a:r>
              <a:rPr lang="en-US" altLang="en-US" sz="3200" kern="0" dirty="0">
                <a:solidFill>
                  <a:srgbClr val="FFFFFF"/>
                </a:solidFill>
              </a:rPr>
              <a:t>Using participatory approaches to develop </a:t>
            </a:r>
            <a:r>
              <a:rPr lang="en-GB" altLang="en-US" sz="3200" dirty="0"/>
              <a:t>tool</a:t>
            </a:r>
            <a:r>
              <a:rPr lang="en-GB" sz="3200" dirty="0"/>
              <a:t> to help primary care nurses support women victims of domestic violence from black and ethnic communities</a:t>
            </a:r>
            <a:endParaRPr kumimoji="0" lang="en-US" altLang="en-US" sz="3200" b="1" i="0" u="none" strike="noStrike" kern="0" cap="none" spc="0" normalizeH="0" baseline="0" noProof="0" dirty="0">
              <a:ln>
                <a:noFill/>
              </a:ln>
              <a:solidFill>
                <a:srgbClr val="FFFFFF"/>
              </a:solidFill>
              <a:effectLst/>
              <a:uLnTx/>
              <a:uFillTx/>
            </a:endParaRPr>
          </a:p>
        </p:txBody>
      </p:sp>
      <p:sp>
        <p:nvSpPr>
          <p:cNvPr id="3" name="Subtitle 2"/>
          <p:cNvSpPr>
            <a:spLocks noGrp="1"/>
          </p:cNvSpPr>
          <p:nvPr>
            <p:ph type="subTitle" idx="1"/>
          </p:nvPr>
        </p:nvSpPr>
        <p:spPr>
          <a:xfrm>
            <a:off x="2114872" y="4013624"/>
            <a:ext cx="8229600" cy="2514600"/>
          </a:xfrm>
        </p:spPr>
        <p:txBody>
          <a:bodyPr/>
          <a:lstStyle/>
          <a:p>
            <a:pPr algn="ctr"/>
            <a:endParaRPr lang="en-US" altLang="en-US" sz="2400" dirty="0"/>
          </a:p>
          <a:p>
            <a:pPr algn="ctr"/>
            <a:r>
              <a:rPr lang="en-GB" sz="2000" dirty="0" err="1"/>
              <a:t>Dr.</a:t>
            </a:r>
            <a:r>
              <a:rPr lang="en-GB" sz="2000" dirty="0"/>
              <a:t> Parveen Ali</a:t>
            </a:r>
          </a:p>
          <a:p>
            <a:pPr algn="ctr"/>
            <a:r>
              <a:rPr lang="en-GB" sz="2000" dirty="0"/>
              <a:t>University of Sheffield</a:t>
            </a:r>
          </a:p>
          <a:p>
            <a:pPr algn="ctr"/>
            <a:endParaRPr lang="en-GB" sz="2400" dirty="0"/>
          </a:p>
        </p:txBody>
      </p:sp>
      <p:sp>
        <p:nvSpPr>
          <p:cNvPr id="2" name="TextBox 1"/>
          <p:cNvSpPr txBox="1"/>
          <p:nvPr/>
        </p:nvSpPr>
        <p:spPr>
          <a:xfrm>
            <a:off x="4295800" y="188641"/>
            <a:ext cx="374441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TUOS Blake" panose="020B0503040000020004" pitchFamily="34" charset="0"/>
                <a:ea typeface="+mn-ea"/>
                <a:cs typeface="+mn-cs"/>
              </a:rPr>
              <a:t>The School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TUOS Blake" panose="020B0503040000020004" pitchFamily="34" charset="0"/>
                <a:ea typeface="+mn-ea"/>
                <a:cs typeface="+mn-cs"/>
              </a:rPr>
              <a:t>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TUOS Blake" panose="020B0503040000020004" pitchFamily="34" charset="0"/>
                <a:ea typeface="+mn-ea"/>
                <a:cs typeface="+mn-cs"/>
              </a:rPr>
              <a:t>Nursing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TUOS Blake" panose="020B0503040000020004" pitchFamily="34" charset="0"/>
                <a:ea typeface="+mn-ea"/>
                <a:cs typeface="+mn-cs"/>
              </a:rPr>
              <a:t>Midwifery.</a:t>
            </a:r>
          </a:p>
        </p:txBody>
      </p:sp>
    </p:spTree>
    <p:extLst>
      <p:ext uri="{BB962C8B-B14F-4D97-AF65-F5344CB8AC3E}">
        <p14:creationId xmlns:p14="http://schemas.microsoft.com/office/powerpoint/2010/main" val="180677986"/>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a:t>Plan</a:t>
            </a:r>
          </a:p>
        </p:txBody>
      </p:sp>
      <p:sp>
        <p:nvSpPr>
          <p:cNvPr id="9" name="Content Placeholder 8"/>
          <p:cNvSpPr>
            <a:spLocks noGrp="1"/>
          </p:cNvSpPr>
          <p:nvPr>
            <p:ph idx="1"/>
          </p:nvPr>
        </p:nvSpPr>
        <p:spPr/>
        <p:txBody>
          <a:bodyPr/>
          <a:lstStyle/>
          <a:p>
            <a:pPr>
              <a:buClrTx/>
              <a:buFont typeface="Arial" panose="020B0604020202020204" pitchFamily="34" charset="0"/>
              <a:buChar char="•"/>
            </a:pPr>
            <a:r>
              <a:rPr lang="en-GB" dirty="0">
                <a:latin typeface="Arial" panose="020B0604020202020204" pitchFamily="34" charset="0"/>
                <a:cs typeface="Arial" panose="020B0604020202020204" pitchFamily="34" charset="0"/>
              </a:rPr>
              <a:t>  Overview of Domestic Violence and Abuse</a:t>
            </a:r>
          </a:p>
          <a:p>
            <a:pPr>
              <a:buClrTx/>
              <a:buFont typeface="Arial" panose="020B0604020202020204" pitchFamily="34" charset="0"/>
              <a:buChar char="•"/>
            </a:pPr>
            <a:r>
              <a:rPr lang="en-GB" dirty="0">
                <a:latin typeface="Arial" panose="020B0604020202020204" pitchFamily="34" charset="0"/>
                <a:cs typeface="Arial" panose="020B0604020202020204" pitchFamily="34" charset="0"/>
              </a:rPr>
              <a:t>  Overview of our research and findings</a:t>
            </a:r>
          </a:p>
          <a:p>
            <a:pPr>
              <a:buClrTx/>
              <a:buFont typeface="Arial" panose="020B0604020202020204" pitchFamily="34" charset="0"/>
              <a:buChar char="•"/>
            </a:pPr>
            <a:r>
              <a:rPr lang="en-GB" dirty="0">
                <a:latin typeface="Arial" panose="020B0604020202020204" pitchFamily="34" charset="0"/>
                <a:cs typeface="Arial" panose="020B0604020202020204" pitchFamily="34" charset="0"/>
              </a:rPr>
              <a:t>  Questions and comments </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8B7A4F-734C-4FAC-A4D9-BA9AE612A0C7}" type="datetime1">
              <a:rPr kumimoji="0" lang="en-GB"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t>28/10/2019</a:t>
            </a:fld>
            <a:endParaRPr kumimoji="0" lang="en-GB"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84A5A-D757-424D-8681-DA2FC2039E87}" type="slidenum">
              <a:rPr kumimoji="0" lang="en-GB"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pic>
        <p:nvPicPr>
          <p:cNvPr id="6" name="Picture 2" descr="University Crest">
            <a:hlinkClick r:id="rId2"/>
          </p:cNvPr>
          <p:cNvPicPr>
            <a:picLocks noChangeAspect="1" noChangeArrowheads="1"/>
          </p:cNvPicPr>
          <p:nvPr/>
        </p:nvPicPr>
        <p:blipFill>
          <a:blip r:embed="rId3" cstate="print"/>
          <a:srcRect/>
          <a:stretch>
            <a:fillRect/>
          </a:stretch>
        </p:blipFill>
        <p:spPr bwMode="auto">
          <a:xfrm>
            <a:off x="38087" y="-15240"/>
            <a:ext cx="2699792" cy="936104"/>
          </a:xfrm>
          <a:prstGeom prst="rect">
            <a:avLst/>
          </a:prstGeom>
          <a:noFill/>
        </p:spPr>
      </p:pic>
    </p:spTree>
    <p:extLst>
      <p:ext uri="{BB962C8B-B14F-4D97-AF65-F5344CB8AC3E}">
        <p14:creationId xmlns:p14="http://schemas.microsoft.com/office/powerpoint/2010/main" val="249949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6620" y="47681"/>
            <a:ext cx="8599286" cy="1325563"/>
          </a:xfrm>
        </p:spPr>
        <p:txBody>
          <a:bodyPr>
            <a:normAutofit/>
          </a:bodyPr>
          <a:lstStyle/>
          <a:p>
            <a:pPr algn="r"/>
            <a:r>
              <a:rPr lang="en-GB" sz="3200" b="1" dirty="0"/>
              <a:t>Background: Policy context</a:t>
            </a:r>
          </a:p>
        </p:txBody>
      </p:sp>
      <p:sp>
        <p:nvSpPr>
          <p:cNvPr id="3" name="Content Placeholder 2"/>
          <p:cNvSpPr>
            <a:spLocks noGrp="1"/>
          </p:cNvSpPr>
          <p:nvPr>
            <p:ph idx="1"/>
          </p:nvPr>
        </p:nvSpPr>
        <p:spPr/>
        <p:txBody>
          <a:bodyPr>
            <a:normAutofit/>
          </a:bodyPr>
          <a:lstStyle/>
          <a:p>
            <a:r>
              <a:rPr lang="en-GB" sz="2400" dirty="0"/>
              <a:t>Definition of DVA (Home Office, 2013)</a:t>
            </a:r>
          </a:p>
          <a:p>
            <a:endParaRPr lang="en-GB" sz="2400" dirty="0"/>
          </a:p>
          <a:p>
            <a:r>
              <a:rPr lang="en-GB" sz="2400" dirty="0"/>
              <a:t>National Institute for Health and Care Excellence DVA and latterly  Quality Standards (2014, 2016)</a:t>
            </a:r>
          </a:p>
          <a:p>
            <a:endParaRPr lang="en-GB" sz="2400" dirty="0"/>
          </a:p>
          <a:p>
            <a:r>
              <a:rPr lang="en-GB" sz="2400" dirty="0"/>
              <a:t>Nursing and Midwifery Council (NMC)</a:t>
            </a:r>
          </a:p>
        </p:txBody>
      </p:sp>
      <p:sp>
        <p:nvSpPr>
          <p:cNvPr id="4" name="Date Placeholder 3"/>
          <p:cNvSpPr>
            <a:spLocks noGrp="1"/>
          </p:cNvSpPr>
          <p:nvPr>
            <p:ph type="dt" sz="half" idx="10"/>
          </p:nvPr>
        </p:nvSpPr>
        <p:spPr/>
        <p:txBody>
          <a:bodyPr/>
          <a:lstStyle/>
          <a:p>
            <a:fld id="{CB0244D1-4A94-455D-9E8A-40D28D0025ED}" type="datetime1">
              <a:rPr lang="en-GB" smtClean="0"/>
              <a:t>28/10/2019</a:t>
            </a:fld>
            <a:endParaRPr lang="en-GB"/>
          </a:p>
        </p:txBody>
      </p:sp>
      <p:sp>
        <p:nvSpPr>
          <p:cNvPr id="5" name="Slide Number Placeholder 4"/>
          <p:cNvSpPr>
            <a:spLocks noGrp="1"/>
          </p:cNvSpPr>
          <p:nvPr>
            <p:ph type="sldNum" sz="quarter" idx="12"/>
          </p:nvPr>
        </p:nvSpPr>
        <p:spPr/>
        <p:txBody>
          <a:bodyPr/>
          <a:lstStyle/>
          <a:p>
            <a:fld id="{AA2BE6D3-46BA-4C7B-B637-7389517F9219}" type="slidenum">
              <a:rPr lang="en-GB" smtClean="0"/>
              <a:t>62</a:t>
            </a:fld>
            <a:endParaRPr lang="en-GB"/>
          </a:p>
        </p:txBody>
      </p:sp>
      <p:pic>
        <p:nvPicPr>
          <p:cNvPr id="6" name="Picture 2" descr="University Crest">
            <a:hlinkClick r:id="rId2"/>
          </p:cNvPr>
          <p:cNvPicPr>
            <a:picLocks noChangeAspect="1" noChangeArrowheads="1"/>
          </p:cNvPicPr>
          <p:nvPr/>
        </p:nvPicPr>
        <p:blipFill>
          <a:blip r:embed="rId3" cstate="print"/>
          <a:srcRect/>
          <a:stretch>
            <a:fillRect/>
          </a:stretch>
        </p:blipFill>
        <p:spPr bwMode="auto">
          <a:xfrm>
            <a:off x="38087" y="-15240"/>
            <a:ext cx="2699792" cy="936104"/>
          </a:xfrm>
          <a:prstGeom prst="rect">
            <a:avLst/>
          </a:prstGeom>
          <a:noFill/>
        </p:spPr>
      </p:pic>
    </p:spTree>
    <p:extLst>
      <p:ext uri="{BB962C8B-B14F-4D97-AF65-F5344CB8AC3E}">
        <p14:creationId xmlns:p14="http://schemas.microsoft.com/office/powerpoint/2010/main" val="256801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609636" y="-35788"/>
            <a:ext cx="7923106" cy="1499616"/>
          </a:xfrm>
        </p:spPr>
        <p:txBody>
          <a:bodyPr>
            <a:normAutofit/>
          </a:bodyPr>
          <a:lstStyle/>
          <a:p>
            <a:pPr algn="r"/>
            <a:r>
              <a:rPr lang="en-GB" sz="3200" dirty="0">
                <a:latin typeface="+mn-lt"/>
                <a:cs typeface="Arial" panose="020B0604020202020204" pitchFamily="34" charset="0"/>
              </a:rPr>
              <a:t>Forms</a:t>
            </a:r>
            <a:r>
              <a:rPr lang="en-GB" sz="3200" dirty="0">
                <a:latin typeface="+mn-lt"/>
              </a:rPr>
              <a:t> of Abuse</a:t>
            </a:r>
          </a:p>
        </p:txBody>
      </p:sp>
      <p:sp>
        <p:nvSpPr>
          <p:cNvPr id="4" name="Date Placeholder 3"/>
          <p:cNvSpPr>
            <a:spLocks noGrp="1"/>
          </p:cNvSpPr>
          <p:nvPr>
            <p:ph type="dt" sz="half" idx="10"/>
          </p:nvPr>
        </p:nvSpPr>
        <p:spPr/>
        <p:txBody>
          <a:bodyPr/>
          <a:lstStyle/>
          <a:p>
            <a:fld id="{7013996C-4262-4D8A-8433-213494F852D6}" type="datetime1">
              <a:rPr lang="en-GB" smtClean="0"/>
              <a:t>28/10/2019</a:t>
            </a:fld>
            <a:endParaRPr lang="en-GB"/>
          </a:p>
        </p:txBody>
      </p:sp>
      <p:sp>
        <p:nvSpPr>
          <p:cNvPr id="5" name="Slide Number Placeholder 4"/>
          <p:cNvSpPr>
            <a:spLocks noGrp="1"/>
          </p:cNvSpPr>
          <p:nvPr>
            <p:ph type="sldNum" sz="quarter" idx="12"/>
          </p:nvPr>
        </p:nvSpPr>
        <p:spPr/>
        <p:txBody>
          <a:bodyPr/>
          <a:lstStyle/>
          <a:p>
            <a:fld id="{06A84A5A-D757-424D-8681-DA2FC2039E87}" type="slidenum">
              <a:rPr lang="en-GB" smtClean="0"/>
              <a:t>63</a:t>
            </a:fld>
            <a:endParaRPr lang="en-GB"/>
          </a:p>
        </p:txBody>
      </p:sp>
      <p:graphicFrame>
        <p:nvGraphicFramePr>
          <p:cNvPr id="6" name="Content Placeholder 5"/>
          <p:cNvGraphicFramePr>
            <a:graphicFrameLocks noGrp="1"/>
          </p:cNvGraphicFramePr>
          <p:nvPr>
            <p:ph idx="4294967295"/>
          </p:nvPr>
        </p:nvGraphicFramePr>
        <p:xfrm>
          <a:off x="1665288" y="1165225"/>
          <a:ext cx="10526712" cy="5432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descr="University Crest">
            <a:hlinkClick r:id="rId8"/>
          </p:cNvPr>
          <p:cNvPicPr>
            <a:picLocks noChangeAspect="1" noChangeArrowheads="1"/>
          </p:cNvPicPr>
          <p:nvPr/>
        </p:nvPicPr>
        <p:blipFill>
          <a:blip r:embed="rId9" cstate="print"/>
          <a:srcRect/>
          <a:stretch>
            <a:fillRect/>
          </a:stretch>
        </p:blipFill>
        <p:spPr bwMode="auto">
          <a:xfrm>
            <a:off x="38087" y="-15240"/>
            <a:ext cx="2699792" cy="936104"/>
          </a:xfrm>
          <a:prstGeom prst="rect">
            <a:avLst/>
          </a:prstGeom>
          <a:noFill/>
        </p:spPr>
      </p:pic>
    </p:spTree>
    <p:extLst>
      <p:ext uri="{BB962C8B-B14F-4D97-AF65-F5344CB8AC3E}">
        <p14:creationId xmlns:p14="http://schemas.microsoft.com/office/powerpoint/2010/main" val="5943363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7004" y="165838"/>
            <a:ext cx="10515600" cy="1325563"/>
          </a:xfrm>
        </p:spPr>
        <p:txBody>
          <a:bodyPr>
            <a:normAutofit/>
          </a:bodyPr>
          <a:lstStyle/>
          <a:p>
            <a:pPr algn="r"/>
            <a:r>
              <a:rPr lang="en-GB" sz="3200" b="1" dirty="0"/>
              <a:t>Prevalence of Domestic Violence</a:t>
            </a:r>
          </a:p>
        </p:txBody>
      </p:sp>
      <p:pic>
        <p:nvPicPr>
          <p:cNvPr id="4" name="Content Placeholder 3"/>
          <p:cNvPicPr>
            <a:picLocks noGrp="1" noChangeAspect="1"/>
          </p:cNvPicPr>
          <p:nvPr>
            <p:ph idx="1"/>
          </p:nvPr>
        </p:nvPicPr>
        <p:blipFill>
          <a:blip r:embed="rId2"/>
          <a:stretch>
            <a:fillRect/>
          </a:stretch>
        </p:blipFill>
        <p:spPr>
          <a:xfrm>
            <a:off x="1222" y="1182688"/>
            <a:ext cx="12197594" cy="5604192"/>
          </a:xfrm>
          <a:prstGeom prst="rect">
            <a:avLst/>
          </a:prstGeom>
        </p:spPr>
      </p:pic>
      <p:sp>
        <p:nvSpPr>
          <p:cNvPr id="5" name="Date Placeholder 4"/>
          <p:cNvSpPr>
            <a:spLocks noGrp="1"/>
          </p:cNvSpPr>
          <p:nvPr>
            <p:ph type="dt" sz="half" idx="10"/>
          </p:nvPr>
        </p:nvSpPr>
        <p:spPr/>
        <p:txBody>
          <a:bodyPr/>
          <a:lstStyle/>
          <a:p>
            <a:fld id="{441E054B-8AB3-4E41-A70F-2C67CF97CDF2}" type="datetime1">
              <a:rPr lang="en-GB" smtClean="0"/>
              <a:t>28/10/2019</a:t>
            </a:fld>
            <a:endParaRPr lang="en-GB"/>
          </a:p>
        </p:txBody>
      </p:sp>
      <p:sp>
        <p:nvSpPr>
          <p:cNvPr id="6" name="Slide Number Placeholder 5"/>
          <p:cNvSpPr>
            <a:spLocks noGrp="1"/>
          </p:cNvSpPr>
          <p:nvPr>
            <p:ph type="sldNum" sz="quarter" idx="12"/>
          </p:nvPr>
        </p:nvSpPr>
        <p:spPr/>
        <p:txBody>
          <a:bodyPr/>
          <a:lstStyle/>
          <a:p>
            <a:fld id="{06A84A5A-D757-424D-8681-DA2FC2039E87}" type="slidenum">
              <a:rPr lang="en-GB" smtClean="0"/>
              <a:t>64</a:t>
            </a:fld>
            <a:endParaRPr lang="en-GB"/>
          </a:p>
        </p:txBody>
      </p:sp>
      <p:pic>
        <p:nvPicPr>
          <p:cNvPr id="7" name="Picture 2" descr="University Crest">
            <a:hlinkClick r:id="rId3"/>
          </p:cNvPr>
          <p:cNvPicPr>
            <a:picLocks noChangeAspect="1" noChangeArrowheads="1"/>
          </p:cNvPicPr>
          <p:nvPr/>
        </p:nvPicPr>
        <p:blipFill>
          <a:blip r:embed="rId4" cstate="print"/>
          <a:srcRect/>
          <a:stretch>
            <a:fillRect/>
          </a:stretch>
        </p:blipFill>
        <p:spPr bwMode="auto">
          <a:xfrm>
            <a:off x="38087" y="-15240"/>
            <a:ext cx="2699792" cy="936104"/>
          </a:xfrm>
          <a:prstGeom prst="rect">
            <a:avLst/>
          </a:prstGeom>
          <a:noFill/>
        </p:spPr>
      </p:pic>
    </p:spTree>
    <p:extLst>
      <p:ext uri="{BB962C8B-B14F-4D97-AF65-F5344CB8AC3E}">
        <p14:creationId xmlns:p14="http://schemas.microsoft.com/office/powerpoint/2010/main" val="5111309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061519" y="204487"/>
            <a:ext cx="10515600" cy="1325563"/>
          </a:xfrm>
        </p:spPr>
        <p:txBody>
          <a:bodyPr>
            <a:normAutofit fontScale="90000"/>
          </a:bodyPr>
          <a:lstStyle/>
          <a:p>
            <a:r>
              <a:rPr lang="en-GB" sz="2700" b="1" dirty="0"/>
              <a:t>Percentage of women aged 16 to 59 who experienced intimate violence in the last year, by headline category, 2005 to 2017 CSEW</a:t>
            </a:r>
            <a:br>
              <a:rPr lang="en-GB" b="1" dirty="0"/>
            </a:br>
            <a:endParaRPr lang="en-GB" dirty="0"/>
          </a:p>
        </p:txBody>
      </p:sp>
      <p:sp>
        <p:nvSpPr>
          <p:cNvPr id="5" name="Date Placeholder 4"/>
          <p:cNvSpPr>
            <a:spLocks noGrp="1"/>
          </p:cNvSpPr>
          <p:nvPr>
            <p:ph type="dt" sz="half" idx="10"/>
          </p:nvPr>
        </p:nvSpPr>
        <p:spPr/>
        <p:txBody>
          <a:bodyPr/>
          <a:lstStyle/>
          <a:p>
            <a:fld id="{525836FB-46FD-40F8-8CD5-CF6912732C71}" type="datetime1">
              <a:rPr lang="en-GB" smtClean="0"/>
              <a:t>28/10/2019</a:t>
            </a:fld>
            <a:endParaRPr lang="en-GB"/>
          </a:p>
        </p:txBody>
      </p:sp>
      <p:sp>
        <p:nvSpPr>
          <p:cNvPr id="6" name="Slide Number Placeholder 5"/>
          <p:cNvSpPr>
            <a:spLocks noGrp="1"/>
          </p:cNvSpPr>
          <p:nvPr>
            <p:ph type="sldNum" sz="quarter" idx="12"/>
          </p:nvPr>
        </p:nvSpPr>
        <p:spPr/>
        <p:txBody>
          <a:bodyPr/>
          <a:lstStyle/>
          <a:p>
            <a:fld id="{06A84A5A-D757-424D-8681-DA2FC2039E87}" type="slidenum">
              <a:rPr lang="en-GB" smtClean="0"/>
              <a:t>65</a:t>
            </a:fld>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0934" y="1378640"/>
            <a:ext cx="6622819" cy="5194182"/>
          </a:xfrm>
          <a:prstGeom prst="rect">
            <a:avLst/>
          </a:prstGeom>
        </p:spPr>
      </p:pic>
      <p:pic>
        <p:nvPicPr>
          <p:cNvPr id="7" name="Picture 2" descr="University Crest">
            <a:hlinkClick r:id="rId3"/>
          </p:cNvPr>
          <p:cNvPicPr>
            <a:picLocks noChangeAspect="1" noChangeArrowheads="1"/>
          </p:cNvPicPr>
          <p:nvPr/>
        </p:nvPicPr>
        <p:blipFill>
          <a:blip r:embed="rId4" cstate="print"/>
          <a:srcRect/>
          <a:stretch>
            <a:fillRect/>
          </a:stretch>
        </p:blipFill>
        <p:spPr bwMode="auto">
          <a:xfrm>
            <a:off x="38087" y="-15240"/>
            <a:ext cx="2699792" cy="936104"/>
          </a:xfrm>
          <a:prstGeom prst="rect">
            <a:avLst/>
          </a:prstGeom>
          <a:noFill/>
        </p:spPr>
      </p:pic>
    </p:spTree>
    <p:extLst>
      <p:ext uri="{BB962C8B-B14F-4D97-AF65-F5344CB8AC3E}">
        <p14:creationId xmlns:p14="http://schemas.microsoft.com/office/powerpoint/2010/main" val="10094194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6E7892E-13EE-46F9-9F13-C66A53387ACF}" type="datetime1">
              <a:rPr lang="en-GB" smtClean="0"/>
              <a:t>28/10/2019</a:t>
            </a:fld>
            <a:endParaRPr lang="en-GB"/>
          </a:p>
        </p:txBody>
      </p:sp>
      <p:sp>
        <p:nvSpPr>
          <p:cNvPr id="6" name="Slide Number Placeholder 5"/>
          <p:cNvSpPr>
            <a:spLocks noGrp="1"/>
          </p:cNvSpPr>
          <p:nvPr>
            <p:ph type="sldNum" sz="quarter" idx="12"/>
          </p:nvPr>
        </p:nvSpPr>
        <p:spPr/>
        <p:txBody>
          <a:bodyPr/>
          <a:lstStyle/>
          <a:p>
            <a:fld id="{06A84A5A-D757-424D-8681-DA2FC2039E87}" type="slidenum">
              <a:rPr lang="en-GB" smtClean="0"/>
              <a:t>66</a:t>
            </a:fld>
            <a:endParaRPr lang="en-GB"/>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9869" y="365125"/>
            <a:ext cx="7359881" cy="5678487"/>
          </a:xfrm>
          <a:prstGeom prst="rect">
            <a:avLst/>
          </a:prstGeom>
        </p:spPr>
      </p:pic>
      <p:sp>
        <p:nvSpPr>
          <p:cNvPr id="2" name="Title 1"/>
          <p:cNvSpPr>
            <a:spLocks noGrp="1"/>
          </p:cNvSpPr>
          <p:nvPr>
            <p:ph type="title"/>
          </p:nvPr>
        </p:nvSpPr>
        <p:spPr>
          <a:xfrm>
            <a:off x="568960" y="365125"/>
            <a:ext cx="11165840" cy="1325563"/>
          </a:xfrm>
          <a:solidFill>
            <a:schemeClr val="bg1"/>
          </a:solidFill>
        </p:spPr>
        <p:txBody>
          <a:bodyPr>
            <a:noAutofit/>
          </a:bodyPr>
          <a:lstStyle/>
          <a:p>
            <a:r>
              <a:rPr lang="en-GB" sz="2400" b="1" dirty="0"/>
              <a:t>Figure one: Percentage of adults aged 16 to 59 who were victims of domestic abuse in the last year, by marital status and sex, year ending March 2017 (Crime Survey for England and Wales , 2017)</a:t>
            </a:r>
            <a:br>
              <a:rPr lang="en-GB" sz="2400" b="1" dirty="0"/>
            </a:br>
            <a:endParaRPr lang="en-GB" sz="2400" b="1" dirty="0"/>
          </a:p>
        </p:txBody>
      </p:sp>
    </p:spTree>
    <p:extLst>
      <p:ext uri="{BB962C8B-B14F-4D97-AF65-F5344CB8AC3E}">
        <p14:creationId xmlns:p14="http://schemas.microsoft.com/office/powerpoint/2010/main" val="20274140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5" name="Date Placeholder 4"/>
          <p:cNvSpPr>
            <a:spLocks noGrp="1"/>
          </p:cNvSpPr>
          <p:nvPr>
            <p:ph type="dt" sz="half" idx="10"/>
          </p:nvPr>
        </p:nvSpPr>
        <p:spPr/>
        <p:txBody>
          <a:bodyPr/>
          <a:lstStyle/>
          <a:p>
            <a:fld id="{B3C06FC9-FD93-4133-BF5A-28362EB155F1}" type="datetime1">
              <a:rPr lang="en-GB" smtClean="0"/>
              <a:t>28/10/2019</a:t>
            </a:fld>
            <a:endParaRPr lang="en-GB"/>
          </a:p>
        </p:txBody>
      </p:sp>
      <p:sp>
        <p:nvSpPr>
          <p:cNvPr id="6" name="Slide Number Placeholder 5"/>
          <p:cNvSpPr>
            <a:spLocks noGrp="1"/>
          </p:cNvSpPr>
          <p:nvPr>
            <p:ph type="sldNum" sz="quarter" idx="12"/>
          </p:nvPr>
        </p:nvSpPr>
        <p:spPr/>
        <p:txBody>
          <a:bodyPr/>
          <a:lstStyle/>
          <a:p>
            <a:fld id="{06A84A5A-D757-424D-8681-DA2FC2039E87}" type="slidenum">
              <a:rPr lang="en-GB" smtClean="0"/>
              <a:t>67</a:t>
            </a:fld>
            <a:endParaRPr lang="en-GB"/>
          </a:p>
        </p:txBody>
      </p:sp>
      <p:pic>
        <p:nvPicPr>
          <p:cNvPr id="4" name="Picture 3" descr="C:\Users\parve_000\Downloads\Pathways-and-health-effects-on-intimate-partner-violenceSource-World-Health.pn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6954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431484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University Crest">
            <a:hlinkClick r:id="rId2"/>
          </p:cNvPr>
          <p:cNvPicPr>
            <a:picLocks noChangeAspect="1" noChangeArrowheads="1"/>
          </p:cNvPicPr>
          <p:nvPr/>
        </p:nvPicPr>
        <p:blipFill>
          <a:blip r:embed="rId3" cstate="print"/>
          <a:srcRect/>
          <a:stretch>
            <a:fillRect/>
          </a:stretch>
        </p:blipFill>
        <p:spPr bwMode="auto">
          <a:xfrm>
            <a:off x="38087" y="-181847"/>
            <a:ext cx="2699792" cy="936104"/>
          </a:xfrm>
          <a:prstGeom prst="rect">
            <a:avLst/>
          </a:prstGeom>
          <a:noFill/>
        </p:spPr>
      </p:pic>
      <p:sp>
        <p:nvSpPr>
          <p:cNvPr id="2" name="Title 1"/>
          <p:cNvSpPr>
            <a:spLocks noGrp="1"/>
          </p:cNvSpPr>
          <p:nvPr>
            <p:ph type="title"/>
          </p:nvPr>
        </p:nvSpPr>
        <p:spPr>
          <a:xfrm>
            <a:off x="2098589" y="258082"/>
            <a:ext cx="11209638" cy="1325563"/>
          </a:xfrm>
        </p:spPr>
        <p:txBody>
          <a:bodyPr>
            <a:normAutofit/>
          </a:bodyPr>
          <a:lstStyle/>
          <a:p>
            <a:r>
              <a:rPr lang="en-GB" sz="3200" b="1" dirty="0"/>
              <a:t>DVA and women from Black and Minority Ethnic Background</a:t>
            </a:r>
          </a:p>
        </p:txBody>
      </p:sp>
      <p:sp>
        <p:nvSpPr>
          <p:cNvPr id="3" name="Content Placeholder 2"/>
          <p:cNvSpPr>
            <a:spLocks noGrp="1"/>
          </p:cNvSpPr>
          <p:nvPr>
            <p:ph idx="1"/>
          </p:nvPr>
        </p:nvSpPr>
        <p:spPr>
          <a:xfrm>
            <a:off x="308919" y="1825625"/>
            <a:ext cx="11602995" cy="4351338"/>
          </a:xfrm>
        </p:spPr>
        <p:txBody>
          <a:bodyPr>
            <a:normAutofit/>
          </a:bodyPr>
          <a:lstStyle/>
          <a:p>
            <a:r>
              <a:rPr lang="en-GB" sz="2400" dirty="0">
                <a:latin typeface="Arial" panose="020B0604020202020204" pitchFamily="34" charset="0"/>
                <a:cs typeface="Arial" panose="020B0604020202020204" pitchFamily="34" charset="0"/>
              </a:rPr>
              <a:t>Experience additional barriers (gender, ethnicity and, marginalisation, institutional discrimination, lack of access to or knowledge of services, and cultural differences)</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Exposed to violence from other family members</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Other factors: lack of social networks; appropriate family support systems; lower personal income</a:t>
            </a:r>
            <a:endParaRPr lang="en-GB" sz="2000" dirty="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fld id="{F43EDA9D-9259-4AF5-B9B9-BF6BDEBC4B66}" type="datetime1">
              <a:rPr lang="en-GB" smtClean="0"/>
              <a:t>28/10/2019</a:t>
            </a:fld>
            <a:endParaRPr lang="en-GB"/>
          </a:p>
        </p:txBody>
      </p:sp>
      <p:sp>
        <p:nvSpPr>
          <p:cNvPr id="5" name="Slide Number Placeholder 4"/>
          <p:cNvSpPr>
            <a:spLocks noGrp="1"/>
          </p:cNvSpPr>
          <p:nvPr>
            <p:ph type="sldNum" sz="quarter" idx="12"/>
          </p:nvPr>
        </p:nvSpPr>
        <p:spPr/>
        <p:txBody>
          <a:bodyPr/>
          <a:lstStyle/>
          <a:p>
            <a:fld id="{AA2BE6D3-46BA-4C7B-B637-7389517F9219}" type="slidenum">
              <a:rPr lang="en-GB" smtClean="0"/>
              <a:t>68</a:t>
            </a:fld>
            <a:endParaRPr lang="en-GB"/>
          </a:p>
        </p:txBody>
      </p:sp>
    </p:spTree>
    <p:extLst>
      <p:ext uri="{BB962C8B-B14F-4D97-AF65-F5344CB8AC3E}">
        <p14:creationId xmlns:p14="http://schemas.microsoft.com/office/powerpoint/2010/main" val="64720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University Crest">
            <a:hlinkClick r:id="rId2"/>
          </p:cNvPr>
          <p:cNvPicPr>
            <a:picLocks noChangeAspect="1" noChangeArrowheads="1"/>
          </p:cNvPicPr>
          <p:nvPr/>
        </p:nvPicPr>
        <p:blipFill>
          <a:blip r:embed="rId3" cstate="print"/>
          <a:srcRect/>
          <a:stretch>
            <a:fillRect/>
          </a:stretch>
        </p:blipFill>
        <p:spPr bwMode="auto">
          <a:xfrm>
            <a:off x="38087" y="-46065"/>
            <a:ext cx="2699792" cy="936104"/>
          </a:xfrm>
          <a:prstGeom prst="rect">
            <a:avLst/>
          </a:prstGeom>
          <a:noFill/>
        </p:spPr>
      </p:pic>
      <p:sp>
        <p:nvSpPr>
          <p:cNvPr id="2" name="Title 1"/>
          <p:cNvSpPr>
            <a:spLocks noGrp="1"/>
          </p:cNvSpPr>
          <p:nvPr>
            <p:ph type="title"/>
          </p:nvPr>
        </p:nvSpPr>
        <p:spPr>
          <a:xfrm>
            <a:off x="2458995" y="310706"/>
            <a:ext cx="9415848" cy="1325563"/>
          </a:xfrm>
        </p:spPr>
        <p:txBody>
          <a:bodyPr>
            <a:normAutofit/>
          </a:bodyPr>
          <a:lstStyle/>
          <a:p>
            <a:pPr algn="r"/>
            <a:r>
              <a:rPr lang="en-GB" sz="3200" b="1" dirty="0"/>
              <a:t>Factors affecting Nurses and Health Care Professionals ability to assess DVA</a:t>
            </a:r>
          </a:p>
        </p:txBody>
      </p:sp>
      <p:sp>
        <p:nvSpPr>
          <p:cNvPr id="3" name="Content Placeholder 2"/>
          <p:cNvSpPr>
            <a:spLocks noGrp="1"/>
          </p:cNvSpPr>
          <p:nvPr>
            <p:ph idx="1"/>
          </p:nvPr>
        </p:nvSpPr>
        <p:spPr>
          <a:xfrm>
            <a:off x="838200" y="1899766"/>
            <a:ext cx="10515600" cy="4351338"/>
          </a:xfrm>
        </p:spPr>
        <p:txBody>
          <a:bodyPr>
            <a:normAutofit/>
          </a:bodyPr>
          <a:lstStyle/>
          <a:p>
            <a:pPr lvl="0"/>
            <a:r>
              <a:rPr lang="en-GB" sz="2400" dirty="0">
                <a:latin typeface="Arial" panose="020B0604020202020204" pitchFamily="34" charset="0"/>
                <a:cs typeface="Arial" panose="020B0604020202020204" pitchFamily="34" charset="0"/>
              </a:rPr>
              <a:t>Victims ability to disclose IPV</a:t>
            </a:r>
          </a:p>
          <a:p>
            <a:pPr lvl="0"/>
            <a:endParaRPr lang="en-GB" sz="2400" dirty="0">
              <a:latin typeface="Arial" panose="020B0604020202020204" pitchFamily="34" charset="0"/>
              <a:cs typeface="Arial" panose="020B0604020202020204" pitchFamily="34" charset="0"/>
            </a:endParaRPr>
          </a:p>
          <a:p>
            <a:pPr lvl="0"/>
            <a:r>
              <a:rPr lang="en-GB" sz="2400" dirty="0">
                <a:latin typeface="Arial" panose="020B0604020202020204" pitchFamily="34" charset="0"/>
                <a:cs typeface="Arial" panose="020B0604020202020204" pitchFamily="34" charset="0"/>
              </a:rPr>
              <a:t>Practitioner ability to explore IPV</a:t>
            </a:r>
          </a:p>
          <a:p>
            <a:pPr lvl="0"/>
            <a:endParaRPr lang="en-GB" sz="2400" dirty="0">
              <a:latin typeface="Arial" panose="020B0604020202020204" pitchFamily="34" charset="0"/>
              <a:cs typeface="Arial" panose="020B0604020202020204" pitchFamily="34" charset="0"/>
            </a:endParaRPr>
          </a:p>
          <a:p>
            <a:pPr lvl="0"/>
            <a:r>
              <a:rPr lang="en-GB" sz="2400" dirty="0">
                <a:latin typeface="Arial" panose="020B0604020202020204" pitchFamily="34" charset="0"/>
                <a:cs typeface="Arial" panose="020B0604020202020204" pitchFamily="34" charset="0"/>
              </a:rPr>
              <a:t>Workplace/ organisational support </a:t>
            </a:r>
          </a:p>
          <a:p>
            <a:endParaRPr lang="en-GB" sz="2400" dirty="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fld id="{7F99580F-980C-4282-AAA9-4812D02C14E5}" type="datetime1">
              <a:rPr lang="en-GB" smtClean="0"/>
              <a:t>28/10/2019</a:t>
            </a:fld>
            <a:endParaRPr lang="en-GB"/>
          </a:p>
        </p:txBody>
      </p:sp>
      <p:sp>
        <p:nvSpPr>
          <p:cNvPr id="5" name="Slide Number Placeholder 4"/>
          <p:cNvSpPr>
            <a:spLocks noGrp="1"/>
          </p:cNvSpPr>
          <p:nvPr>
            <p:ph type="sldNum" sz="quarter" idx="12"/>
          </p:nvPr>
        </p:nvSpPr>
        <p:spPr/>
        <p:txBody>
          <a:bodyPr/>
          <a:lstStyle/>
          <a:p>
            <a:fld id="{06A84A5A-D757-424D-8681-DA2FC2039E87}" type="slidenum">
              <a:rPr lang="en-GB" smtClean="0"/>
              <a:t>69</a:t>
            </a:fld>
            <a:endParaRPr lang="en-GB"/>
          </a:p>
        </p:txBody>
      </p:sp>
    </p:spTree>
    <p:extLst>
      <p:ext uri="{BB962C8B-B14F-4D97-AF65-F5344CB8AC3E}">
        <p14:creationId xmlns:p14="http://schemas.microsoft.com/office/powerpoint/2010/main" val="224577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63DD-E587-4281-8974-B131BE5E36FE}"/>
              </a:ext>
            </a:extLst>
          </p:cNvPr>
          <p:cNvSpPr>
            <a:spLocks noGrp="1"/>
          </p:cNvSpPr>
          <p:nvPr>
            <p:ph type="title"/>
          </p:nvPr>
        </p:nvSpPr>
        <p:spPr>
          <a:xfrm>
            <a:off x="1992629" y="125095"/>
            <a:ext cx="9193530" cy="1325563"/>
          </a:xfrm>
        </p:spPr>
        <p:txBody>
          <a:bodyPr>
            <a:normAutofit/>
          </a:bodyPr>
          <a:lstStyle/>
          <a:p>
            <a:r>
              <a:rPr lang="en-GB" sz="3200" dirty="0">
                <a:ea typeface="+mn-ea"/>
                <a:cs typeface="+mn-cs"/>
              </a:rPr>
              <a:t>Ensuring lived experience involvement </a:t>
            </a:r>
          </a:p>
        </p:txBody>
      </p:sp>
      <p:pic>
        <p:nvPicPr>
          <p:cNvPr id="7" name="Picture 6">
            <a:extLst>
              <a:ext uri="{FF2B5EF4-FFF2-40B4-BE49-F238E27FC236}">
                <a16:creationId xmlns:a16="http://schemas.microsoft.com/office/drawing/2014/main" id="{D7C27D99-1262-495E-9325-7E2BB031297D}"/>
              </a:ext>
            </a:extLst>
          </p:cNvPr>
          <p:cNvPicPr>
            <a:picLocks noChangeAspect="1"/>
          </p:cNvPicPr>
          <p:nvPr/>
        </p:nvPicPr>
        <p:blipFill rotWithShape="1">
          <a:blip r:embed="rId2">
            <a:extLst>
              <a:ext uri="{28A0092B-C50C-407E-A947-70E740481C1C}">
                <a14:useLocalDpi xmlns:a14="http://schemas.microsoft.com/office/drawing/2010/main" val="0"/>
              </a:ext>
            </a:extLst>
          </a:blip>
          <a:srcRect t="14628" b="31945"/>
          <a:stretch/>
        </p:blipFill>
        <p:spPr>
          <a:xfrm>
            <a:off x="55514" y="125095"/>
            <a:ext cx="1811385" cy="1153307"/>
          </a:xfrm>
          <a:prstGeom prst="rect">
            <a:avLst/>
          </a:prstGeom>
        </p:spPr>
      </p:pic>
      <p:sp>
        <p:nvSpPr>
          <p:cNvPr id="8" name="Content Placeholder 2">
            <a:extLst>
              <a:ext uri="{FF2B5EF4-FFF2-40B4-BE49-F238E27FC236}">
                <a16:creationId xmlns:a16="http://schemas.microsoft.com/office/drawing/2014/main" id="{F004CABE-7EED-4390-BF7C-AD31D2B44EA1}"/>
              </a:ext>
            </a:extLst>
          </p:cNvPr>
          <p:cNvSpPr>
            <a:spLocks noGrp="1"/>
          </p:cNvSpPr>
          <p:nvPr>
            <p:ph idx="1"/>
          </p:nvPr>
        </p:nvSpPr>
        <p:spPr>
          <a:xfrm>
            <a:off x="392430" y="1828800"/>
            <a:ext cx="6842760" cy="4473893"/>
          </a:xfrm>
        </p:spPr>
        <p:txBody>
          <a:bodyPr>
            <a:normAutofit/>
          </a:bodyPr>
          <a:lstStyle/>
          <a:p>
            <a:pPr marL="285750" indent="-285750"/>
            <a:r>
              <a:rPr lang="en-GB" sz="2200" dirty="0"/>
              <a:t>Development of our lived experience involvement strategy</a:t>
            </a:r>
          </a:p>
          <a:p>
            <a:pPr marL="285750" indent="-285750"/>
            <a:r>
              <a:rPr lang="en-GB" sz="2200" dirty="0"/>
              <a:t>We are recruiting for a Lived Experience Involvement Coordinator </a:t>
            </a:r>
          </a:p>
          <a:p>
            <a:pPr marL="742950" lvl="1" indent="-285750"/>
            <a:r>
              <a:rPr lang="en-GB" sz="1800" dirty="0"/>
              <a:t>Contribute to the development and delivery of the Network's survivor and service user involvement strategy</a:t>
            </a:r>
          </a:p>
          <a:p>
            <a:pPr marL="742950" lvl="1" indent="-285750"/>
            <a:r>
              <a:rPr lang="en-GB" sz="1800" dirty="0"/>
              <a:t>Advise the Network on involvement issues</a:t>
            </a:r>
          </a:p>
          <a:p>
            <a:pPr marL="742950" lvl="1" indent="-285750"/>
            <a:r>
              <a:rPr lang="en-GB" sz="1800" dirty="0"/>
              <a:t>Organise and coordinate a Lived Experience Advisory Panel for the Network</a:t>
            </a:r>
          </a:p>
          <a:p>
            <a:pPr marL="285750" indent="-285750"/>
            <a:r>
              <a:rPr lang="en-GB" sz="2200" dirty="0"/>
              <a:t>30% FTE until 31/10/2022</a:t>
            </a:r>
          </a:p>
          <a:p>
            <a:pPr marL="285750" indent="-285750"/>
            <a:r>
              <a:rPr lang="en-GB" sz="2200" dirty="0"/>
              <a:t>Closing date 30/10/2019</a:t>
            </a:r>
          </a:p>
          <a:p>
            <a:pPr marL="285750" indent="-285750"/>
            <a:r>
              <a:rPr lang="en-GB" sz="2200" dirty="0"/>
              <a:t>Job pack at </a:t>
            </a:r>
            <a:r>
              <a:rPr lang="en-GB" sz="2000" b="1" dirty="0">
                <a:hlinkClick r:id="rId3"/>
              </a:rPr>
              <a:t>https://tinyurl.com/y2cknlrs</a:t>
            </a:r>
            <a:r>
              <a:rPr lang="en-GB" sz="2000" b="1" dirty="0"/>
              <a:t> </a:t>
            </a:r>
            <a:r>
              <a:rPr lang="en-GB" sz="2000" dirty="0"/>
              <a:t> </a:t>
            </a:r>
          </a:p>
          <a:p>
            <a:pPr marL="285750" indent="-285750"/>
            <a:endParaRPr lang="en-GB" sz="2200" dirty="0"/>
          </a:p>
          <a:p>
            <a:pPr marL="742950" lvl="1" indent="-285750"/>
            <a:endParaRPr lang="en-GB" sz="1800" dirty="0"/>
          </a:p>
        </p:txBody>
      </p:sp>
      <p:sp>
        <p:nvSpPr>
          <p:cNvPr id="3" name="Rectangle 2">
            <a:extLst>
              <a:ext uri="{FF2B5EF4-FFF2-40B4-BE49-F238E27FC236}">
                <a16:creationId xmlns:a16="http://schemas.microsoft.com/office/drawing/2014/main" id="{BF877B91-FCD9-424B-A7C1-AE7C1C6D6798}"/>
              </a:ext>
            </a:extLst>
          </p:cNvPr>
          <p:cNvSpPr/>
          <p:nvPr/>
        </p:nvSpPr>
        <p:spPr>
          <a:xfrm>
            <a:off x="7867649" y="2415779"/>
            <a:ext cx="3592830" cy="2954655"/>
          </a:xfrm>
          <a:prstGeom prst="rect">
            <a:avLst/>
          </a:prstGeom>
          <a:solidFill>
            <a:schemeClr val="accent6">
              <a:lumMod val="20000"/>
              <a:lumOff val="80000"/>
            </a:schemeClr>
          </a:solidFill>
        </p:spPr>
        <p:txBody>
          <a:bodyPr wrap="square">
            <a:spAutoFit/>
          </a:bodyPr>
          <a:lstStyle/>
          <a:p>
            <a:r>
              <a:rPr lang="en-GB" sz="1400" i="1" dirty="0">
                <a:solidFill>
                  <a:srgbClr val="000000"/>
                </a:solidFill>
                <a:latin typeface="verdana" panose="020B0604030504040204" pitchFamily="34" charset="0"/>
              </a:rPr>
              <a:t>“The successful candidate will have experience of coordinating or facilitating survivor and service user involvement in a violence, abuse, or mental health context. As the post-holder will be coordinating the involvement of people with experiences of violence, abuse, and mental health problems, we are seeking to recruit someone who has these lived experiences. However, at no time will the post-holder be asked about personal experiences</a:t>
            </a:r>
            <a:r>
              <a:rPr lang="en-GB" dirty="0">
                <a:solidFill>
                  <a:srgbClr val="000000"/>
                </a:solidFill>
                <a:latin typeface="verdana" panose="020B0604030504040204" pitchFamily="34" charset="0"/>
              </a:rPr>
              <a:t>.”</a:t>
            </a:r>
            <a:endParaRPr lang="en-GB" dirty="0"/>
          </a:p>
        </p:txBody>
      </p:sp>
      <p:sp>
        <p:nvSpPr>
          <p:cNvPr id="6" name="TextBox 5">
            <a:extLst>
              <a:ext uri="{FF2B5EF4-FFF2-40B4-BE49-F238E27FC236}">
                <a16:creationId xmlns:a16="http://schemas.microsoft.com/office/drawing/2014/main" id="{BE27E115-C132-4038-9F67-5011EB10579F}"/>
              </a:ext>
            </a:extLst>
          </p:cNvPr>
          <p:cNvSpPr txBox="1"/>
          <p:nvPr/>
        </p:nvSpPr>
        <p:spPr>
          <a:xfrm>
            <a:off x="9255035" y="6343650"/>
            <a:ext cx="2563585" cy="369332"/>
          </a:xfrm>
          <a:prstGeom prst="rect">
            <a:avLst/>
          </a:prstGeom>
          <a:noFill/>
        </p:spPr>
        <p:txBody>
          <a:bodyPr wrap="square" rtlCol="0">
            <a:spAutoFit/>
          </a:bodyPr>
          <a:lstStyle/>
          <a:p>
            <a:pPr algn="r"/>
            <a:r>
              <a:rPr lang="en-GB" b="1" dirty="0">
                <a:solidFill>
                  <a:srgbClr val="7030A0"/>
                </a:solidFill>
              </a:rPr>
              <a:t>#VAMHN</a:t>
            </a:r>
          </a:p>
        </p:txBody>
      </p:sp>
    </p:spTree>
    <p:extLst>
      <p:ext uri="{BB962C8B-B14F-4D97-AF65-F5344CB8AC3E}">
        <p14:creationId xmlns:p14="http://schemas.microsoft.com/office/powerpoint/2010/main" val="36776335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37879" y="47681"/>
            <a:ext cx="8225319" cy="1325563"/>
          </a:xfrm>
        </p:spPr>
        <p:txBody>
          <a:bodyPr>
            <a:normAutofit/>
          </a:bodyPr>
          <a:lstStyle/>
          <a:p>
            <a:pPr algn="r"/>
            <a:r>
              <a:rPr lang="en-GB" sz="3200" b="1" dirty="0"/>
              <a:t>Research Aims</a:t>
            </a:r>
          </a:p>
        </p:txBody>
      </p:sp>
      <p:sp>
        <p:nvSpPr>
          <p:cNvPr id="4" name="Content Placeholder 3"/>
          <p:cNvSpPr>
            <a:spLocks noGrp="1"/>
          </p:cNvSpPr>
          <p:nvPr>
            <p:ph idx="1"/>
          </p:nvPr>
        </p:nvSpPr>
        <p:spPr>
          <a:xfrm>
            <a:off x="838199" y="1825625"/>
            <a:ext cx="10962503" cy="4351338"/>
          </a:xfrm>
        </p:spPr>
        <p:txBody>
          <a:bodyPr>
            <a:normAutofit/>
          </a:bodyPr>
          <a:lstStyle/>
          <a:p>
            <a:r>
              <a:rPr lang="en-GB" sz="2400" dirty="0">
                <a:latin typeface="Arial" panose="020B0604020202020204" pitchFamily="34" charset="0"/>
                <a:cs typeface="Arial" panose="020B0604020202020204" pitchFamily="34" charset="0"/>
              </a:rPr>
              <a:t>Develop an educational resource to support nurses working in primary care who provide support and care to victims/ survivors of domestic violence (DV) from BME communities</a:t>
            </a:r>
          </a:p>
          <a:p>
            <a:endParaRPr lang="en-GB" sz="2400" dirty="0">
              <a:latin typeface="Arial" panose="020B0604020202020204" pitchFamily="34" charset="0"/>
              <a:cs typeface="Arial" panose="020B0604020202020204" pitchFamily="34" charset="0"/>
            </a:endParaRPr>
          </a:p>
          <a:p>
            <a:pPr lvl="1"/>
            <a:r>
              <a:rPr lang="en-GB" dirty="0">
                <a:latin typeface="Arial" panose="020B0604020202020204" pitchFamily="34" charset="0"/>
                <a:cs typeface="Arial" panose="020B0604020202020204" pitchFamily="34" charset="0"/>
              </a:rPr>
              <a:t>Exploring the experiences of a group of BME women</a:t>
            </a:r>
          </a:p>
          <a:p>
            <a:pPr lvl="1"/>
            <a:endParaRPr lang="en-GB" dirty="0">
              <a:latin typeface="Arial" panose="020B0604020202020204" pitchFamily="34" charset="0"/>
              <a:cs typeface="Arial" panose="020B0604020202020204" pitchFamily="34" charset="0"/>
            </a:endParaRPr>
          </a:p>
          <a:p>
            <a:pPr lvl="1"/>
            <a:r>
              <a:rPr lang="en-GB" dirty="0">
                <a:latin typeface="Arial" panose="020B0604020202020204" pitchFamily="34" charset="0"/>
                <a:cs typeface="Arial" panose="020B0604020202020204" pitchFamily="34" charset="0"/>
              </a:rPr>
              <a:t>Exploring the experiences of nurses working in primary care </a:t>
            </a:r>
          </a:p>
          <a:p>
            <a:pPr lvl="1"/>
            <a:endParaRPr lang="en-GB" dirty="0">
              <a:latin typeface="Arial" panose="020B0604020202020204" pitchFamily="34" charset="0"/>
              <a:cs typeface="Arial" panose="020B0604020202020204" pitchFamily="34" charset="0"/>
            </a:endParaRPr>
          </a:p>
          <a:p>
            <a:pPr lvl="1"/>
            <a:r>
              <a:rPr lang="en-GB" dirty="0">
                <a:latin typeface="Arial" panose="020B0604020202020204" pitchFamily="34" charset="0"/>
                <a:cs typeface="Arial" panose="020B0604020202020204" pitchFamily="34" charset="0"/>
              </a:rPr>
              <a:t>Co-producing of an educational resource based on the findings of fieldwork </a:t>
            </a:r>
          </a:p>
          <a:p>
            <a:endParaRPr lang="en-GB" sz="2400" dirty="0">
              <a:latin typeface="Arial" panose="020B0604020202020204" pitchFamily="34" charset="0"/>
              <a:cs typeface="Arial" panose="020B0604020202020204" pitchFamily="34" charset="0"/>
            </a:endParaRPr>
          </a:p>
        </p:txBody>
      </p:sp>
      <p:sp>
        <p:nvSpPr>
          <p:cNvPr id="2" name="Date Placeholder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BAD9E50E-A08A-47BE-988C-4A7313ABF4E1}" type="datetime1">
              <a:rPr kumimoji="0" lang="en-GB" sz="1000" b="0" i="0" u="none" strike="noStrike" kern="1200" cap="none" spc="0" normalizeH="0" baseline="0" noProof="0" smtClean="0">
                <a:ln>
                  <a:noFill/>
                </a:ln>
                <a:solidFill>
                  <a:srgbClr val="FFFFFF"/>
                </a:solidFill>
                <a:effectLst/>
                <a:uLnTx/>
                <a:uFillTx/>
                <a:latin typeface="TUOS Stephenson" pitchFamily="18" charset="0"/>
                <a:ea typeface="+mn-ea"/>
                <a:cs typeface="+mn-cs"/>
              </a:rPr>
              <a:t>28/10/2019</a:t>
            </a:fld>
            <a:endParaRPr kumimoji="0" lang="en-GB" sz="1000" b="0" i="0" u="none" strike="noStrike" kern="1200" cap="none" spc="0" normalizeH="0" baseline="0" noProof="0">
              <a:ln>
                <a:noFill/>
              </a:ln>
              <a:solidFill>
                <a:srgbClr val="FFFFFF"/>
              </a:solidFill>
              <a:effectLst/>
              <a:uLnTx/>
              <a:uFillTx/>
              <a:latin typeface="TUOS Stephenson" pitchFamily="18" charset="0"/>
              <a:ea typeface="+mn-ea"/>
              <a:cs typeface="+mn-cs"/>
            </a:endParaRPr>
          </a:p>
        </p:txBody>
      </p:sp>
      <p:sp>
        <p:nvSpPr>
          <p:cNvPr id="5" name="Slide Number Placeholder 4"/>
          <p:cNvSpPr>
            <a:spLocks noGrp="1"/>
          </p:cNvSpPr>
          <p:nvPr>
            <p:ph type="sldNum" sz="quarter" idx="12"/>
          </p:nvPr>
        </p:nvSpPr>
        <p:spPr/>
        <p:txBody>
          <a:bodyPr/>
          <a:lstStyle/>
          <a:p>
            <a:fld id="{AA2BE6D3-46BA-4C7B-B637-7389517F9219}" type="slidenum">
              <a:rPr lang="en-GB" smtClean="0"/>
              <a:t>70</a:t>
            </a:fld>
            <a:endParaRPr lang="en-GB"/>
          </a:p>
        </p:txBody>
      </p:sp>
      <p:pic>
        <p:nvPicPr>
          <p:cNvPr id="6" name="Picture 2" descr="University Crest">
            <a:hlinkClick r:id="rId2"/>
          </p:cNvPr>
          <p:cNvPicPr>
            <a:picLocks noChangeAspect="1" noChangeArrowheads="1"/>
          </p:cNvPicPr>
          <p:nvPr/>
        </p:nvPicPr>
        <p:blipFill>
          <a:blip r:embed="rId3" cstate="print"/>
          <a:srcRect/>
          <a:stretch>
            <a:fillRect/>
          </a:stretch>
        </p:blipFill>
        <p:spPr bwMode="auto">
          <a:xfrm>
            <a:off x="38087" y="-15240"/>
            <a:ext cx="2699792" cy="936104"/>
          </a:xfrm>
          <a:prstGeom prst="rect">
            <a:avLst/>
          </a:prstGeom>
          <a:noFill/>
        </p:spPr>
      </p:pic>
    </p:spTree>
    <p:extLst>
      <p:ext uri="{BB962C8B-B14F-4D97-AF65-F5344CB8AC3E}">
        <p14:creationId xmlns:p14="http://schemas.microsoft.com/office/powerpoint/2010/main" val="1290329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7037" y="297073"/>
            <a:ext cx="8302379" cy="664885"/>
          </a:xfrm>
        </p:spPr>
        <p:txBody>
          <a:bodyPr>
            <a:normAutofit/>
          </a:bodyPr>
          <a:lstStyle/>
          <a:p>
            <a:pPr algn="r"/>
            <a:r>
              <a:rPr lang="en-GB" sz="3200" b="1" dirty="0"/>
              <a:t>Methods</a:t>
            </a:r>
          </a:p>
        </p:txBody>
      </p:sp>
      <p:sp>
        <p:nvSpPr>
          <p:cNvPr id="3" name="Content Placeholder 2"/>
          <p:cNvSpPr>
            <a:spLocks noGrp="1"/>
          </p:cNvSpPr>
          <p:nvPr>
            <p:ph idx="1"/>
          </p:nvPr>
        </p:nvSpPr>
        <p:spPr>
          <a:xfrm>
            <a:off x="838203" y="1389610"/>
            <a:ext cx="10764792" cy="5460124"/>
          </a:xfrm>
        </p:spPr>
        <p:txBody>
          <a:bodyPr>
            <a:noAutofit/>
          </a:bodyPr>
          <a:lstStyle/>
          <a:p>
            <a:pPr marL="0" indent="0">
              <a:buNone/>
            </a:pPr>
            <a:r>
              <a:rPr lang="en-GB" sz="2200" dirty="0">
                <a:latin typeface="Arial" panose="020B0604020202020204" pitchFamily="34" charset="0"/>
                <a:cs typeface="Arial" panose="020B0604020202020204" pitchFamily="34" charset="0"/>
              </a:rPr>
              <a:t>Setting				Sheffield, Rotherham</a:t>
            </a:r>
          </a:p>
          <a:p>
            <a:pPr marL="0" indent="0">
              <a:buNone/>
            </a:pPr>
            <a:endParaRPr lang="en-GB" sz="2200" dirty="0">
              <a:latin typeface="Arial" panose="020B0604020202020204" pitchFamily="34" charset="0"/>
              <a:cs typeface="Arial" panose="020B0604020202020204" pitchFamily="34" charset="0"/>
            </a:endParaRPr>
          </a:p>
          <a:p>
            <a:pPr marL="0" indent="0">
              <a:buNone/>
            </a:pPr>
            <a:r>
              <a:rPr lang="en-GB" sz="2200" dirty="0">
                <a:latin typeface="Arial" panose="020B0604020202020204" pitchFamily="34" charset="0"/>
                <a:cs typeface="Arial" panose="020B0604020202020204" pitchFamily="34" charset="0"/>
              </a:rPr>
              <a:t>Sample			BME women exposed to DVA (n=40)</a:t>
            </a:r>
          </a:p>
          <a:p>
            <a:pPr marL="0" indent="0">
              <a:buNone/>
            </a:pPr>
            <a:r>
              <a:rPr lang="en-GB" sz="2200" dirty="0">
                <a:latin typeface="Arial" panose="020B0604020202020204" pitchFamily="34" charset="0"/>
                <a:cs typeface="Arial" panose="020B0604020202020204" pitchFamily="34" charset="0"/>
              </a:rPr>
              <a:t>				Nurses working in Primary Care (n=30)</a:t>
            </a:r>
          </a:p>
          <a:p>
            <a:pPr marL="0" indent="0">
              <a:buNone/>
            </a:pPr>
            <a:r>
              <a:rPr lang="en-GB" sz="2200" dirty="0">
                <a:latin typeface="Arial" panose="020B0604020202020204" pitchFamily="34" charset="0"/>
                <a:cs typeface="Arial" panose="020B0604020202020204" pitchFamily="34" charset="0"/>
              </a:rPr>
              <a:t>				Other professionals (n=4)</a:t>
            </a:r>
          </a:p>
          <a:p>
            <a:pPr marL="0" indent="0">
              <a:buNone/>
            </a:pPr>
            <a:endParaRPr lang="en-GB" sz="2200" dirty="0">
              <a:latin typeface="Arial" panose="020B0604020202020204" pitchFamily="34" charset="0"/>
              <a:cs typeface="Arial" panose="020B0604020202020204" pitchFamily="34" charset="0"/>
            </a:endParaRPr>
          </a:p>
          <a:p>
            <a:pPr marL="0" indent="0">
              <a:buNone/>
            </a:pPr>
            <a:r>
              <a:rPr lang="en-GB" sz="2200" dirty="0">
                <a:latin typeface="Arial" panose="020B0604020202020204" pitchFamily="34" charset="0"/>
                <a:cs typeface="Arial" panose="020B0604020202020204" pitchFamily="34" charset="0"/>
              </a:rPr>
              <a:t>Data Collection		Individual Interviews (women=10; Nurses=8)</a:t>
            </a:r>
          </a:p>
          <a:p>
            <a:pPr marL="0" indent="0">
              <a:buNone/>
            </a:pPr>
            <a:r>
              <a:rPr lang="en-GB" sz="2200" dirty="0">
                <a:latin typeface="Arial" panose="020B0604020202020204" pitchFamily="34" charset="0"/>
                <a:cs typeface="Arial" panose="020B0604020202020204" pitchFamily="34" charset="0"/>
              </a:rPr>
              <a:t>				Focus Group Discussions (Women=2; Nurses= 2)</a:t>
            </a:r>
          </a:p>
          <a:p>
            <a:pPr marL="0" indent="0">
              <a:buNone/>
            </a:pPr>
            <a:r>
              <a:rPr lang="en-GB" sz="2200" dirty="0">
                <a:latin typeface="Arial" panose="020B0604020202020204" pitchFamily="34" charset="0"/>
                <a:cs typeface="Arial" panose="020B0604020202020204" pitchFamily="34" charset="0"/>
              </a:rPr>
              <a:t>Resource Development 	2 Participatory workshops  (25 participants) </a:t>
            </a:r>
          </a:p>
          <a:p>
            <a:pPr marL="0" indent="0">
              <a:buNone/>
            </a:pPr>
            <a:endParaRPr lang="en-GB" sz="2200" dirty="0">
              <a:latin typeface="Arial" panose="020B0604020202020204" pitchFamily="34" charset="0"/>
              <a:cs typeface="Arial" panose="020B0604020202020204" pitchFamily="34" charset="0"/>
            </a:endParaRPr>
          </a:p>
          <a:p>
            <a:pPr marL="0" indent="0">
              <a:buNone/>
            </a:pPr>
            <a:r>
              <a:rPr lang="en-GB" sz="2200" dirty="0">
                <a:latin typeface="Arial" panose="020B0604020202020204" pitchFamily="34" charset="0"/>
                <a:cs typeface="Arial" panose="020B0604020202020204" pitchFamily="34" charset="0"/>
              </a:rPr>
              <a:t>Data Analysis			Thematic </a:t>
            </a:r>
          </a:p>
          <a:p>
            <a:pPr marL="0" indent="0">
              <a:buNone/>
            </a:pPr>
            <a:r>
              <a:rPr lang="en-GB" sz="2200" dirty="0">
                <a:latin typeface="Arial" panose="020B0604020202020204" pitchFamily="34" charset="0"/>
                <a:cs typeface="Arial" panose="020B0604020202020204" pitchFamily="34" charset="0"/>
              </a:rPr>
              <a:t>					</a:t>
            </a:r>
          </a:p>
        </p:txBody>
      </p:sp>
      <p:sp>
        <p:nvSpPr>
          <p:cNvPr id="4" name="Date Placeholder 3"/>
          <p:cNvSpPr>
            <a:spLocks noGrp="1"/>
          </p:cNvSpPr>
          <p:nvPr>
            <p:ph type="dt" sz="half" idx="10"/>
          </p:nvPr>
        </p:nvSpPr>
        <p:spPr/>
        <p:txBody>
          <a:bodyPr/>
          <a:lstStyle/>
          <a:p>
            <a:fld id="{2958026B-D392-477D-A7E1-724CA7D99334}" type="datetime1">
              <a:rPr lang="en-GB" smtClean="0"/>
              <a:t>28/10/2019</a:t>
            </a:fld>
            <a:endParaRPr lang="en-GB"/>
          </a:p>
        </p:txBody>
      </p:sp>
      <p:sp>
        <p:nvSpPr>
          <p:cNvPr id="5" name="Slide Number Placeholder 4"/>
          <p:cNvSpPr>
            <a:spLocks noGrp="1"/>
          </p:cNvSpPr>
          <p:nvPr>
            <p:ph type="sldNum" sz="quarter" idx="12"/>
          </p:nvPr>
        </p:nvSpPr>
        <p:spPr/>
        <p:txBody>
          <a:bodyPr/>
          <a:lstStyle/>
          <a:p>
            <a:fld id="{AA2BE6D3-46BA-4C7B-B637-7389517F9219}" type="slidenum">
              <a:rPr lang="en-GB" smtClean="0"/>
              <a:t>71</a:t>
            </a:fld>
            <a:endParaRPr lang="en-GB"/>
          </a:p>
        </p:txBody>
      </p:sp>
      <p:pic>
        <p:nvPicPr>
          <p:cNvPr id="6" name="Picture 2" descr="University Crest">
            <a:hlinkClick r:id="rId3"/>
          </p:cNvPr>
          <p:cNvPicPr>
            <a:picLocks noChangeAspect="1" noChangeArrowheads="1"/>
          </p:cNvPicPr>
          <p:nvPr/>
        </p:nvPicPr>
        <p:blipFill>
          <a:blip r:embed="rId4" cstate="print"/>
          <a:srcRect/>
          <a:stretch>
            <a:fillRect/>
          </a:stretch>
        </p:blipFill>
        <p:spPr bwMode="auto">
          <a:xfrm>
            <a:off x="38087" y="-46065"/>
            <a:ext cx="2699792" cy="936104"/>
          </a:xfrm>
          <a:prstGeom prst="rect">
            <a:avLst/>
          </a:prstGeom>
          <a:noFill/>
        </p:spPr>
      </p:pic>
    </p:spTree>
    <p:extLst>
      <p:ext uri="{BB962C8B-B14F-4D97-AF65-F5344CB8AC3E}">
        <p14:creationId xmlns:p14="http://schemas.microsoft.com/office/powerpoint/2010/main" val="149056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400" b="1" dirty="0">
                <a:latin typeface="Arial" panose="020B0604020202020204" pitchFamily="34" charset="0"/>
                <a:cs typeface="Arial" panose="020B0604020202020204" pitchFamily="34" charset="0"/>
              </a:rPr>
              <a:t>Co design workshop 1</a:t>
            </a:r>
          </a:p>
        </p:txBody>
      </p:sp>
      <p:sp>
        <p:nvSpPr>
          <p:cNvPr id="3" name="Content Placeholder 2"/>
          <p:cNvSpPr>
            <a:spLocks noGrp="1"/>
          </p:cNvSpPr>
          <p:nvPr>
            <p:ph idx="1"/>
          </p:nvPr>
        </p:nvSpPr>
        <p:spPr>
          <a:xfrm>
            <a:off x="878541" y="1398401"/>
            <a:ext cx="10515600" cy="4351338"/>
          </a:xfrm>
        </p:spPr>
        <p:txBody>
          <a:bodyPr/>
          <a:lstStyle/>
          <a:p>
            <a:pPr marL="0" indent="0">
              <a:buNone/>
            </a:pPr>
            <a:r>
              <a:rPr lang="en-GB" sz="2000" b="1" dirty="0">
                <a:latin typeface="Arial" panose="020B0604020202020204" pitchFamily="34" charset="0"/>
                <a:cs typeface="Arial" panose="020B0604020202020204" pitchFamily="34" charset="0"/>
              </a:rPr>
              <a:t>Aim</a:t>
            </a:r>
          </a:p>
          <a:p>
            <a:pPr marL="0" indent="0">
              <a:buNone/>
            </a:pPr>
            <a:r>
              <a:rPr lang="en-GB" sz="2000" dirty="0">
                <a:latin typeface="Arial" panose="020B0604020202020204" pitchFamily="34" charset="0"/>
                <a:cs typeface="Arial" panose="020B0604020202020204" pitchFamily="34" charset="0"/>
              </a:rPr>
              <a:t>To understand the lived experience of disclosing domestic abuse from a service user and service provider perspective</a:t>
            </a:r>
          </a:p>
          <a:p>
            <a:pPr marL="0" indent="0">
              <a:buNone/>
            </a:pPr>
            <a:endParaRPr lang="en-GB" dirty="0"/>
          </a:p>
        </p:txBody>
      </p:sp>
      <p:sp>
        <p:nvSpPr>
          <p:cNvPr id="4" name="Date Placeholder 3"/>
          <p:cNvSpPr>
            <a:spLocks noGrp="1"/>
          </p:cNvSpPr>
          <p:nvPr>
            <p:ph type="dt" sz="half" idx="10"/>
          </p:nvPr>
        </p:nvSpPr>
        <p:spPr/>
        <p:txBody>
          <a:bodyPr/>
          <a:lstStyle/>
          <a:p>
            <a:fld id="{32B50946-7BB4-4E03-BDB9-85442A6AB576}" type="datetime1">
              <a:rPr lang="en-GB" smtClean="0"/>
              <a:t>28/10/2019</a:t>
            </a:fld>
            <a:endParaRPr lang="en-GB"/>
          </a:p>
        </p:txBody>
      </p:sp>
      <p:sp>
        <p:nvSpPr>
          <p:cNvPr id="5" name="Slide Number Placeholder 4"/>
          <p:cNvSpPr>
            <a:spLocks noGrp="1"/>
          </p:cNvSpPr>
          <p:nvPr>
            <p:ph type="sldNum" sz="quarter" idx="12"/>
          </p:nvPr>
        </p:nvSpPr>
        <p:spPr/>
        <p:txBody>
          <a:bodyPr/>
          <a:lstStyle/>
          <a:p>
            <a:fld id="{AA2BE6D3-46BA-4C7B-B637-7389517F9219}" type="slidenum">
              <a:rPr lang="en-GB" smtClean="0"/>
              <a:t>72</a:t>
            </a:fld>
            <a:endParaRPr lang="en-GB"/>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05948"/>
            <a:ext cx="4654096" cy="340438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096" y="2650016"/>
            <a:ext cx="3829584" cy="1848108"/>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4908" r="-1"/>
          <a:stretch/>
        </p:blipFill>
        <p:spPr>
          <a:xfrm>
            <a:off x="5580529" y="4498124"/>
            <a:ext cx="2084295" cy="223092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4804" y="2665859"/>
            <a:ext cx="2907196" cy="4084565"/>
          </a:xfrm>
          <a:prstGeom prst="rect">
            <a:avLst/>
          </a:prstGeom>
        </p:spPr>
      </p:pic>
    </p:spTree>
    <p:extLst>
      <p:ext uri="{BB962C8B-B14F-4D97-AF65-F5344CB8AC3E}">
        <p14:creationId xmlns:p14="http://schemas.microsoft.com/office/powerpoint/2010/main" val="26886824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400" dirty="0">
                <a:latin typeface="Arial" panose="020B0604020202020204" pitchFamily="34" charset="0"/>
                <a:cs typeface="Arial" panose="020B0604020202020204" pitchFamily="34" charset="0"/>
              </a:rPr>
              <a:t>Co design workshop 1 outputs</a:t>
            </a:r>
            <a:endParaRPr lang="en-GB" sz="2400" dirty="0"/>
          </a:p>
        </p:txBody>
      </p:sp>
      <p:sp>
        <p:nvSpPr>
          <p:cNvPr id="3" name="Content Placeholder 2"/>
          <p:cNvSpPr>
            <a:spLocks noGrp="1"/>
          </p:cNvSpPr>
          <p:nvPr>
            <p:ph idx="1"/>
          </p:nvPr>
        </p:nvSpPr>
        <p:spPr/>
        <p:txBody>
          <a:bodyPr>
            <a:normAutofit/>
          </a:bodyPr>
          <a:lstStyle/>
          <a:p>
            <a:pPr marL="0" indent="0">
              <a:buNone/>
            </a:pPr>
            <a:r>
              <a:rPr lang="en-GB" sz="2000" dirty="0">
                <a:latin typeface="Arial" panose="020B0604020202020204" pitchFamily="34" charset="0"/>
                <a:cs typeface="Arial" panose="020B0604020202020204" pitchFamily="34" charset="0"/>
              </a:rPr>
              <a:t>Themes from story telling and specification statements</a:t>
            </a:r>
          </a:p>
        </p:txBody>
      </p:sp>
      <p:sp>
        <p:nvSpPr>
          <p:cNvPr id="4" name="Date Placeholder 3"/>
          <p:cNvSpPr>
            <a:spLocks noGrp="1"/>
          </p:cNvSpPr>
          <p:nvPr>
            <p:ph type="dt" sz="half" idx="10"/>
          </p:nvPr>
        </p:nvSpPr>
        <p:spPr/>
        <p:txBody>
          <a:bodyPr/>
          <a:lstStyle/>
          <a:p>
            <a:fld id="{32B50946-7BB4-4E03-BDB9-85442A6AB576}" type="datetime1">
              <a:rPr lang="en-GB" smtClean="0"/>
              <a:t>28/10/2019</a:t>
            </a:fld>
            <a:endParaRPr lang="en-GB"/>
          </a:p>
        </p:txBody>
      </p:sp>
      <p:sp>
        <p:nvSpPr>
          <p:cNvPr id="5" name="Slide Number Placeholder 4"/>
          <p:cNvSpPr>
            <a:spLocks noGrp="1"/>
          </p:cNvSpPr>
          <p:nvPr>
            <p:ph type="sldNum" sz="quarter" idx="12"/>
          </p:nvPr>
        </p:nvSpPr>
        <p:spPr/>
        <p:txBody>
          <a:bodyPr/>
          <a:lstStyle/>
          <a:p>
            <a:fld id="{AA2BE6D3-46BA-4C7B-B637-7389517F9219}" type="slidenum">
              <a:rPr lang="en-GB" smtClean="0"/>
              <a:t>73</a:t>
            </a:fld>
            <a:endParaRPr lang="en-GB"/>
          </a:p>
        </p:txBody>
      </p:sp>
      <p:pic>
        <p:nvPicPr>
          <p:cNvPr id="6"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304" y="2402260"/>
            <a:ext cx="5632925" cy="364891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6294" y="2715276"/>
            <a:ext cx="5135656" cy="3326792"/>
          </a:xfrm>
          <a:prstGeom prst="rect">
            <a:avLst/>
          </a:prstGeom>
        </p:spPr>
      </p:pic>
    </p:spTree>
    <p:extLst>
      <p:ext uri="{BB962C8B-B14F-4D97-AF65-F5344CB8AC3E}">
        <p14:creationId xmlns:p14="http://schemas.microsoft.com/office/powerpoint/2010/main" val="32869254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000" dirty="0">
                <a:latin typeface="Arial" panose="020B0604020202020204" pitchFamily="34" charset="0"/>
                <a:cs typeface="Arial" panose="020B0604020202020204" pitchFamily="34" charset="0"/>
              </a:rPr>
              <a:t>Co design workshop 2</a:t>
            </a:r>
          </a:p>
        </p:txBody>
      </p:sp>
      <p:sp>
        <p:nvSpPr>
          <p:cNvPr id="3" name="Content Placeholder 2"/>
          <p:cNvSpPr>
            <a:spLocks noGrp="1"/>
          </p:cNvSpPr>
          <p:nvPr>
            <p:ph idx="1"/>
          </p:nvPr>
        </p:nvSpPr>
        <p:spPr>
          <a:xfrm>
            <a:off x="883528" y="1408766"/>
            <a:ext cx="10515600" cy="4351338"/>
          </a:xfrm>
        </p:spPr>
        <p:txBody>
          <a:bodyPr>
            <a:normAutofit/>
          </a:bodyPr>
          <a:lstStyle/>
          <a:p>
            <a:pPr marL="0" indent="0">
              <a:buNone/>
            </a:pPr>
            <a:r>
              <a:rPr lang="en-GB" sz="2000" b="1" dirty="0">
                <a:latin typeface="Arial" panose="020B0604020202020204" pitchFamily="34" charset="0"/>
                <a:cs typeface="Arial" panose="020B0604020202020204" pitchFamily="34" charset="0"/>
              </a:rPr>
              <a:t>Aim</a:t>
            </a:r>
          </a:p>
          <a:p>
            <a:pPr marL="0" indent="0">
              <a:buNone/>
            </a:pPr>
            <a:r>
              <a:rPr lang="en-GB" sz="2000" dirty="0">
                <a:latin typeface="Arial" panose="020B0604020202020204" pitchFamily="34" charset="0"/>
                <a:cs typeface="Arial" panose="020B0604020202020204" pitchFamily="34" charset="0"/>
              </a:rPr>
              <a:t>To generate ideas for the educational resource to support domestic violence disclosure in BME communities</a:t>
            </a:r>
          </a:p>
          <a:p>
            <a:endParaRPr lang="en-GB" sz="2000" dirty="0"/>
          </a:p>
          <a:p>
            <a:pPr marL="0" indent="0">
              <a:buNone/>
            </a:pPr>
            <a:endParaRPr lang="en-GB" sz="2000" dirty="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fld id="{32B50946-7BB4-4E03-BDB9-85442A6AB576}" type="datetime1">
              <a:rPr lang="en-GB" smtClean="0"/>
              <a:t>28/10/2019</a:t>
            </a:fld>
            <a:endParaRPr lang="en-GB"/>
          </a:p>
        </p:txBody>
      </p:sp>
      <p:sp>
        <p:nvSpPr>
          <p:cNvPr id="5" name="Slide Number Placeholder 4"/>
          <p:cNvSpPr>
            <a:spLocks noGrp="1"/>
          </p:cNvSpPr>
          <p:nvPr>
            <p:ph type="sldNum" sz="quarter" idx="12"/>
          </p:nvPr>
        </p:nvSpPr>
        <p:spPr/>
        <p:txBody>
          <a:bodyPr/>
          <a:lstStyle/>
          <a:p>
            <a:fld id="{AA2BE6D3-46BA-4C7B-B637-7389517F9219}" type="slidenum">
              <a:rPr lang="en-GB" smtClean="0"/>
              <a:t>74</a:t>
            </a:fld>
            <a:endParaRPr lang="en-GB"/>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260" t="3093"/>
          <a:stretch/>
        </p:blipFill>
        <p:spPr>
          <a:xfrm>
            <a:off x="1008528" y="3039035"/>
            <a:ext cx="4652683" cy="327113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1328" y="2934607"/>
            <a:ext cx="4737343" cy="3309421"/>
          </a:xfrm>
          <a:prstGeom prst="rect">
            <a:avLst/>
          </a:prstGeom>
        </p:spPr>
      </p:pic>
    </p:spTree>
    <p:extLst>
      <p:ext uri="{BB962C8B-B14F-4D97-AF65-F5344CB8AC3E}">
        <p14:creationId xmlns:p14="http://schemas.microsoft.com/office/powerpoint/2010/main" val="37291627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GB" sz="3200" b="1" dirty="0"/>
              <a:t>Findings</a:t>
            </a:r>
          </a:p>
        </p:txBody>
      </p:sp>
      <p:sp>
        <p:nvSpPr>
          <p:cNvPr id="5" name="Text Placeholder 4"/>
          <p:cNvSpPr>
            <a:spLocks noGrp="1"/>
          </p:cNvSpPr>
          <p:nvPr>
            <p:ph type="body" idx="1"/>
          </p:nvPr>
        </p:nvSpPr>
        <p:spPr/>
        <p:txBody>
          <a:bodyPr>
            <a:normAutofit/>
          </a:bodyPr>
          <a:lstStyle/>
          <a:p>
            <a:r>
              <a:rPr lang="en-GB" sz="2800" dirty="0">
                <a:latin typeface="Arial" panose="020B0604020202020204" pitchFamily="34" charset="0"/>
                <a:cs typeface="Arial" panose="020B0604020202020204" pitchFamily="34" charset="0"/>
              </a:rPr>
              <a:t>BME Women</a:t>
            </a:r>
          </a:p>
        </p:txBody>
      </p:sp>
      <p:sp>
        <p:nvSpPr>
          <p:cNvPr id="3" name="Content Placeholder 2"/>
          <p:cNvSpPr>
            <a:spLocks noGrp="1"/>
          </p:cNvSpPr>
          <p:nvPr>
            <p:ph sz="half" idx="2"/>
          </p:nvPr>
        </p:nvSpPr>
        <p:spPr/>
        <p:txBody>
          <a:bodyPr>
            <a:normAutofit/>
          </a:bodyPr>
          <a:lstStyle/>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Role of Nurses and HCPs</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Knowledge and Skills</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Awareness of Available Services </a:t>
            </a:r>
          </a:p>
          <a:p>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p:txBody>
      </p:sp>
      <p:sp>
        <p:nvSpPr>
          <p:cNvPr id="6" name="Text Placeholder 5"/>
          <p:cNvSpPr>
            <a:spLocks noGrp="1"/>
          </p:cNvSpPr>
          <p:nvPr>
            <p:ph type="body" sz="quarter" idx="3"/>
          </p:nvPr>
        </p:nvSpPr>
        <p:spPr/>
        <p:txBody>
          <a:bodyPr>
            <a:normAutofit/>
          </a:bodyPr>
          <a:lstStyle/>
          <a:p>
            <a:r>
              <a:rPr lang="en-GB" sz="2800" dirty="0">
                <a:latin typeface="Arial" panose="020B0604020202020204" pitchFamily="34" charset="0"/>
                <a:cs typeface="Arial" panose="020B0604020202020204" pitchFamily="34" charset="0"/>
              </a:rPr>
              <a:t>Nurses</a:t>
            </a:r>
          </a:p>
        </p:txBody>
      </p:sp>
      <p:sp>
        <p:nvSpPr>
          <p:cNvPr id="7" name="Content Placeholder 6"/>
          <p:cNvSpPr>
            <a:spLocks noGrp="1"/>
          </p:cNvSpPr>
          <p:nvPr>
            <p:ph sz="quarter" idx="4"/>
          </p:nvPr>
        </p:nvSpPr>
        <p:spPr>
          <a:xfrm>
            <a:off x="6172199" y="2505075"/>
            <a:ext cx="5628503" cy="3684588"/>
          </a:xfrm>
        </p:spPr>
        <p:txBody>
          <a:bodyPr>
            <a:normAutofit/>
          </a:bodyPr>
          <a:lstStyle/>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Preparedness </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Link with Other Services and Professionals</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Training Needs</a:t>
            </a:r>
          </a:p>
          <a:p>
            <a:endParaRPr lang="en-GB" sz="2400" dirty="0">
              <a:latin typeface="Arial" panose="020B0604020202020204" pitchFamily="34" charset="0"/>
              <a:cs typeface="Arial" panose="020B0604020202020204" pitchFamily="34" charset="0"/>
            </a:endParaRPr>
          </a:p>
        </p:txBody>
      </p:sp>
      <p:sp>
        <p:nvSpPr>
          <p:cNvPr id="8" name="Date Placeholder 7"/>
          <p:cNvSpPr>
            <a:spLocks noGrp="1"/>
          </p:cNvSpPr>
          <p:nvPr>
            <p:ph type="dt" sz="half" idx="10"/>
          </p:nvPr>
        </p:nvSpPr>
        <p:spPr/>
        <p:txBody>
          <a:bodyPr/>
          <a:lstStyle/>
          <a:p>
            <a:fld id="{1F79DF93-53F9-42AD-94D3-E69D36C99A86}" type="datetime1">
              <a:rPr lang="en-GB" smtClean="0"/>
              <a:t>28/10/2019</a:t>
            </a:fld>
            <a:endParaRPr lang="en-GB"/>
          </a:p>
        </p:txBody>
      </p:sp>
      <p:sp>
        <p:nvSpPr>
          <p:cNvPr id="9" name="Slide Number Placeholder 8"/>
          <p:cNvSpPr>
            <a:spLocks noGrp="1"/>
          </p:cNvSpPr>
          <p:nvPr>
            <p:ph type="sldNum" sz="quarter" idx="12"/>
          </p:nvPr>
        </p:nvSpPr>
        <p:spPr/>
        <p:txBody>
          <a:bodyPr/>
          <a:lstStyle/>
          <a:p>
            <a:fld id="{AA2BE6D3-46BA-4C7B-B637-7389517F9219}" type="slidenum">
              <a:rPr lang="en-GB" smtClean="0"/>
              <a:t>75</a:t>
            </a:fld>
            <a:endParaRPr lang="en-GB"/>
          </a:p>
        </p:txBody>
      </p:sp>
    </p:spTree>
    <p:extLst>
      <p:ext uri="{BB962C8B-B14F-4D97-AF65-F5344CB8AC3E}">
        <p14:creationId xmlns:p14="http://schemas.microsoft.com/office/powerpoint/2010/main" val="219717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build="p"/>
      <p:bldP spid="7"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400" dirty="0">
                <a:latin typeface="Arial" panose="020B0604020202020204" pitchFamily="34" charset="0"/>
                <a:cs typeface="Arial" panose="020B0604020202020204" pitchFamily="34" charset="0"/>
              </a:rPr>
              <a:t>Prototype development</a:t>
            </a:r>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2199" y="1583577"/>
            <a:ext cx="3362601" cy="4755893"/>
          </a:xfrm>
        </p:spPr>
      </p:pic>
      <p:sp>
        <p:nvSpPr>
          <p:cNvPr id="4" name="Date Placeholder 3"/>
          <p:cNvSpPr>
            <a:spLocks noGrp="1"/>
          </p:cNvSpPr>
          <p:nvPr>
            <p:ph type="dt" sz="half" idx="10"/>
          </p:nvPr>
        </p:nvSpPr>
        <p:spPr/>
        <p:txBody>
          <a:bodyPr/>
          <a:lstStyle/>
          <a:p>
            <a:fld id="{32B50946-7BB4-4E03-BDB9-85442A6AB576}" type="datetime1">
              <a:rPr lang="en-GB" smtClean="0"/>
              <a:t>28/10/2019</a:t>
            </a:fld>
            <a:endParaRPr lang="en-GB"/>
          </a:p>
        </p:txBody>
      </p:sp>
      <p:sp>
        <p:nvSpPr>
          <p:cNvPr id="5" name="Slide Number Placeholder 4"/>
          <p:cNvSpPr>
            <a:spLocks noGrp="1"/>
          </p:cNvSpPr>
          <p:nvPr>
            <p:ph type="sldNum" sz="quarter" idx="12"/>
          </p:nvPr>
        </p:nvSpPr>
        <p:spPr/>
        <p:txBody>
          <a:bodyPr/>
          <a:lstStyle/>
          <a:p>
            <a:fld id="{AA2BE6D3-46BA-4C7B-B637-7389517F9219}" type="slidenum">
              <a:rPr lang="en-GB" smtClean="0"/>
              <a:t>76</a:t>
            </a:fld>
            <a:endParaRPr lang="en-GB"/>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431"/>
          <a:stretch/>
        </p:blipFill>
        <p:spPr>
          <a:xfrm>
            <a:off x="5069541" y="1775013"/>
            <a:ext cx="5946631" cy="4226128"/>
          </a:xfrm>
          <a:prstGeom prst="rect">
            <a:avLst/>
          </a:prstGeom>
        </p:spPr>
      </p:pic>
    </p:spTree>
    <p:extLst>
      <p:ext uri="{BB962C8B-B14F-4D97-AF65-F5344CB8AC3E}">
        <p14:creationId xmlns:p14="http://schemas.microsoft.com/office/powerpoint/2010/main" val="19092085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3632200" y="219075"/>
            <a:ext cx="8229600" cy="762000"/>
          </a:xfrm>
        </p:spPr>
        <p:txBody>
          <a:bodyPr/>
          <a:lstStyle/>
          <a:p>
            <a:pPr algn="r"/>
            <a:r>
              <a:rPr lang="en-GB" altLang="en-US" sz="3200" b="1" dirty="0"/>
              <a:t>Othering and Domestic Violence</a:t>
            </a:r>
          </a:p>
        </p:txBody>
      </p:sp>
      <p:sp>
        <p:nvSpPr>
          <p:cNvPr id="35843" name="Content Placeholder 2"/>
          <p:cNvSpPr>
            <a:spLocks noGrp="1"/>
          </p:cNvSpPr>
          <p:nvPr>
            <p:ph sz="half" idx="1"/>
          </p:nvPr>
        </p:nvSpPr>
        <p:spPr>
          <a:xfrm>
            <a:off x="411480" y="1794510"/>
            <a:ext cx="10942320" cy="4467225"/>
          </a:xfrm>
        </p:spPr>
        <p:txBody>
          <a:bodyPr>
            <a:normAutofit/>
          </a:bodyPr>
          <a:lstStyle/>
          <a:p>
            <a:pPr>
              <a:buFont typeface="Wingdings" panose="05000000000000000000" pitchFamily="2" charset="2"/>
              <a:buChar char="Ø"/>
            </a:pPr>
            <a:r>
              <a:rPr lang="en-GB" altLang="en-US" dirty="0"/>
              <a:t>Cultural blaming</a:t>
            </a:r>
          </a:p>
          <a:p>
            <a:pPr lvl="1">
              <a:buFont typeface="Wingdings" panose="05000000000000000000" pitchFamily="2" charset="2"/>
              <a:buChar char="Ø"/>
            </a:pPr>
            <a:r>
              <a:rPr lang="en-GB" altLang="en-US" dirty="0"/>
              <a:t>This is acceptable in their culture</a:t>
            </a:r>
          </a:p>
          <a:p>
            <a:pPr lvl="1">
              <a:buFont typeface="Wingdings" panose="05000000000000000000" pitchFamily="2" charset="2"/>
              <a:buChar char="Ø"/>
            </a:pPr>
            <a:r>
              <a:rPr lang="en-GB" altLang="en-US" dirty="0"/>
              <a:t>Women from minority ethnic background are always victims of DV</a:t>
            </a:r>
          </a:p>
          <a:p>
            <a:pPr lvl="1">
              <a:buFont typeface="Wingdings" panose="05000000000000000000" pitchFamily="2" charset="2"/>
              <a:buChar char="Ø"/>
            </a:pPr>
            <a:r>
              <a:rPr lang="en-GB" altLang="en-US" dirty="0"/>
              <a:t>Asking question about DV will annoy the patient/ their family</a:t>
            </a:r>
          </a:p>
          <a:p>
            <a:pPr marL="457200" lvl="1" indent="0">
              <a:buNone/>
            </a:pPr>
            <a:endParaRPr lang="en-GB" altLang="en-US" dirty="0"/>
          </a:p>
          <a:p>
            <a:pPr>
              <a:buFont typeface="Wingdings" panose="05000000000000000000" pitchFamily="2" charset="2"/>
              <a:buChar char="Ø"/>
            </a:pPr>
            <a:r>
              <a:rPr lang="en-GB" altLang="en-US" dirty="0"/>
              <a:t>Religious blaming</a:t>
            </a:r>
          </a:p>
          <a:p>
            <a:pPr lvl="1">
              <a:buFont typeface="Wingdings" panose="05000000000000000000" pitchFamily="2" charset="2"/>
              <a:buChar char="Ø"/>
            </a:pPr>
            <a:r>
              <a:rPr lang="en-GB" altLang="en-US" dirty="0"/>
              <a:t>The religion permits it</a:t>
            </a:r>
          </a:p>
          <a:p>
            <a:pPr marL="457200" lvl="1" indent="0">
              <a:buNone/>
            </a:pPr>
            <a:endParaRPr lang="en-GB" altLang="en-US" dirty="0"/>
          </a:p>
          <a:p>
            <a:pPr>
              <a:buFont typeface="Wingdings" panose="05000000000000000000" pitchFamily="2" charset="2"/>
              <a:buChar char="Ø"/>
            </a:pPr>
            <a:r>
              <a:rPr lang="en-GB" altLang="en-US" dirty="0"/>
              <a:t>Gender blaming</a:t>
            </a:r>
          </a:p>
          <a:p>
            <a:pPr lvl="1">
              <a:buFont typeface="Wingdings" panose="05000000000000000000" pitchFamily="2" charset="2"/>
              <a:buChar char="Ø"/>
            </a:pPr>
            <a:r>
              <a:rPr lang="en-GB" altLang="en-US" dirty="0"/>
              <a:t>Men are always perpetrators of DV</a:t>
            </a:r>
          </a:p>
          <a:p>
            <a:pPr lvl="1">
              <a:buFont typeface="Wingdings" panose="05000000000000000000" pitchFamily="2" charset="2"/>
              <a:buChar char="Ø"/>
            </a:pPr>
            <a:endParaRPr lang="en-GB" altLang="en-US" sz="2800" dirty="0"/>
          </a:p>
        </p:txBody>
      </p:sp>
      <p:sp>
        <p:nvSpPr>
          <p:cNvPr id="35844" name="Date Placeholder 4"/>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ea typeface="MS PGothic" panose="020B0600070205080204" pitchFamily="34" charset="-128"/>
              </a:defRPr>
            </a:lvl1pPr>
            <a:lvl2pPr marL="742950" indent="-285750" eaLnBrk="0" hangingPunct="0">
              <a:defRPr sz="2800" b="1">
                <a:solidFill>
                  <a:schemeClr val="tx1"/>
                </a:solidFill>
                <a:latin typeface="Arial" panose="020B0604020202020204" pitchFamily="34" charset="0"/>
                <a:ea typeface="MS PGothic" panose="020B0600070205080204" pitchFamily="34" charset="-128"/>
              </a:defRPr>
            </a:lvl2pPr>
            <a:lvl3pPr marL="1143000" indent="-228600" eaLnBrk="0" hangingPunct="0">
              <a:defRPr sz="2800" b="1">
                <a:solidFill>
                  <a:schemeClr val="tx1"/>
                </a:solidFill>
                <a:latin typeface="Arial" panose="020B0604020202020204" pitchFamily="34" charset="0"/>
                <a:ea typeface="MS PGothic" panose="020B0600070205080204" pitchFamily="34" charset="-128"/>
              </a:defRPr>
            </a:lvl3pPr>
            <a:lvl4pPr marL="1600200" indent="-228600" eaLnBrk="0" hangingPunct="0">
              <a:defRPr sz="2800" b="1">
                <a:solidFill>
                  <a:schemeClr val="tx1"/>
                </a:solidFill>
                <a:latin typeface="Arial" panose="020B0604020202020204" pitchFamily="34" charset="0"/>
                <a:ea typeface="MS PGothic" panose="020B0600070205080204" pitchFamily="34" charset="-128"/>
              </a:defRPr>
            </a:lvl4pPr>
            <a:lvl5pPr marL="2057400" indent="-228600" eaLnBrk="0" hangingPunct="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pPr>
            <a:fld id="{B18CA80F-2316-4901-AA6F-7CE761A17A32}" type="datetime1">
              <a:rPr lang="en-GB" altLang="en-US" sz="1000">
                <a:solidFill>
                  <a:srgbClr val="2A196F"/>
                </a:solidFill>
                <a:latin typeface="TUOS Blake" pitchFamily="-84" charset="0"/>
              </a:rPr>
              <a:pPr fontAlgn="base">
                <a:spcBef>
                  <a:spcPct val="0"/>
                </a:spcBef>
                <a:spcAft>
                  <a:spcPct val="0"/>
                </a:spcAft>
              </a:pPr>
              <a:t>28/10/2019</a:t>
            </a:fld>
            <a:endParaRPr lang="en-GB" altLang="en-US" sz="1000">
              <a:solidFill>
                <a:srgbClr val="FFFFFF"/>
              </a:solidFill>
              <a:latin typeface="TUOS Blake" pitchFamily="-84" charset="0"/>
            </a:endParaRPr>
          </a:p>
        </p:txBody>
      </p:sp>
      <p:sp>
        <p:nvSpPr>
          <p:cNvPr id="35845"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ea typeface="MS PGothic" panose="020B0600070205080204" pitchFamily="34" charset="-128"/>
              </a:defRPr>
            </a:lvl1pPr>
            <a:lvl2pPr marL="742950" indent="-285750" eaLnBrk="0" hangingPunct="0">
              <a:defRPr sz="2800" b="1">
                <a:solidFill>
                  <a:schemeClr val="tx1"/>
                </a:solidFill>
                <a:latin typeface="Arial" panose="020B0604020202020204" pitchFamily="34" charset="0"/>
                <a:ea typeface="MS PGothic" panose="020B0600070205080204" pitchFamily="34" charset="-128"/>
              </a:defRPr>
            </a:lvl2pPr>
            <a:lvl3pPr marL="1143000" indent="-228600" eaLnBrk="0" hangingPunct="0">
              <a:defRPr sz="2800" b="1">
                <a:solidFill>
                  <a:schemeClr val="tx1"/>
                </a:solidFill>
                <a:latin typeface="Arial" panose="020B0604020202020204" pitchFamily="34" charset="0"/>
                <a:ea typeface="MS PGothic" panose="020B0600070205080204" pitchFamily="34" charset="-128"/>
              </a:defRPr>
            </a:lvl3pPr>
            <a:lvl4pPr marL="1600200" indent="-228600" eaLnBrk="0" hangingPunct="0">
              <a:defRPr sz="2800" b="1">
                <a:solidFill>
                  <a:schemeClr val="tx1"/>
                </a:solidFill>
                <a:latin typeface="Arial" panose="020B0604020202020204" pitchFamily="34" charset="0"/>
                <a:ea typeface="MS PGothic" panose="020B0600070205080204" pitchFamily="34" charset="-128"/>
              </a:defRPr>
            </a:lvl4pPr>
            <a:lvl5pPr marL="2057400" indent="-228600" eaLnBrk="0" hangingPunct="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pPr>
            <a:fld id="{6DC402BA-D8C9-44A4-96E2-E4255EDF3B9A}" type="slidenum">
              <a:rPr lang="en-GB" altLang="en-US" sz="1800">
                <a:solidFill>
                  <a:srgbClr val="2A196F"/>
                </a:solidFill>
              </a:rPr>
              <a:pPr fontAlgn="base">
                <a:spcBef>
                  <a:spcPct val="0"/>
                </a:spcBef>
                <a:spcAft>
                  <a:spcPct val="0"/>
                </a:spcAft>
              </a:pPr>
              <a:t>77</a:t>
            </a:fld>
            <a:endParaRPr lang="en-GB" altLang="en-US" sz="1800">
              <a:solidFill>
                <a:srgbClr val="2A196F"/>
              </a:solidFill>
            </a:endParaRPr>
          </a:p>
        </p:txBody>
      </p:sp>
      <p:pic>
        <p:nvPicPr>
          <p:cNvPr id="6" name="Picture 2" descr="University Crest">
            <a:hlinkClick r:id="rId3"/>
          </p:cNvPr>
          <p:cNvPicPr>
            <a:picLocks noChangeAspect="1" noChangeArrowheads="1"/>
          </p:cNvPicPr>
          <p:nvPr/>
        </p:nvPicPr>
        <p:blipFill>
          <a:blip r:embed="rId4" cstate="print"/>
          <a:srcRect/>
          <a:stretch>
            <a:fillRect/>
          </a:stretch>
        </p:blipFill>
        <p:spPr bwMode="auto">
          <a:xfrm>
            <a:off x="38087" y="-15240"/>
            <a:ext cx="2699792" cy="936104"/>
          </a:xfrm>
          <a:prstGeom prst="rect">
            <a:avLst/>
          </a:prstGeom>
          <a:noFill/>
        </p:spPr>
      </p:pic>
      <p:sp>
        <p:nvSpPr>
          <p:cNvPr id="7" name="Footer Placeholder 5"/>
          <p:cNvSpPr>
            <a:spLocks noGrp="1"/>
          </p:cNvSpPr>
          <p:nvPr>
            <p:ph type="ftr" sz="quarter" idx="11"/>
          </p:nvPr>
        </p:nvSpPr>
        <p:spPr>
          <a:xfrm>
            <a:off x="4038600" y="6356350"/>
            <a:ext cx="41148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ea typeface="MS PGothic" panose="020B0600070205080204" pitchFamily="34" charset="-128"/>
              </a:defRPr>
            </a:lvl1pPr>
            <a:lvl2pPr marL="742950" indent="-285750" eaLnBrk="0" hangingPunct="0">
              <a:defRPr sz="2800" b="1">
                <a:solidFill>
                  <a:schemeClr val="tx1"/>
                </a:solidFill>
                <a:latin typeface="Arial" panose="020B0604020202020204" pitchFamily="34" charset="0"/>
                <a:ea typeface="MS PGothic" panose="020B0600070205080204" pitchFamily="34" charset="-128"/>
              </a:defRPr>
            </a:lvl2pPr>
            <a:lvl3pPr marL="1143000" indent="-228600" eaLnBrk="0" hangingPunct="0">
              <a:defRPr sz="2800" b="1">
                <a:solidFill>
                  <a:schemeClr val="tx1"/>
                </a:solidFill>
                <a:latin typeface="Arial" panose="020B0604020202020204" pitchFamily="34" charset="0"/>
                <a:ea typeface="MS PGothic" panose="020B0600070205080204" pitchFamily="34" charset="-128"/>
              </a:defRPr>
            </a:lvl3pPr>
            <a:lvl4pPr marL="1600200" indent="-228600" eaLnBrk="0" hangingPunct="0">
              <a:defRPr sz="2800" b="1">
                <a:solidFill>
                  <a:schemeClr val="tx1"/>
                </a:solidFill>
                <a:latin typeface="Arial" panose="020B0604020202020204" pitchFamily="34" charset="0"/>
                <a:ea typeface="MS PGothic" panose="020B0600070205080204" pitchFamily="34" charset="-128"/>
              </a:defRPr>
            </a:lvl4pPr>
            <a:lvl5pPr marL="2057400" indent="-228600" eaLnBrk="0" hangingPunct="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pPr>
            <a:r>
              <a:rPr lang="en-GB" altLang="en-US" sz="1000">
                <a:solidFill>
                  <a:srgbClr val="2A196F"/>
                </a:solidFill>
                <a:latin typeface="TUOS Blake" pitchFamily="-84" charset="0"/>
              </a:rPr>
              <a:t>© The University of Sheffield</a:t>
            </a:r>
            <a:endParaRPr lang="en-GB" altLang="en-US" sz="1000">
              <a:solidFill>
                <a:srgbClr val="FFFFFF"/>
              </a:solidFill>
              <a:latin typeface="TUOS Blake" pitchFamily="-84" charset="0"/>
            </a:endParaRPr>
          </a:p>
        </p:txBody>
      </p:sp>
    </p:spTree>
    <p:extLst>
      <p:ext uri="{BB962C8B-B14F-4D97-AF65-F5344CB8AC3E}">
        <p14:creationId xmlns:p14="http://schemas.microsoft.com/office/powerpoint/2010/main" val="245224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84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84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84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84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84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84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84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2208213" y="1196975"/>
            <a:ext cx="8229600" cy="762000"/>
          </a:xfrm>
        </p:spPr>
        <p:txBody>
          <a:bodyPr/>
          <a:lstStyle/>
          <a:p>
            <a:endParaRPr lang="en-US" altLang="en-US"/>
          </a:p>
        </p:txBody>
      </p:sp>
      <p:sp>
        <p:nvSpPr>
          <p:cNvPr id="3" name="Content Placeholder 2"/>
          <p:cNvSpPr>
            <a:spLocks noGrp="1"/>
          </p:cNvSpPr>
          <p:nvPr>
            <p:ph sz="half" idx="1"/>
          </p:nvPr>
        </p:nvSpPr>
        <p:spPr>
          <a:xfrm>
            <a:off x="838200" y="2362200"/>
            <a:ext cx="10530839" cy="3733800"/>
          </a:xfrm>
        </p:spPr>
        <p:txBody>
          <a:bodyPr>
            <a:normAutofit/>
          </a:bodyPr>
          <a:lstStyle/>
          <a:p>
            <a:pPr marL="0" indent="0">
              <a:buNone/>
              <a:defRPr/>
            </a:pPr>
            <a:r>
              <a:rPr lang="en-GB" i="1" dirty="0"/>
              <a:t>“…its ok in their culture, and they think its normal for their husbands to be in control and the wife does as he says …think that’s the norm”</a:t>
            </a:r>
          </a:p>
          <a:p>
            <a:pPr marL="0" indent="0">
              <a:buNone/>
              <a:defRPr/>
            </a:pPr>
            <a:endParaRPr lang="en-GB" i="1" dirty="0"/>
          </a:p>
          <a:p>
            <a:pPr marL="0" indent="0">
              <a:buNone/>
              <a:defRPr/>
            </a:pPr>
            <a:r>
              <a:rPr lang="en-GB" i="1" dirty="0"/>
              <a:t>“Obviously they know physical abuse is abuse but its the other more subtle forms of abuse that they are not sure about”</a:t>
            </a:r>
          </a:p>
          <a:p>
            <a:pPr>
              <a:defRPr/>
            </a:pPr>
            <a:endParaRPr lang="en-GB" dirty="0"/>
          </a:p>
        </p:txBody>
      </p:sp>
      <p:sp>
        <p:nvSpPr>
          <p:cNvPr id="37892" name="Date Placeholder 4"/>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ea typeface="MS PGothic" panose="020B0600070205080204" pitchFamily="34" charset="-128"/>
              </a:defRPr>
            </a:lvl1pPr>
            <a:lvl2pPr marL="742950" indent="-285750" eaLnBrk="0" hangingPunct="0">
              <a:defRPr sz="2800" b="1">
                <a:solidFill>
                  <a:schemeClr val="tx1"/>
                </a:solidFill>
                <a:latin typeface="Arial" panose="020B0604020202020204" pitchFamily="34" charset="0"/>
                <a:ea typeface="MS PGothic" panose="020B0600070205080204" pitchFamily="34" charset="-128"/>
              </a:defRPr>
            </a:lvl2pPr>
            <a:lvl3pPr marL="1143000" indent="-228600" eaLnBrk="0" hangingPunct="0">
              <a:defRPr sz="2800" b="1">
                <a:solidFill>
                  <a:schemeClr val="tx1"/>
                </a:solidFill>
                <a:latin typeface="Arial" panose="020B0604020202020204" pitchFamily="34" charset="0"/>
                <a:ea typeface="MS PGothic" panose="020B0600070205080204" pitchFamily="34" charset="-128"/>
              </a:defRPr>
            </a:lvl3pPr>
            <a:lvl4pPr marL="1600200" indent="-228600" eaLnBrk="0" hangingPunct="0">
              <a:defRPr sz="2800" b="1">
                <a:solidFill>
                  <a:schemeClr val="tx1"/>
                </a:solidFill>
                <a:latin typeface="Arial" panose="020B0604020202020204" pitchFamily="34" charset="0"/>
                <a:ea typeface="MS PGothic" panose="020B0600070205080204" pitchFamily="34" charset="-128"/>
              </a:defRPr>
            </a:lvl4pPr>
            <a:lvl5pPr marL="2057400" indent="-228600" eaLnBrk="0" hangingPunct="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pPr>
            <a:fld id="{0AE9DFFC-E912-4CC9-8B18-1C27831FD2D8}" type="datetime1">
              <a:rPr lang="en-GB" altLang="en-US" sz="1000">
                <a:solidFill>
                  <a:srgbClr val="2A196F"/>
                </a:solidFill>
                <a:latin typeface="TUOS Blake" pitchFamily="-84" charset="0"/>
              </a:rPr>
              <a:pPr fontAlgn="base">
                <a:spcBef>
                  <a:spcPct val="0"/>
                </a:spcBef>
                <a:spcAft>
                  <a:spcPct val="0"/>
                </a:spcAft>
              </a:pPr>
              <a:t>28/10/2019</a:t>
            </a:fld>
            <a:endParaRPr lang="en-GB" altLang="en-US" sz="1000">
              <a:solidFill>
                <a:srgbClr val="FFFFFF"/>
              </a:solidFill>
              <a:latin typeface="TUOS Blake" pitchFamily="-84" charset="0"/>
            </a:endParaRPr>
          </a:p>
        </p:txBody>
      </p:sp>
      <p:sp>
        <p:nvSpPr>
          <p:cNvPr id="37893"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ea typeface="MS PGothic" panose="020B0600070205080204" pitchFamily="34" charset="-128"/>
              </a:defRPr>
            </a:lvl1pPr>
            <a:lvl2pPr marL="742950" indent="-285750" eaLnBrk="0" hangingPunct="0">
              <a:defRPr sz="2800" b="1">
                <a:solidFill>
                  <a:schemeClr val="tx1"/>
                </a:solidFill>
                <a:latin typeface="Arial" panose="020B0604020202020204" pitchFamily="34" charset="0"/>
                <a:ea typeface="MS PGothic" panose="020B0600070205080204" pitchFamily="34" charset="-128"/>
              </a:defRPr>
            </a:lvl2pPr>
            <a:lvl3pPr marL="1143000" indent="-228600" eaLnBrk="0" hangingPunct="0">
              <a:defRPr sz="2800" b="1">
                <a:solidFill>
                  <a:schemeClr val="tx1"/>
                </a:solidFill>
                <a:latin typeface="Arial" panose="020B0604020202020204" pitchFamily="34" charset="0"/>
                <a:ea typeface="MS PGothic" panose="020B0600070205080204" pitchFamily="34" charset="-128"/>
              </a:defRPr>
            </a:lvl3pPr>
            <a:lvl4pPr marL="1600200" indent="-228600" eaLnBrk="0" hangingPunct="0">
              <a:defRPr sz="2800" b="1">
                <a:solidFill>
                  <a:schemeClr val="tx1"/>
                </a:solidFill>
                <a:latin typeface="Arial" panose="020B0604020202020204" pitchFamily="34" charset="0"/>
                <a:ea typeface="MS PGothic" panose="020B0600070205080204" pitchFamily="34" charset="-128"/>
              </a:defRPr>
            </a:lvl4pPr>
            <a:lvl5pPr marL="2057400" indent="-228600" eaLnBrk="0" hangingPunct="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pPr>
            <a:r>
              <a:rPr lang="en-GB" altLang="en-US" sz="1000" dirty="0">
                <a:solidFill>
                  <a:srgbClr val="2A196F"/>
                </a:solidFill>
                <a:latin typeface="TUOS Blake" pitchFamily="-84" charset="0"/>
              </a:rPr>
              <a:t>© The University of Sheffield</a:t>
            </a:r>
            <a:endParaRPr lang="en-GB" altLang="en-US" sz="1000" dirty="0">
              <a:solidFill>
                <a:srgbClr val="FFFFFF"/>
              </a:solidFill>
              <a:latin typeface="TUOS Blake" pitchFamily="-84" charset="0"/>
            </a:endParaRPr>
          </a:p>
        </p:txBody>
      </p:sp>
      <p:pic>
        <p:nvPicPr>
          <p:cNvPr id="6" name="Picture 2" descr="University Crest">
            <a:hlinkClick r:id="rId3"/>
          </p:cNvPr>
          <p:cNvPicPr>
            <a:picLocks noChangeAspect="1" noChangeArrowheads="1"/>
          </p:cNvPicPr>
          <p:nvPr/>
        </p:nvPicPr>
        <p:blipFill>
          <a:blip r:embed="rId4" cstate="print"/>
          <a:srcRect/>
          <a:stretch>
            <a:fillRect/>
          </a:stretch>
        </p:blipFill>
        <p:spPr bwMode="auto">
          <a:xfrm>
            <a:off x="38087" y="-15240"/>
            <a:ext cx="2699792" cy="936104"/>
          </a:xfrm>
          <a:prstGeom prst="rect">
            <a:avLst/>
          </a:prstGeom>
          <a:noFill/>
        </p:spPr>
      </p:pic>
    </p:spTree>
    <p:extLst>
      <p:ext uri="{BB962C8B-B14F-4D97-AF65-F5344CB8AC3E}">
        <p14:creationId xmlns:p14="http://schemas.microsoft.com/office/powerpoint/2010/main" val="4460270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3800475" y="115888"/>
            <a:ext cx="8229600" cy="762000"/>
          </a:xfrm>
        </p:spPr>
        <p:txBody>
          <a:bodyPr/>
          <a:lstStyle/>
          <a:p>
            <a:pPr algn="r"/>
            <a:r>
              <a:rPr lang="en-GB" altLang="en-US" sz="3200" b="1" dirty="0"/>
              <a:t>Why Practitioners </a:t>
            </a:r>
            <a:r>
              <a:rPr lang="en-GB" altLang="en-US" sz="3200" b="1" i="1" dirty="0" err="1"/>
              <a:t>otherise</a:t>
            </a:r>
            <a:r>
              <a:rPr lang="en-GB" altLang="en-US" sz="3200" b="1" dirty="0"/>
              <a:t>?</a:t>
            </a:r>
          </a:p>
        </p:txBody>
      </p:sp>
      <p:sp>
        <p:nvSpPr>
          <p:cNvPr id="38915" name="Content Placeholder 2"/>
          <p:cNvSpPr>
            <a:spLocks noGrp="1"/>
          </p:cNvSpPr>
          <p:nvPr>
            <p:ph sz="half" idx="1"/>
          </p:nvPr>
        </p:nvSpPr>
        <p:spPr>
          <a:xfrm>
            <a:off x="624840" y="1341438"/>
            <a:ext cx="10927079" cy="4754562"/>
          </a:xfrm>
        </p:spPr>
        <p:txBody>
          <a:bodyPr>
            <a:normAutofit/>
          </a:bodyPr>
          <a:lstStyle/>
          <a:p>
            <a:r>
              <a:rPr lang="en-GB" altLang="en-US" dirty="0"/>
              <a:t>Confidence</a:t>
            </a:r>
          </a:p>
          <a:p>
            <a:endParaRPr lang="en-GB" altLang="en-US" dirty="0"/>
          </a:p>
          <a:p>
            <a:r>
              <a:rPr lang="en-GB" altLang="en-US" dirty="0"/>
              <a:t>Lack of awareness</a:t>
            </a:r>
          </a:p>
          <a:p>
            <a:endParaRPr lang="en-GB" altLang="en-US" dirty="0"/>
          </a:p>
          <a:p>
            <a:r>
              <a:rPr lang="en-GB" altLang="en-US" dirty="0"/>
              <a:t>Rationalisation</a:t>
            </a:r>
          </a:p>
          <a:p>
            <a:endParaRPr lang="en-GB" altLang="en-US" dirty="0"/>
          </a:p>
          <a:p>
            <a:r>
              <a:rPr lang="en-GB" altLang="en-US" dirty="0"/>
              <a:t>Coping mechanism</a:t>
            </a:r>
          </a:p>
          <a:p>
            <a:endParaRPr lang="en-GB" altLang="en-US" dirty="0"/>
          </a:p>
          <a:p>
            <a:r>
              <a:rPr lang="en-GB" altLang="en-US" dirty="0"/>
              <a:t>Inability to deal with barriers</a:t>
            </a:r>
          </a:p>
          <a:p>
            <a:endParaRPr lang="en-GB" altLang="en-US" dirty="0"/>
          </a:p>
        </p:txBody>
      </p:sp>
      <p:sp>
        <p:nvSpPr>
          <p:cNvPr id="38916" name="Date Placeholder 4"/>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ea typeface="MS PGothic" panose="020B0600070205080204" pitchFamily="34" charset="-128"/>
              </a:defRPr>
            </a:lvl1pPr>
            <a:lvl2pPr marL="742950" indent="-285750" eaLnBrk="0" hangingPunct="0">
              <a:defRPr sz="2800" b="1">
                <a:solidFill>
                  <a:schemeClr val="tx1"/>
                </a:solidFill>
                <a:latin typeface="Arial" panose="020B0604020202020204" pitchFamily="34" charset="0"/>
                <a:ea typeface="MS PGothic" panose="020B0600070205080204" pitchFamily="34" charset="-128"/>
              </a:defRPr>
            </a:lvl2pPr>
            <a:lvl3pPr marL="1143000" indent="-228600" eaLnBrk="0" hangingPunct="0">
              <a:defRPr sz="2800" b="1">
                <a:solidFill>
                  <a:schemeClr val="tx1"/>
                </a:solidFill>
                <a:latin typeface="Arial" panose="020B0604020202020204" pitchFamily="34" charset="0"/>
                <a:ea typeface="MS PGothic" panose="020B0600070205080204" pitchFamily="34" charset="-128"/>
              </a:defRPr>
            </a:lvl3pPr>
            <a:lvl4pPr marL="1600200" indent="-228600" eaLnBrk="0" hangingPunct="0">
              <a:defRPr sz="2800" b="1">
                <a:solidFill>
                  <a:schemeClr val="tx1"/>
                </a:solidFill>
                <a:latin typeface="Arial" panose="020B0604020202020204" pitchFamily="34" charset="0"/>
                <a:ea typeface="MS PGothic" panose="020B0600070205080204" pitchFamily="34" charset="-128"/>
              </a:defRPr>
            </a:lvl4pPr>
            <a:lvl5pPr marL="2057400" indent="-228600" eaLnBrk="0" hangingPunct="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pPr>
            <a:fld id="{3676D836-F80F-43EA-97D2-37765C3B40F0}" type="datetime1">
              <a:rPr lang="en-GB" altLang="en-US" sz="1000">
                <a:solidFill>
                  <a:srgbClr val="2A196F"/>
                </a:solidFill>
                <a:latin typeface="TUOS Blake" pitchFamily="-84" charset="0"/>
              </a:rPr>
              <a:pPr fontAlgn="base">
                <a:spcBef>
                  <a:spcPct val="0"/>
                </a:spcBef>
                <a:spcAft>
                  <a:spcPct val="0"/>
                </a:spcAft>
              </a:pPr>
              <a:t>28/10/2019</a:t>
            </a:fld>
            <a:endParaRPr lang="en-GB" altLang="en-US" sz="1000">
              <a:solidFill>
                <a:srgbClr val="FFFFFF"/>
              </a:solidFill>
              <a:latin typeface="TUOS Blake" pitchFamily="-84" charset="0"/>
            </a:endParaRPr>
          </a:p>
        </p:txBody>
      </p:sp>
      <p:sp>
        <p:nvSpPr>
          <p:cNvPr id="38917"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ea typeface="MS PGothic" panose="020B0600070205080204" pitchFamily="34" charset="-128"/>
              </a:defRPr>
            </a:lvl1pPr>
            <a:lvl2pPr marL="742950" indent="-285750" eaLnBrk="0" hangingPunct="0">
              <a:defRPr sz="2800" b="1">
                <a:solidFill>
                  <a:schemeClr val="tx1"/>
                </a:solidFill>
                <a:latin typeface="Arial" panose="020B0604020202020204" pitchFamily="34" charset="0"/>
                <a:ea typeface="MS PGothic" panose="020B0600070205080204" pitchFamily="34" charset="-128"/>
              </a:defRPr>
            </a:lvl2pPr>
            <a:lvl3pPr marL="1143000" indent="-228600" eaLnBrk="0" hangingPunct="0">
              <a:defRPr sz="2800" b="1">
                <a:solidFill>
                  <a:schemeClr val="tx1"/>
                </a:solidFill>
                <a:latin typeface="Arial" panose="020B0604020202020204" pitchFamily="34" charset="0"/>
                <a:ea typeface="MS PGothic" panose="020B0600070205080204" pitchFamily="34" charset="-128"/>
              </a:defRPr>
            </a:lvl3pPr>
            <a:lvl4pPr marL="1600200" indent="-228600" eaLnBrk="0" hangingPunct="0">
              <a:defRPr sz="2800" b="1">
                <a:solidFill>
                  <a:schemeClr val="tx1"/>
                </a:solidFill>
                <a:latin typeface="Arial" panose="020B0604020202020204" pitchFamily="34" charset="0"/>
                <a:ea typeface="MS PGothic" panose="020B0600070205080204" pitchFamily="34" charset="-128"/>
              </a:defRPr>
            </a:lvl4pPr>
            <a:lvl5pPr marL="2057400" indent="-228600" eaLnBrk="0" hangingPunct="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pPr>
            <a:r>
              <a:rPr lang="en-GB" altLang="en-US" sz="1000" dirty="0">
                <a:solidFill>
                  <a:srgbClr val="2A196F"/>
                </a:solidFill>
                <a:latin typeface="TUOS Blake" pitchFamily="-84" charset="0"/>
              </a:rPr>
              <a:t>© The University of Sheffield</a:t>
            </a:r>
            <a:endParaRPr lang="en-GB" altLang="en-US" sz="1000" dirty="0">
              <a:solidFill>
                <a:srgbClr val="FFFFFF"/>
              </a:solidFill>
              <a:latin typeface="TUOS Blake" pitchFamily="-84" charset="0"/>
            </a:endParaRPr>
          </a:p>
        </p:txBody>
      </p:sp>
      <p:sp>
        <p:nvSpPr>
          <p:cNvPr id="3891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ea typeface="MS PGothic" panose="020B0600070205080204" pitchFamily="34" charset="-128"/>
              </a:defRPr>
            </a:lvl1pPr>
            <a:lvl2pPr marL="742950" indent="-285750" eaLnBrk="0" hangingPunct="0">
              <a:defRPr sz="2800" b="1">
                <a:solidFill>
                  <a:schemeClr val="tx1"/>
                </a:solidFill>
                <a:latin typeface="Arial" panose="020B0604020202020204" pitchFamily="34" charset="0"/>
                <a:ea typeface="MS PGothic" panose="020B0600070205080204" pitchFamily="34" charset="-128"/>
              </a:defRPr>
            </a:lvl2pPr>
            <a:lvl3pPr marL="1143000" indent="-228600" eaLnBrk="0" hangingPunct="0">
              <a:defRPr sz="2800" b="1">
                <a:solidFill>
                  <a:schemeClr val="tx1"/>
                </a:solidFill>
                <a:latin typeface="Arial" panose="020B0604020202020204" pitchFamily="34" charset="0"/>
                <a:ea typeface="MS PGothic" panose="020B0600070205080204" pitchFamily="34" charset="-128"/>
              </a:defRPr>
            </a:lvl3pPr>
            <a:lvl4pPr marL="1600200" indent="-228600" eaLnBrk="0" hangingPunct="0">
              <a:defRPr sz="2800" b="1">
                <a:solidFill>
                  <a:schemeClr val="tx1"/>
                </a:solidFill>
                <a:latin typeface="Arial" panose="020B0604020202020204" pitchFamily="34" charset="0"/>
                <a:ea typeface="MS PGothic" panose="020B0600070205080204" pitchFamily="34" charset="-128"/>
              </a:defRPr>
            </a:lvl4pPr>
            <a:lvl5pPr marL="2057400" indent="-228600" eaLnBrk="0" hangingPunct="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pPr>
            <a:fld id="{93D15447-03A5-4E89-82E0-74F83C9E7B22}" type="slidenum">
              <a:rPr lang="en-GB" altLang="en-US" sz="1800">
                <a:solidFill>
                  <a:srgbClr val="2A196F"/>
                </a:solidFill>
              </a:rPr>
              <a:pPr fontAlgn="base">
                <a:spcBef>
                  <a:spcPct val="0"/>
                </a:spcBef>
                <a:spcAft>
                  <a:spcPct val="0"/>
                </a:spcAft>
              </a:pPr>
              <a:t>79</a:t>
            </a:fld>
            <a:endParaRPr lang="en-GB" altLang="en-US" sz="1800">
              <a:solidFill>
                <a:srgbClr val="2A196F"/>
              </a:solidFill>
            </a:endParaRPr>
          </a:p>
        </p:txBody>
      </p:sp>
      <p:pic>
        <p:nvPicPr>
          <p:cNvPr id="7" name="Picture 2" descr="University Crest">
            <a:hlinkClick r:id="rId3"/>
          </p:cNvPr>
          <p:cNvPicPr>
            <a:picLocks noChangeAspect="1" noChangeArrowheads="1"/>
          </p:cNvPicPr>
          <p:nvPr/>
        </p:nvPicPr>
        <p:blipFill>
          <a:blip r:embed="rId4" cstate="print"/>
          <a:srcRect/>
          <a:stretch>
            <a:fillRect/>
          </a:stretch>
        </p:blipFill>
        <p:spPr bwMode="auto">
          <a:xfrm>
            <a:off x="38087" y="-15240"/>
            <a:ext cx="2699792" cy="936104"/>
          </a:xfrm>
          <a:prstGeom prst="rect">
            <a:avLst/>
          </a:prstGeom>
          <a:noFill/>
        </p:spPr>
      </p:pic>
    </p:spTree>
    <p:extLst>
      <p:ext uri="{BB962C8B-B14F-4D97-AF65-F5344CB8AC3E}">
        <p14:creationId xmlns:p14="http://schemas.microsoft.com/office/powerpoint/2010/main" val="3350747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63DD-E587-4281-8974-B131BE5E36FE}"/>
              </a:ext>
            </a:extLst>
          </p:cNvPr>
          <p:cNvSpPr>
            <a:spLocks noGrp="1"/>
          </p:cNvSpPr>
          <p:nvPr>
            <p:ph type="title"/>
          </p:nvPr>
        </p:nvSpPr>
        <p:spPr>
          <a:xfrm>
            <a:off x="2114550" y="113030"/>
            <a:ext cx="9193530" cy="1325563"/>
          </a:xfrm>
        </p:spPr>
        <p:txBody>
          <a:bodyPr>
            <a:normAutofit/>
          </a:bodyPr>
          <a:lstStyle/>
          <a:p>
            <a:r>
              <a:rPr lang="en-GB" sz="3200" dirty="0"/>
              <a:t>Setting a research agenda for violence, abuse, and mental health</a:t>
            </a:r>
          </a:p>
        </p:txBody>
      </p:sp>
      <p:pic>
        <p:nvPicPr>
          <p:cNvPr id="4" name="Picture 3">
            <a:extLst>
              <a:ext uri="{FF2B5EF4-FFF2-40B4-BE49-F238E27FC236}">
                <a16:creationId xmlns:a16="http://schemas.microsoft.com/office/drawing/2014/main" id="{58339138-7C54-49AA-9420-BCB1EB80AC08}"/>
              </a:ext>
            </a:extLst>
          </p:cNvPr>
          <p:cNvPicPr>
            <a:picLocks noChangeAspect="1"/>
          </p:cNvPicPr>
          <p:nvPr/>
        </p:nvPicPr>
        <p:blipFill>
          <a:blip r:embed="rId2"/>
          <a:stretch>
            <a:fillRect/>
          </a:stretch>
        </p:blipFill>
        <p:spPr>
          <a:xfrm>
            <a:off x="799480" y="1690689"/>
            <a:ext cx="3384519" cy="4802186"/>
          </a:xfrm>
          <a:prstGeom prst="rect">
            <a:avLst/>
          </a:prstGeom>
        </p:spPr>
      </p:pic>
      <p:pic>
        <p:nvPicPr>
          <p:cNvPr id="6" name="Picture 5">
            <a:extLst>
              <a:ext uri="{FF2B5EF4-FFF2-40B4-BE49-F238E27FC236}">
                <a16:creationId xmlns:a16="http://schemas.microsoft.com/office/drawing/2014/main" id="{E5B87E75-13D7-4E65-B3AD-33C36AE420BC}"/>
              </a:ext>
            </a:extLst>
          </p:cNvPr>
          <p:cNvPicPr>
            <a:picLocks noChangeAspect="1"/>
          </p:cNvPicPr>
          <p:nvPr/>
        </p:nvPicPr>
        <p:blipFill>
          <a:blip r:embed="rId3"/>
          <a:stretch>
            <a:fillRect/>
          </a:stretch>
        </p:blipFill>
        <p:spPr>
          <a:xfrm>
            <a:off x="4589145" y="1559754"/>
            <a:ext cx="6138283" cy="2331367"/>
          </a:xfrm>
          <a:prstGeom prst="rect">
            <a:avLst/>
          </a:prstGeom>
        </p:spPr>
      </p:pic>
      <p:pic>
        <p:nvPicPr>
          <p:cNvPr id="7" name="Picture 6">
            <a:extLst>
              <a:ext uri="{FF2B5EF4-FFF2-40B4-BE49-F238E27FC236}">
                <a16:creationId xmlns:a16="http://schemas.microsoft.com/office/drawing/2014/main" id="{D7C27D99-1262-495E-9325-7E2BB031297D}"/>
              </a:ext>
            </a:extLst>
          </p:cNvPr>
          <p:cNvPicPr>
            <a:picLocks noChangeAspect="1"/>
          </p:cNvPicPr>
          <p:nvPr/>
        </p:nvPicPr>
        <p:blipFill rotWithShape="1">
          <a:blip r:embed="rId4">
            <a:extLst>
              <a:ext uri="{28A0092B-C50C-407E-A947-70E740481C1C}">
                <a14:useLocalDpi xmlns:a14="http://schemas.microsoft.com/office/drawing/2010/main" val="0"/>
              </a:ext>
            </a:extLst>
          </a:blip>
          <a:srcRect t="14628" b="31945"/>
          <a:stretch/>
        </p:blipFill>
        <p:spPr>
          <a:xfrm>
            <a:off x="55514" y="125095"/>
            <a:ext cx="1811385" cy="1153307"/>
          </a:xfrm>
          <a:prstGeom prst="rect">
            <a:avLst/>
          </a:prstGeom>
        </p:spPr>
      </p:pic>
      <p:sp>
        <p:nvSpPr>
          <p:cNvPr id="8" name="TextBox 7">
            <a:extLst>
              <a:ext uri="{FF2B5EF4-FFF2-40B4-BE49-F238E27FC236}">
                <a16:creationId xmlns:a16="http://schemas.microsoft.com/office/drawing/2014/main" id="{CD5E89BB-B8DD-494A-A71B-811A39BB0290}"/>
              </a:ext>
            </a:extLst>
          </p:cNvPr>
          <p:cNvSpPr txBox="1"/>
          <p:nvPr/>
        </p:nvSpPr>
        <p:spPr>
          <a:xfrm>
            <a:off x="9255035" y="6343650"/>
            <a:ext cx="2563585" cy="369332"/>
          </a:xfrm>
          <a:prstGeom prst="rect">
            <a:avLst/>
          </a:prstGeom>
          <a:noFill/>
        </p:spPr>
        <p:txBody>
          <a:bodyPr wrap="square" rtlCol="0">
            <a:spAutoFit/>
          </a:bodyPr>
          <a:lstStyle/>
          <a:p>
            <a:pPr algn="r"/>
            <a:r>
              <a:rPr lang="en-GB" b="1" dirty="0">
                <a:solidFill>
                  <a:srgbClr val="7030A0"/>
                </a:solidFill>
              </a:rPr>
              <a:t>#VAMHN</a:t>
            </a:r>
          </a:p>
        </p:txBody>
      </p:sp>
      <p:pic>
        <p:nvPicPr>
          <p:cNvPr id="9" name="Picture 8">
            <a:extLst>
              <a:ext uri="{FF2B5EF4-FFF2-40B4-BE49-F238E27FC236}">
                <a16:creationId xmlns:a16="http://schemas.microsoft.com/office/drawing/2014/main" id="{27AD0085-FDE5-4DC2-A23D-C7BEB049B7E3}"/>
              </a:ext>
            </a:extLst>
          </p:cNvPr>
          <p:cNvPicPr>
            <a:picLocks noChangeAspect="1"/>
          </p:cNvPicPr>
          <p:nvPr/>
        </p:nvPicPr>
        <p:blipFill>
          <a:blip r:embed="rId5"/>
          <a:stretch>
            <a:fillRect/>
          </a:stretch>
        </p:blipFill>
        <p:spPr>
          <a:xfrm>
            <a:off x="4589145" y="4012283"/>
            <a:ext cx="6138283" cy="2331367"/>
          </a:xfrm>
          <a:prstGeom prst="rect">
            <a:avLst/>
          </a:prstGeom>
        </p:spPr>
      </p:pic>
    </p:spTree>
    <p:extLst>
      <p:ext uri="{BB962C8B-B14F-4D97-AF65-F5344CB8AC3E}">
        <p14:creationId xmlns:p14="http://schemas.microsoft.com/office/powerpoint/2010/main" val="21483915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2984500" y="44451"/>
            <a:ext cx="8940800" cy="1008063"/>
          </a:xfrm>
        </p:spPr>
        <p:txBody>
          <a:bodyPr>
            <a:noAutofit/>
          </a:bodyPr>
          <a:lstStyle/>
          <a:p>
            <a:pPr algn="r"/>
            <a:r>
              <a:rPr lang="en-GB" altLang="en-US" sz="2800" b="1" dirty="0"/>
              <a:t>Factors affecting practitioner's ability to provide culturally sensitive services</a:t>
            </a:r>
          </a:p>
        </p:txBody>
      </p:sp>
      <p:sp>
        <p:nvSpPr>
          <p:cNvPr id="36867" name="Date Placeholder 4"/>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ea typeface="MS PGothic" panose="020B0600070205080204" pitchFamily="34" charset="-128"/>
              </a:defRPr>
            </a:lvl1pPr>
            <a:lvl2pPr marL="742950" indent="-285750" eaLnBrk="0" hangingPunct="0">
              <a:defRPr sz="2800" b="1">
                <a:solidFill>
                  <a:schemeClr val="tx1"/>
                </a:solidFill>
                <a:latin typeface="Arial" panose="020B0604020202020204" pitchFamily="34" charset="0"/>
                <a:ea typeface="MS PGothic" panose="020B0600070205080204" pitchFamily="34" charset="-128"/>
              </a:defRPr>
            </a:lvl2pPr>
            <a:lvl3pPr marL="1143000" indent="-228600" eaLnBrk="0" hangingPunct="0">
              <a:defRPr sz="2800" b="1">
                <a:solidFill>
                  <a:schemeClr val="tx1"/>
                </a:solidFill>
                <a:latin typeface="Arial" panose="020B0604020202020204" pitchFamily="34" charset="0"/>
                <a:ea typeface="MS PGothic" panose="020B0600070205080204" pitchFamily="34" charset="-128"/>
              </a:defRPr>
            </a:lvl3pPr>
            <a:lvl4pPr marL="1600200" indent="-228600" eaLnBrk="0" hangingPunct="0">
              <a:defRPr sz="2800" b="1">
                <a:solidFill>
                  <a:schemeClr val="tx1"/>
                </a:solidFill>
                <a:latin typeface="Arial" panose="020B0604020202020204" pitchFamily="34" charset="0"/>
                <a:ea typeface="MS PGothic" panose="020B0600070205080204" pitchFamily="34" charset="-128"/>
              </a:defRPr>
            </a:lvl4pPr>
            <a:lvl5pPr marL="2057400" indent="-228600" eaLnBrk="0" hangingPunct="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pPr>
            <a:fld id="{703DFD4A-DCE4-4CEC-8392-B92836BC7C17}" type="datetime1">
              <a:rPr lang="en-GB" altLang="en-US" sz="1000">
                <a:solidFill>
                  <a:srgbClr val="2A196F"/>
                </a:solidFill>
                <a:latin typeface="TUOS Blake" pitchFamily="-84" charset="0"/>
              </a:rPr>
              <a:pPr fontAlgn="base">
                <a:spcBef>
                  <a:spcPct val="0"/>
                </a:spcBef>
                <a:spcAft>
                  <a:spcPct val="0"/>
                </a:spcAft>
              </a:pPr>
              <a:t>28/10/2019</a:t>
            </a:fld>
            <a:endParaRPr lang="en-GB" altLang="en-US" sz="1000">
              <a:solidFill>
                <a:srgbClr val="FFFFFF"/>
              </a:solidFill>
              <a:latin typeface="TUOS Blake" pitchFamily="-84" charset="0"/>
            </a:endParaRPr>
          </a:p>
        </p:txBody>
      </p:sp>
      <p:pic>
        <p:nvPicPr>
          <p:cNvPr id="368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2175" y="1109029"/>
            <a:ext cx="5759450" cy="534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University Crest">
            <a:hlinkClick r:id="rId4"/>
          </p:cNvPr>
          <p:cNvPicPr>
            <a:picLocks noChangeAspect="1" noChangeArrowheads="1"/>
          </p:cNvPicPr>
          <p:nvPr/>
        </p:nvPicPr>
        <p:blipFill>
          <a:blip r:embed="rId5" cstate="print"/>
          <a:srcRect/>
          <a:stretch>
            <a:fillRect/>
          </a:stretch>
        </p:blipFill>
        <p:spPr bwMode="auto">
          <a:xfrm>
            <a:off x="38087" y="-15240"/>
            <a:ext cx="2699792" cy="936104"/>
          </a:xfrm>
          <a:prstGeom prst="rect">
            <a:avLst/>
          </a:prstGeom>
          <a:noFill/>
        </p:spPr>
      </p:pic>
      <p:sp>
        <p:nvSpPr>
          <p:cNvPr id="6" name="Footer Placeholder 5"/>
          <p:cNvSpPr>
            <a:spLocks noGrp="1"/>
          </p:cNvSpPr>
          <p:nvPr>
            <p:ph type="ftr" sz="quarter" idx="11"/>
          </p:nvPr>
        </p:nvSpPr>
        <p:spPr>
          <a:xfrm>
            <a:off x="4038600" y="6447790"/>
            <a:ext cx="41148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Arial" panose="020B0604020202020204" pitchFamily="34" charset="0"/>
                <a:ea typeface="MS PGothic" panose="020B0600070205080204" pitchFamily="34" charset="-128"/>
              </a:defRPr>
            </a:lvl1pPr>
            <a:lvl2pPr marL="742950" indent="-285750" eaLnBrk="0" hangingPunct="0">
              <a:defRPr sz="2800" b="1">
                <a:solidFill>
                  <a:schemeClr val="tx1"/>
                </a:solidFill>
                <a:latin typeface="Arial" panose="020B0604020202020204" pitchFamily="34" charset="0"/>
                <a:ea typeface="MS PGothic" panose="020B0600070205080204" pitchFamily="34" charset="-128"/>
              </a:defRPr>
            </a:lvl2pPr>
            <a:lvl3pPr marL="1143000" indent="-228600" eaLnBrk="0" hangingPunct="0">
              <a:defRPr sz="2800" b="1">
                <a:solidFill>
                  <a:schemeClr val="tx1"/>
                </a:solidFill>
                <a:latin typeface="Arial" panose="020B0604020202020204" pitchFamily="34" charset="0"/>
                <a:ea typeface="MS PGothic" panose="020B0600070205080204" pitchFamily="34" charset="-128"/>
              </a:defRPr>
            </a:lvl3pPr>
            <a:lvl4pPr marL="1600200" indent="-228600" eaLnBrk="0" hangingPunct="0">
              <a:defRPr sz="2800" b="1">
                <a:solidFill>
                  <a:schemeClr val="tx1"/>
                </a:solidFill>
                <a:latin typeface="Arial" panose="020B0604020202020204" pitchFamily="34" charset="0"/>
                <a:ea typeface="MS PGothic" panose="020B0600070205080204" pitchFamily="34" charset="-128"/>
              </a:defRPr>
            </a:lvl4pPr>
            <a:lvl5pPr marL="2057400" indent="-228600" eaLnBrk="0" hangingPunct="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pPr>
            <a:r>
              <a:rPr lang="en-GB" altLang="en-US" sz="1000">
                <a:solidFill>
                  <a:srgbClr val="2A196F"/>
                </a:solidFill>
                <a:latin typeface="TUOS Blake" pitchFamily="-84" charset="0"/>
              </a:rPr>
              <a:t>© The University of Sheffield</a:t>
            </a:r>
            <a:endParaRPr lang="en-GB" altLang="en-US" sz="1000">
              <a:solidFill>
                <a:srgbClr val="FFFFFF"/>
              </a:solidFill>
              <a:latin typeface="TUOS Blake" pitchFamily="-84" charset="0"/>
            </a:endParaRPr>
          </a:p>
        </p:txBody>
      </p:sp>
    </p:spTree>
    <p:extLst>
      <p:ext uri="{BB962C8B-B14F-4D97-AF65-F5344CB8AC3E}">
        <p14:creationId xmlns:p14="http://schemas.microsoft.com/office/powerpoint/2010/main" val="12556189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endParaRPr lang="en-GB"/>
          </a:p>
        </p:txBody>
      </p:sp>
      <p:sp>
        <p:nvSpPr>
          <p:cNvPr id="3" name="Content Placeholder 2"/>
          <p:cNvSpPr txBox="1">
            <a:spLocks noGrp="1"/>
          </p:cNvSpPr>
          <p:nvPr>
            <p:ph idx="1"/>
          </p:nvPr>
        </p:nvSpPr>
        <p:spPr/>
        <p:txBody>
          <a:bodyPr anchorCtr="1"/>
          <a:lstStyle/>
          <a:p>
            <a:pPr marL="0" lvl="0" indent="0" algn="ctr">
              <a:buNone/>
            </a:pPr>
            <a:endParaRPr lang="en-GB" sz="2400" dirty="0"/>
          </a:p>
          <a:p>
            <a:pPr marL="0" lvl="0" indent="0" algn="ctr">
              <a:buNone/>
            </a:pPr>
            <a:r>
              <a:rPr lang="en-GB" sz="2400" dirty="0">
                <a:hlinkClick r:id="rId2"/>
              </a:rPr>
              <a:t>Parveen.ali@sheffield.ac.uk</a:t>
            </a:r>
            <a:endParaRPr lang="en-GB" sz="2400" dirty="0"/>
          </a:p>
          <a:p>
            <a:pPr marL="0" lvl="0" indent="0" algn="ctr">
              <a:buNone/>
            </a:pPr>
            <a:r>
              <a:rPr lang="en-GB" sz="2400" dirty="0"/>
              <a:t>@</a:t>
            </a:r>
            <a:r>
              <a:rPr lang="en-GB" sz="2400" dirty="0" err="1"/>
              <a:t>parveenazamali</a:t>
            </a:r>
            <a:endParaRPr lang="en-GB" sz="2400" dirty="0"/>
          </a:p>
        </p:txBody>
      </p:sp>
      <p:sp>
        <p:nvSpPr>
          <p:cNvPr id="4" name="Date Placeholder 3"/>
          <p:cNvSpPr>
            <a:spLocks noGrp="1"/>
          </p:cNvSpPr>
          <p:nvPr>
            <p:ph type="dt" sz="half" idx="10"/>
          </p:nvPr>
        </p:nvSpPr>
        <p:spPr/>
        <p:txBody>
          <a:bodyPr/>
          <a:lstStyle/>
          <a:p>
            <a:fld id="{B1B2753A-AA62-4F95-B489-9CBEBE804C02}" type="datetime1">
              <a:rPr lang="en-GB" smtClean="0"/>
              <a:t>28/10/2019</a:t>
            </a:fld>
            <a:endParaRPr lang="en-GB"/>
          </a:p>
        </p:txBody>
      </p:sp>
      <p:sp>
        <p:nvSpPr>
          <p:cNvPr id="5" name="Slide Number Placeholder 4"/>
          <p:cNvSpPr>
            <a:spLocks noGrp="1"/>
          </p:cNvSpPr>
          <p:nvPr>
            <p:ph type="sldNum" sz="quarter" idx="12"/>
          </p:nvPr>
        </p:nvSpPr>
        <p:spPr/>
        <p:txBody>
          <a:bodyPr/>
          <a:lstStyle/>
          <a:p>
            <a:fld id="{AA2BE6D3-46BA-4C7B-B637-7389517F9219}" type="slidenum">
              <a:rPr lang="en-GB" smtClean="0"/>
              <a:t>81</a:t>
            </a:fld>
            <a:endParaRPr lang="en-GB"/>
          </a:p>
        </p:txBody>
      </p:sp>
      <p:pic>
        <p:nvPicPr>
          <p:cNvPr id="6" name="Picture 2" descr="University Crest">
            <a:hlinkClick r:id="rId3"/>
          </p:cNvPr>
          <p:cNvPicPr>
            <a:picLocks noChangeAspect="1" noChangeArrowheads="1"/>
          </p:cNvPicPr>
          <p:nvPr/>
        </p:nvPicPr>
        <p:blipFill>
          <a:blip r:embed="rId4" cstate="print"/>
          <a:srcRect/>
          <a:stretch>
            <a:fillRect/>
          </a:stretch>
        </p:blipFill>
        <p:spPr bwMode="auto">
          <a:xfrm>
            <a:off x="38087" y="-46065"/>
            <a:ext cx="2699792" cy="936104"/>
          </a:xfrm>
          <a:prstGeom prst="rect">
            <a:avLst/>
          </a:prstGeom>
          <a:noFill/>
        </p:spPr>
      </p:pic>
    </p:spTree>
    <p:extLst>
      <p:ext uri="{BB962C8B-B14F-4D97-AF65-F5344CB8AC3E}">
        <p14:creationId xmlns:p14="http://schemas.microsoft.com/office/powerpoint/2010/main" val="12551654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noGrp="1"/>
          </p:cNvSpPr>
          <p:nvPr>
            <p:ph idx="1"/>
          </p:nvPr>
        </p:nvSpPr>
        <p:spPr>
          <a:xfrm>
            <a:off x="838203" y="899888"/>
            <a:ext cx="10515600" cy="5277075"/>
          </a:xfrm>
        </p:spPr>
        <p:txBody>
          <a:bodyPr/>
          <a:lstStyle/>
          <a:p>
            <a:pPr marL="0" lvl="0" indent="0">
              <a:buNone/>
            </a:pPr>
            <a:endParaRPr lang="en-GB" sz="2000" dirty="0">
              <a:latin typeface="Calibri" pitchFamily="34"/>
              <a:ea typeface="SimSun" pitchFamily="2"/>
            </a:endParaRPr>
          </a:p>
          <a:p>
            <a:pPr marL="0" lvl="0" indent="0">
              <a:buNone/>
            </a:pPr>
            <a:r>
              <a:rPr lang="en-GB" sz="2000" dirty="0" err="1">
                <a:latin typeface="Calibri" pitchFamily="34"/>
                <a:ea typeface="SimSun" pitchFamily="2"/>
              </a:rPr>
              <a:t>Houry</a:t>
            </a:r>
            <a:r>
              <a:rPr lang="en-GB" sz="2000" dirty="0">
                <a:latin typeface="Calibri" pitchFamily="34"/>
                <a:ea typeface="SimSun" pitchFamily="2"/>
              </a:rPr>
              <a:t>, D., </a:t>
            </a:r>
            <a:r>
              <a:rPr lang="en-GB" sz="2000" dirty="0" err="1">
                <a:latin typeface="Calibri" pitchFamily="34"/>
                <a:ea typeface="SimSun" pitchFamily="2"/>
              </a:rPr>
              <a:t>Kaslow</a:t>
            </a:r>
            <a:r>
              <a:rPr lang="en-GB" sz="2000" dirty="0">
                <a:latin typeface="Calibri" pitchFamily="34"/>
                <a:ea typeface="SimSun" pitchFamily="2"/>
              </a:rPr>
              <a:t>, N. J., </a:t>
            </a:r>
            <a:r>
              <a:rPr lang="en-GB" sz="2000" dirty="0" err="1">
                <a:latin typeface="Calibri" pitchFamily="34"/>
                <a:ea typeface="SimSun" pitchFamily="2"/>
              </a:rPr>
              <a:t>Kemball</a:t>
            </a:r>
            <a:r>
              <a:rPr lang="en-GB" sz="2000" dirty="0">
                <a:latin typeface="Calibri" pitchFamily="34"/>
                <a:ea typeface="SimSun" pitchFamily="2"/>
              </a:rPr>
              <a:t>, R. S., McNutt, L. A., </a:t>
            </a:r>
            <a:r>
              <a:rPr lang="en-GB" sz="2000" dirty="0" err="1">
                <a:latin typeface="Calibri" pitchFamily="34"/>
                <a:ea typeface="SimSun" pitchFamily="2"/>
              </a:rPr>
              <a:t>Cerulli</a:t>
            </a:r>
            <a:r>
              <a:rPr lang="en-GB" sz="2000" dirty="0">
                <a:latin typeface="Calibri" pitchFamily="34"/>
                <a:ea typeface="SimSun" pitchFamily="2"/>
              </a:rPr>
              <a:t>, C., Straus, H., . . . Rhodes, K. V. (2008). Does Screening in the Emergency Department Hurt or Help Victims of Intimate Partner Violence? Annals of Emergency Medicine, 51(4), 433-442.e437. </a:t>
            </a:r>
          </a:p>
          <a:p>
            <a:pPr marL="0" lvl="0" indent="0">
              <a:buNone/>
            </a:pPr>
            <a:endParaRPr lang="en-GB" sz="2000" dirty="0">
              <a:latin typeface="Calibri" pitchFamily="34"/>
              <a:ea typeface="SimSun" pitchFamily="2"/>
            </a:endParaRPr>
          </a:p>
          <a:p>
            <a:pPr marL="0" lvl="0" indent="0">
              <a:buNone/>
            </a:pPr>
            <a:r>
              <a:rPr lang="en-GB" sz="2000" dirty="0">
                <a:latin typeface="Calibri" pitchFamily="34"/>
                <a:ea typeface="SimSun" pitchFamily="2"/>
              </a:rPr>
              <a:t>NICE. (2014). </a:t>
            </a:r>
            <a:r>
              <a:rPr lang="en-GB" sz="2000" i="1" dirty="0">
                <a:latin typeface="Calibri" pitchFamily="34"/>
                <a:ea typeface="SimSun" pitchFamily="2"/>
              </a:rPr>
              <a:t>Domestic violence and abuse: how social care, health services and those they work with can identify, prevent and reduce domestic violence and abuse</a:t>
            </a:r>
            <a:r>
              <a:rPr lang="en-GB" sz="2000" dirty="0">
                <a:latin typeface="Calibri" pitchFamily="34"/>
                <a:ea typeface="SimSun" pitchFamily="2"/>
              </a:rPr>
              <a:t>. Retrieved from </a:t>
            </a:r>
            <a:r>
              <a:rPr lang="en-GB" sz="2000" u="sng" dirty="0">
                <a:solidFill>
                  <a:srgbClr val="0000FF"/>
                </a:solidFill>
                <a:latin typeface="Calibri" pitchFamily="34"/>
                <a:ea typeface="SimSun" pitchFamily="2"/>
                <a:hlinkClick r:id="rId2"/>
              </a:rPr>
              <a:t>http://www.nice.org.uk/guidance/ph50</a:t>
            </a:r>
            <a:endParaRPr lang="en-GB" sz="2000" dirty="0">
              <a:latin typeface="Calibri" pitchFamily="34"/>
              <a:ea typeface="SimSun" pitchFamily="2"/>
            </a:endParaRPr>
          </a:p>
          <a:p>
            <a:pPr marL="0" lvl="0" indent="0">
              <a:spcAft>
                <a:spcPts val="800"/>
              </a:spcAft>
              <a:buNone/>
            </a:pPr>
            <a:endParaRPr lang="en-GB" sz="2000" dirty="0">
              <a:latin typeface="Calibri" pitchFamily="34"/>
              <a:ea typeface="SimSun" pitchFamily="2"/>
            </a:endParaRPr>
          </a:p>
          <a:p>
            <a:pPr marL="0" lvl="0" indent="0">
              <a:spcAft>
                <a:spcPts val="800"/>
              </a:spcAft>
              <a:buNone/>
            </a:pPr>
            <a:r>
              <a:rPr lang="en-GB" sz="2000" dirty="0" err="1">
                <a:latin typeface="Calibri" pitchFamily="34"/>
                <a:ea typeface="SimSun" pitchFamily="2"/>
              </a:rPr>
              <a:t>Sundborg</a:t>
            </a:r>
            <a:r>
              <a:rPr lang="en-GB" sz="2000" dirty="0">
                <a:latin typeface="Calibri" pitchFamily="34"/>
                <a:ea typeface="SimSun" pitchFamily="2"/>
              </a:rPr>
              <a:t>, E., Saleh-</a:t>
            </a:r>
            <a:r>
              <a:rPr lang="en-GB" sz="2000" dirty="0" err="1">
                <a:latin typeface="Calibri" pitchFamily="34"/>
                <a:ea typeface="SimSun" pitchFamily="2"/>
              </a:rPr>
              <a:t>Stattin</a:t>
            </a:r>
            <a:r>
              <a:rPr lang="en-GB" sz="2000" dirty="0">
                <a:latin typeface="Calibri" pitchFamily="34"/>
                <a:ea typeface="SimSun" pitchFamily="2"/>
              </a:rPr>
              <a:t>, N., </a:t>
            </a:r>
            <a:r>
              <a:rPr lang="en-GB" sz="2000" dirty="0" err="1">
                <a:latin typeface="Calibri" pitchFamily="34"/>
                <a:ea typeface="SimSun" pitchFamily="2"/>
              </a:rPr>
              <a:t>Wandell</a:t>
            </a:r>
            <a:r>
              <a:rPr lang="en-GB" sz="2000" dirty="0">
                <a:latin typeface="Calibri" pitchFamily="34"/>
                <a:ea typeface="SimSun" pitchFamily="2"/>
              </a:rPr>
              <a:t>, P., &amp; </a:t>
            </a:r>
            <a:r>
              <a:rPr lang="en-GB" sz="2000" dirty="0" err="1">
                <a:latin typeface="Calibri" pitchFamily="34"/>
                <a:ea typeface="SimSun" pitchFamily="2"/>
              </a:rPr>
              <a:t>Tornkvist</a:t>
            </a:r>
            <a:r>
              <a:rPr lang="en-GB" sz="2000" dirty="0">
                <a:latin typeface="Calibri" pitchFamily="34"/>
                <a:ea typeface="SimSun" pitchFamily="2"/>
              </a:rPr>
              <a:t>, L. (2012). Nurses' preparedness to care for women exposed to Intimate Partner Violence: a quantitative study in primary health care. </a:t>
            </a:r>
            <a:r>
              <a:rPr lang="en-GB" sz="2000" i="1" dirty="0">
                <a:latin typeface="Calibri" pitchFamily="34"/>
                <a:ea typeface="SimSun" pitchFamily="2"/>
              </a:rPr>
              <a:t>BMC Nursing, 11</a:t>
            </a:r>
            <a:r>
              <a:rPr lang="en-GB" sz="2000" dirty="0">
                <a:latin typeface="Calibri" pitchFamily="34"/>
                <a:ea typeface="SimSun" pitchFamily="2"/>
              </a:rPr>
              <a:t>(1), 1. </a:t>
            </a:r>
          </a:p>
          <a:p>
            <a:pPr marL="0" lvl="0" indent="0">
              <a:buNone/>
            </a:pPr>
            <a:endParaRPr lang="en-GB" dirty="0"/>
          </a:p>
        </p:txBody>
      </p:sp>
      <p:sp>
        <p:nvSpPr>
          <p:cNvPr id="3" name="Date Placeholder 2"/>
          <p:cNvSpPr>
            <a:spLocks noGrp="1"/>
          </p:cNvSpPr>
          <p:nvPr>
            <p:ph type="dt" sz="half" idx="10"/>
          </p:nvPr>
        </p:nvSpPr>
        <p:spPr/>
        <p:txBody>
          <a:bodyPr/>
          <a:lstStyle/>
          <a:p>
            <a:fld id="{7F7E3055-A9B8-4F56-9481-1B58F431DACE}" type="datetime1">
              <a:rPr lang="en-GB" smtClean="0"/>
              <a:t>28/10/2019</a:t>
            </a:fld>
            <a:endParaRPr lang="en-GB"/>
          </a:p>
        </p:txBody>
      </p:sp>
      <p:sp>
        <p:nvSpPr>
          <p:cNvPr id="4" name="Slide Number Placeholder 3"/>
          <p:cNvSpPr>
            <a:spLocks noGrp="1"/>
          </p:cNvSpPr>
          <p:nvPr>
            <p:ph type="sldNum" sz="quarter" idx="12"/>
          </p:nvPr>
        </p:nvSpPr>
        <p:spPr/>
        <p:txBody>
          <a:bodyPr/>
          <a:lstStyle/>
          <a:p>
            <a:fld id="{AA2BE6D3-46BA-4C7B-B637-7389517F9219}" type="slidenum">
              <a:rPr lang="en-GB" smtClean="0"/>
              <a:t>82</a:t>
            </a:fld>
            <a:endParaRPr lang="en-GB"/>
          </a:p>
        </p:txBody>
      </p:sp>
      <p:pic>
        <p:nvPicPr>
          <p:cNvPr id="5" name="Picture 2" descr="University Crest">
            <a:hlinkClick r:id="rId3"/>
          </p:cNvPr>
          <p:cNvPicPr>
            <a:picLocks noChangeAspect="1" noChangeArrowheads="1"/>
          </p:cNvPicPr>
          <p:nvPr/>
        </p:nvPicPr>
        <p:blipFill>
          <a:blip r:embed="rId4" cstate="print"/>
          <a:srcRect/>
          <a:stretch>
            <a:fillRect/>
          </a:stretch>
        </p:blipFill>
        <p:spPr bwMode="auto">
          <a:xfrm>
            <a:off x="38087" y="-46065"/>
            <a:ext cx="2699792" cy="936104"/>
          </a:xfrm>
          <a:prstGeom prst="rect">
            <a:avLst/>
          </a:prstGeom>
          <a:noFill/>
        </p:spPr>
      </p:pic>
    </p:spTree>
    <p:extLst>
      <p:ext uri="{BB962C8B-B14F-4D97-AF65-F5344CB8AC3E}">
        <p14:creationId xmlns:p14="http://schemas.microsoft.com/office/powerpoint/2010/main" val="24363266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333428-4BB3-4C62-9800-A4F86C0B985C}"/>
              </a:ext>
            </a:extLst>
          </p:cNvPr>
          <p:cNvPicPr>
            <a:picLocks noChangeAspect="1"/>
          </p:cNvPicPr>
          <p:nvPr/>
        </p:nvPicPr>
        <p:blipFill rotWithShape="1">
          <a:blip r:embed="rId3">
            <a:extLst>
              <a:ext uri="{28A0092B-C50C-407E-A947-70E740481C1C}">
                <a14:useLocalDpi xmlns:a14="http://schemas.microsoft.com/office/drawing/2010/main" val="0"/>
              </a:ext>
            </a:extLst>
          </a:blip>
          <a:srcRect t="14628" b="31945"/>
          <a:stretch/>
        </p:blipFill>
        <p:spPr>
          <a:xfrm>
            <a:off x="2277289" y="795093"/>
            <a:ext cx="7637421" cy="4862738"/>
          </a:xfrm>
          <a:prstGeom prst="rect">
            <a:avLst/>
          </a:prstGeom>
        </p:spPr>
      </p:pic>
    </p:spTree>
    <p:extLst>
      <p:ext uri="{BB962C8B-B14F-4D97-AF65-F5344CB8AC3E}">
        <p14:creationId xmlns:p14="http://schemas.microsoft.com/office/powerpoint/2010/main" val="2031114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DFD5A-7794-4116-853B-A9306D6B8855}"/>
              </a:ext>
            </a:extLst>
          </p:cNvPr>
          <p:cNvSpPr>
            <a:spLocks noGrp="1"/>
          </p:cNvSpPr>
          <p:nvPr>
            <p:ph type="title"/>
          </p:nvPr>
        </p:nvSpPr>
        <p:spPr>
          <a:xfrm>
            <a:off x="2514600" y="365125"/>
            <a:ext cx="8839200" cy="1325563"/>
          </a:xfrm>
        </p:spPr>
        <p:txBody>
          <a:bodyPr/>
          <a:lstStyle/>
          <a:p>
            <a:r>
              <a:rPr lang="en-GB" dirty="0"/>
              <a:t>Roundtable discussions: part I</a:t>
            </a:r>
          </a:p>
        </p:txBody>
      </p:sp>
      <p:sp>
        <p:nvSpPr>
          <p:cNvPr id="3" name="Content Placeholder 2">
            <a:extLst>
              <a:ext uri="{FF2B5EF4-FFF2-40B4-BE49-F238E27FC236}">
                <a16:creationId xmlns:a16="http://schemas.microsoft.com/office/drawing/2014/main" id="{CDB910D4-F783-40B0-A2A9-1B03EC16DA4B}"/>
              </a:ext>
            </a:extLst>
          </p:cNvPr>
          <p:cNvSpPr>
            <a:spLocks noGrp="1"/>
          </p:cNvSpPr>
          <p:nvPr>
            <p:ph idx="1"/>
          </p:nvPr>
        </p:nvSpPr>
        <p:spPr/>
        <p:txBody>
          <a:bodyPr>
            <a:normAutofit/>
          </a:bodyPr>
          <a:lstStyle/>
          <a:p>
            <a:pPr marL="0" indent="0">
              <a:buNone/>
            </a:pPr>
            <a:r>
              <a:rPr lang="en-GB" dirty="0"/>
              <a:t>We are seeking to develop an online data directory bringing together information about datasets that include both violence and mental health.</a:t>
            </a:r>
          </a:p>
          <a:p>
            <a:pPr marL="514350" indent="-514350">
              <a:buAutoNum type="arabicParenBoth"/>
            </a:pPr>
            <a:r>
              <a:rPr lang="en-GB" dirty="0"/>
              <a:t>If you have previously used online data directories, what did you find helpful or unhelpful about them? </a:t>
            </a:r>
          </a:p>
          <a:p>
            <a:pPr marL="514350" indent="-514350">
              <a:buAutoNum type="arabicParenBoth"/>
            </a:pPr>
            <a:r>
              <a:rPr lang="en-GB" dirty="0"/>
              <a:t>If you have not previously used online data directories, what might encourage you to access one? </a:t>
            </a:r>
          </a:p>
          <a:p>
            <a:pPr marL="514350" indent="-514350">
              <a:buAutoNum type="arabicParenBoth"/>
            </a:pPr>
            <a:r>
              <a:rPr lang="en-GB" dirty="0"/>
              <a:t>What datasets (including administrative and research datasets) are you aware of that we should include in the directory?</a:t>
            </a:r>
          </a:p>
          <a:p>
            <a:endParaRPr lang="en-GB" dirty="0"/>
          </a:p>
        </p:txBody>
      </p:sp>
      <p:pic>
        <p:nvPicPr>
          <p:cNvPr id="5" name="Picture 4">
            <a:extLst>
              <a:ext uri="{FF2B5EF4-FFF2-40B4-BE49-F238E27FC236}">
                <a16:creationId xmlns:a16="http://schemas.microsoft.com/office/drawing/2014/main" id="{890D0F92-2424-4ECD-B295-5FBCAD75E6EA}"/>
              </a:ext>
            </a:extLst>
          </p:cNvPr>
          <p:cNvPicPr>
            <a:picLocks noChangeAspect="1"/>
          </p:cNvPicPr>
          <p:nvPr/>
        </p:nvPicPr>
        <p:blipFill rotWithShape="1">
          <a:blip r:embed="rId2">
            <a:extLst>
              <a:ext uri="{28A0092B-C50C-407E-A947-70E740481C1C}">
                <a14:useLocalDpi xmlns:a14="http://schemas.microsoft.com/office/drawing/2010/main" val="0"/>
              </a:ext>
            </a:extLst>
          </a:blip>
          <a:srcRect t="14628" b="31945"/>
          <a:stretch/>
        </p:blipFill>
        <p:spPr>
          <a:xfrm>
            <a:off x="349972" y="230188"/>
            <a:ext cx="1811385" cy="1153307"/>
          </a:xfrm>
          <a:prstGeom prst="rect">
            <a:avLst/>
          </a:prstGeom>
        </p:spPr>
      </p:pic>
      <p:sp>
        <p:nvSpPr>
          <p:cNvPr id="6" name="TextBox 5">
            <a:extLst>
              <a:ext uri="{FF2B5EF4-FFF2-40B4-BE49-F238E27FC236}">
                <a16:creationId xmlns:a16="http://schemas.microsoft.com/office/drawing/2014/main" id="{46180F44-4913-4651-9120-E1601DE65F0F}"/>
              </a:ext>
            </a:extLst>
          </p:cNvPr>
          <p:cNvSpPr txBox="1"/>
          <p:nvPr/>
        </p:nvSpPr>
        <p:spPr>
          <a:xfrm>
            <a:off x="9255035" y="6343650"/>
            <a:ext cx="2563585" cy="369332"/>
          </a:xfrm>
          <a:prstGeom prst="rect">
            <a:avLst/>
          </a:prstGeom>
          <a:noFill/>
        </p:spPr>
        <p:txBody>
          <a:bodyPr wrap="square" rtlCol="0">
            <a:spAutoFit/>
          </a:bodyPr>
          <a:lstStyle/>
          <a:p>
            <a:pPr algn="r"/>
            <a:r>
              <a:rPr lang="en-GB" b="1" dirty="0">
                <a:solidFill>
                  <a:srgbClr val="7030A0"/>
                </a:solidFill>
              </a:rPr>
              <a:t>#VAMHN</a:t>
            </a:r>
          </a:p>
        </p:txBody>
      </p:sp>
    </p:spTree>
    <p:extLst>
      <p:ext uri="{BB962C8B-B14F-4D97-AF65-F5344CB8AC3E}">
        <p14:creationId xmlns:p14="http://schemas.microsoft.com/office/powerpoint/2010/main" val="18332884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DFD5A-7794-4116-853B-A9306D6B8855}"/>
              </a:ext>
            </a:extLst>
          </p:cNvPr>
          <p:cNvSpPr>
            <a:spLocks noGrp="1"/>
          </p:cNvSpPr>
          <p:nvPr>
            <p:ph type="title"/>
          </p:nvPr>
        </p:nvSpPr>
        <p:spPr>
          <a:xfrm>
            <a:off x="2514600" y="365125"/>
            <a:ext cx="8839200" cy="1325563"/>
          </a:xfrm>
        </p:spPr>
        <p:txBody>
          <a:bodyPr/>
          <a:lstStyle/>
          <a:p>
            <a:r>
              <a:rPr lang="en-GB" dirty="0"/>
              <a:t>Roundtable discussions: part II</a:t>
            </a:r>
          </a:p>
        </p:txBody>
      </p:sp>
      <p:sp>
        <p:nvSpPr>
          <p:cNvPr id="3" name="Content Placeholder 2">
            <a:extLst>
              <a:ext uri="{FF2B5EF4-FFF2-40B4-BE49-F238E27FC236}">
                <a16:creationId xmlns:a16="http://schemas.microsoft.com/office/drawing/2014/main" id="{CDB910D4-F783-40B0-A2A9-1B03EC16DA4B}"/>
              </a:ext>
            </a:extLst>
          </p:cNvPr>
          <p:cNvSpPr>
            <a:spLocks noGrp="1"/>
          </p:cNvSpPr>
          <p:nvPr>
            <p:ph idx="1"/>
          </p:nvPr>
        </p:nvSpPr>
        <p:spPr/>
        <p:txBody>
          <a:bodyPr>
            <a:normAutofit lnSpcReduction="10000"/>
          </a:bodyPr>
          <a:lstStyle/>
          <a:p>
            <a:pPr marL="0" indent="0">
              <a:buNone/>
            </a:pPr>
            <a:r>
              <a:rPr lang="en-GB" dirty="0"/>
              <a:t>We want to set ourselves clear targets for success and have shared our draft with you.</a:t>
            </a:r>
          </a:p>
          <a:p>
            <a:pPr marL="514350" indent="-514350">
              <a:buAutoNum type="arabicParenBoth"/>
            </a:pPr>
            <a:r>
              <a:rPr lang="en-GB" dirty="0"/>
              <a:t>What do you think of our short, medium, and long-term goals – is there anything you think we have missed or that should not be there?</a:t>
            </a:r>
          </a:p>
          <a:p>
            <a:pPr marL="514350" indent="-514350">
              <a:buAutoNum type="arabicParenBoth"/>
            </a:pPr>
            <a:r>
              <a:rPr lang="en-GB" dirty="0"/>
              <a:t>What do you think about how we plan to measure our success (outcomes and evidence) – is there anything you think we have missed or that should not be there?</a:t>
            </a:r>
          </a:p>
          <a:p>
            <a:pPr marL="514350" indent="-514350">
              <a:buAutoNum type="arabicParenBoth"/>
            </a:pPr>
            <a:r>
              <a:rPr lang="en-GB" dirty="0"/>
              <a:t>Some of the goals we have identified as important are lacking outcome measures and sources of evidence – what would you like to see us include here? </a:t>
            </a:r>
          </a:p>
        </p:txBody>
      </p:sp>
      <p:pic>
        <p:nvPicPr>
          <p:cNvPr id="5" name="Picture 4">
            <a:extLst>
              <a:ext uri="{FF2B5EF4-FFF2-40B4-BE49-F238E27FC236}">
                <a16:creationId xmlns:a16="http://schemas.microsoft.com/office/drawing/2014/main" id="{890D0F92-2424-4ECD-B295-5FBCAD75E6EA}"/>
              </a:ext>
            </a:extLst>
          </p:cNvPr>
          <p:cNvPicPr>
            <a:picLocks noChangeAspect="1"/>
          </p:cNvPicPr>
          <p:nvPr/>
        </p:nvPicPr>
        <p:blipFill rotWithShape="1">
          <a:blip r:embed="rId2">
            <a:extLst>
              <a:ext uri="{28A0092B-C50C-407E-A947-70E740481C1C}">
                <a14:useLocalDpi xmlns:a14="http://schemas.microsoft.com/office/drawing/2010/main" val="0"/>
              </a:ext>
            </a:extLst>
          </a:blip>
          <a:srcRect t="14628" b="31945"/>
          <a:stretch/>
        </p:blipFill>
        <p:spPr>
          <a:xfrm>
            <a:off x="349972" y="230188"/>
            <a:ext cx="1811385" cy="1153307"/>
          </a:xfrm>
          <a:prstGeom prst="rect">
            <a:avLst/>
          </a:prstGeom>
        </p:spPr>
      </p:pic>
      <p:sp>
        <p:nvSpPr>
          <p:cNvPr id="6" name="TextBox 5">
            <a:extLst>
              <a:ext uri="{FF2B5EF4-FFF2-40B4-BE49-F238E27FC236}">
                <a16:creationId xmlns:a16="http://schemas.microsoft.com/office/drawing/2014/main" id="{169808B4-4340-4AF4-B456-E7DC1C073845}"/>
              </a:ext>
            </a:extLst>
          </p:cNvPr>
          <p:cNvSpPr txBox="1"/>
          <p:nvPr/>
        </p:nvSpPr>
        <p:spPr>
          <a:xfrm>
            <a:off x="9255035" y="6343650"/>
            <a:ext cx="2563585" cy="369332"/>
          </a:xfrm>
          <a:prstGeom prst="rect">
            <a:avLst/>
          </a:prstGeom>
          <a:noFill/>
        </p:spPr>
        <p:txBody>
          <a:bodyPr wrap="square" rtlCol="0">
            <a:spAutoFit/>
          </a:bodyPr>
          <a:lstStyle/>
          <a:p>
            <a:pPr algn="r"/>
            <a:r>
              <a:rPr lang="en-GB" b="1" dirty="0">
                <a:solidFill>
                  <a:srgbClr val="7030A0"/>
                </a:solidFill>
              </a:rPr>
              <a:t>#VAMHN</a:t>
            </a:r>
          </a:p>
        </p:txBody>
      </p:sp>
    </p:spTree>
    <p:extLst>
      <p:ext uri="{BB962C8B-B14F-4D97-AF65-F5344CB8AC3E}">
        <p14:creationId xmlns:p14="http://schemas.microsoft.com/office/powerpoint/2010/main" val="17775352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333428-4BB3-4C62-9800-A4F86C0B985C}"/>
              </a:ext>
            </a:extLst>
          </p:cNvPr>
          <p:cNvPicPr>
            <a:picLocks noChangeAspect="1"/>
          </p:cNvPicPr>
          <p:nvPr/>
        </p:nvPicPr>
        <p:blipFill rotWithShape="1">
          <a:blip r:embed="rId3">
            <a:extLst>
              <a:ext uri="{28A0092B-C50C-407E-A947-70E740481C1C}">
                <a14:useLocalDpi xmlns:a14="http://schemas.microsoft.com/office/drawing/2010/main" val="0"/>
              </a:ext>
            </a:extLst>
          </a:blip>
          <a:srcRect t="14628" b="31945"/>
          <a:stretch/>
        </p:blipFill>
        <p:spPr>
          <a:xfrm>
            <a:off x="2277289" y="795093"/>
            <a:ext cx="7637421" cy="4862738"/>
          </a:xfrm>
          <a:prstGeom prst="rect">
            <a:avLst/>
          </a:prstGeom>
        </p:spPr>
      </p:pic>
    </p:spTree>
    <p:extLst>
      <p:ext uri="{BB962C8B-B14F-4D97-AF65-F5344CB8AC3E}">
        <p14:creationId xmlns:p14="http://schemas.microsoft.com/office/powerpoint/2010/main" val="1980527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A3255-932E-4C23-8993-FEDD40B6B094}"/>
              </a:ext>
            </a:extLst>
          </p:cNvPr>
          <p:cNvSpPr txBox="1">
            <a:spLocks/>
          </p:cNvSpPr>
          <p:nvPr/>
        </p:nvSpPr>
        <p:spPr>
          <a:xfrm>
            <a:off x="4965430" y="629268"/>
            <a:ext cx="6586491" cy="12861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100" dirty="0"/>
              <a:t>Current and upcoming activities </a:t>
            </a:r>
          </a:p>
        </p:txBody>
      </p:sp>
      <p:pic>
        <p:nvPicPr>
          <p:cNvPr id="3" name="Picture 2">
            <a:extLst>
              <a:ext uri="{FF2B5EF4-FFF2-40B4-BE49-F238E27FC236}">
                <a16:creationId xmlns:a16="http://schemas.microsoft.com/office/drawing/2014/main" id="{3FDFBFBF-E95A-4734-8950-3F725D783B1F}"/>
              </a:ext>
            </a:extLst>
          </p:cNvPr>
          <p:cNvPicPr>
            <a:picLocks noChangeAspect="1"/>
          </p:cNvPicPr>
          <p:nvPr/>
        </p:nvPicPr>
        <p:blipFill rotWithShape="1">
          <a:blip r:embed="rId2">
            <a:extLst>
              <a:ext uri="{28A0092B-C50C-407E-A947-70E740481C1C}">
                <a14:useLocalDpi xmlns:a14="http://schemas.microsoft.com/office/drawing/2010/main" val="0"/>
              </a:ext>
            </a:extLst>
          </a:blip>
          <a:srcRect l="9766" r="9766"/>
          <a:stretch/>
        </p:blipFill>
        <p:spPr>
          <a:xfrm>
            <a:off x="0" y="-22293"/>
            <a:ext cx="4635571" cy="6857990"/>
          </a:xfrm>
          <a:prstGeom prst="rect">
            <a:avLst/>
          </a:prstGeom>
          <a:effectLst/>
        </p:spPr>
      </p:pic>
      <p:sp>
        <p:nvSpPr>
          <p:cNvPr id="4" name="Content Placeholder 2">
            <a:extLst>
              <a:ext uri="{FF2B5EF4-FFF2-40B4-BE49-F238E27FC236}">
                <a16:creationId xmlns:a16="http://schemas.microsoft.com/office/drawing/2014/main" id="{A952FD07-D45A-490F-93AE-86D3CBFD8CE0}"/>
              </a:ext>
            </a:extLst>
          </p:cNvPr>
          <p:cNvSpPr txBox="1">
            <a:spLocks/>
          </p:cNvSpPr>
          <p:nvPr/>
        </p:nvSpPr>
        <p:spPr>
          <a:xfrm>
            <a:off x="4965431" y="2438400"/>
            <a:ext cx="6586489" cy="37854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Announcement of grant funding to support measurement of violence, abuse, and mental health </a:t>
            </a:r>
          </a:p>
          <a:p>
            <a:r>
              <a:rPr lang="en-US" sz="2000" dirty="0"/>
              <a:t>Events to mark 16 days of activism against gender-based violence</a:t>
            </a:r>
          </a:p>
          <a:p>
            <a:r>
              <a:rPr lang="en-US" sz="2000" dirty="0"/>
              <a:t>ECR bursary competition 2 </a:t>
            </a:r>
          </a:p>
          <a:p>
            <a:r>
              <a:rPr lang="en-US" sz="2000" dirty="0"/>
              <a:t>ECR grant-writing workshops (to be announced in early 2020)</a:t>
            </a:r>
          </a:p>
          <a:p>
            <a:r>
              <a:rPr lang="en-US" sz="2000" dirty="0"/>
              <a:t>Recruitment of lived experience involvement coordinator and advisory panel </a:t>
            </a:r>
          </a:p>
          <a:p>
            <a:r>
              <a:rPr lang="en-US" sz="2000" dirty="0"/>
              <a:t>State of the art review for Social Psychiatry and Psychiatric Epidemiology</a:t>
            </a:r>
          </a:p>
          <a:p>
            <a:pPr marL="0" indent="0">
              <a:buNone/>
            </a:pPr>
            <a:endParaRPr lang="en-US" sz="2000" dirty="0"/>
          </a:p>
        </p:txBody>
      </p:sp>
    </p:spTree>
    <p:extLst>
      <p:ext uri="{BB962C8B-B14F-4D97-AF65-F5344CB8AC3E}">
        <p14:creationId xmlns:p14="http://schemas.microsoft.com/office/powerpoint/2010/main" val="35939419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DFD5A-7794-4116-853B-A9306D6B8855}"/>
              </a:ext>
            </a:extLst>
          </p:cNvPr>
          <p:cNvSpPr>
            <a:spLocks noGrp="1"/>
          </p:cNvSpPr>
          <p:nvPr>
            <p:ph type="title"/>
          </p:nvPr>
        </p:nvSpPr>
        <p:spPr>
          <a:xfrm>
            <a:off x="2514600" y="365125"/>
            <a:ext cx="8839200" cy="1325563"/>
          </a:xfrm>
        </p:spPr>
        <p:txBody>
          <a:bodyPr/>
          <a:lstStyle/>
          <a:p>
            <a:r>
              <a:rPr lang="en-GB" dirty="0"/>
              <a:t>Next steps</a:t>
            </a:r>
          </a:p>
        </p:txBody>
      </p:sp>
      <p:sp>
        <p:nvSpPr>
          <p:cNvPr id="3" name="Content Placeholder 2">
            <a:extLst>
              <a:ext uri="{FF2B5EF4-FFF2-40B4-BE49-F238E27FC236}">
                <a16:creationId xmlns:a16="http://schemas.microsoft.com/office/drawing/2014/main" id="{CDB910D4-F783-40B0-A2A9-1B03EC16DA4B}"/>
              </a:ext>
            </a:extLst>
          </p:cNvPr>
          <p:cNvSpPr>
            <a:spLocks noGrp="1"/>
          </p:cNvSpPr>
          <p:nvPr>
            <p:ph idx="1"/>
          </p:nvPr>
        </p:nvSpPr>
        <p:spPr>
          <a:xfrm>
            <a:off x="838200" y="1825625"/>
            <a:ext cx="10515600" cy="4351338"/>
          </a:xfrm>
        </p:spPr>
        <p:txBody>
          <a:bodyPr>
            <a:normAutofit/>
          </a:bodyPr>
          <a:lstStyle/>
          <a:p>
            <a:pPr marL="0" indent="0">
              <a:buNone/>
            </a:pPr>
            <a:r>
              <a:rPr lang="en-GB" sz="1600" dirty="0">
                <a:solidFill>
                  <a:srgbClr val="7030A0"/>
                </a:solidFill>
                <a:latin typeface="Arial Rounded MT Bold" panose="020F0704030504030204" pitchFamily="34" charset="0"/>
              </a:rPr>
              <a:t>We will….</a:t>
            </a:r>
          </a:p>
          <a:p>
            <a:pPr marL="571500" indent="-571500"/>
            <a:r>
              <a:rPr lang="en-GB" sz="1600" dirty="0">
                <a:latin typeface="Arial Rounded MT Bold" panose="020F0704030504030204" pitchFamily="34" charset="0"/>
              </a:rPr>
              <a:t>With permissions, make slides and audio available online </a:t>
            </a:r>
          </a:p>
          <a:p>
            <a:pPr marL="571500" indent="-571500"/>
            <a:r>
              <a:rPr lang="en-GB" sz="1600" dirty="0">
                <a:latin typeface="Arial Rounded MT Bold" panose="020F0704030504030204" pitchFamily="34" charset="0"/>
              </a:rPr>
              <a:t>Summarise roundtable discussions and make these available online </a:t>
            </a:r>
          </a:p>
          <a:p>
            <a:pPr marL="571500" indent="-571500"/>
            <a:r>
              <a:rPr lang="en-GB" sz="1600" dirty="0">
                <a:latin typeface="Arial Rounded MT Bold" panose="020F0704030504030204" pitchFamily="34" charset="0"/>
              </a:rPr>
              <a:t>Follow up with individuals on specific ideas and any pressing suggestions from today</a:t>
            </a:r>
          </a:p>
          <a:p>
            <a:pPr marL="0" indent="0">
              <a:buNone/>
            </a:pPr>
            <a:endParaRPr lang="en-GB" sz="1600" dirty="0">
              <a:latin typeface="Arial Rounded MT Bold" panose="020F0704030504030204" pitchFamily="34" charset="0"/>
            </a:endParaRPr>
          </a:p>
          <a:p>
            <a:pPr marL="0" indent="0">
              <a:buNone/>
            </a:pPr>
            <a:endParaRPr lang="en-GB" sz="1600" dirty="0">
              <a:latin typeface="Arial Rounded MT Bold" panose="020F0704030504030204" pitchFamily="34" charset="0"/>
            </a:endParaRPr>
          </a:p>
          <a:p>
            <a:pPr marL="0" indent="0">
              <a:buNone/>
            </a:pPr>
            <a:r>
              <a:rPr lang="en-GB" sz="1600" dirty="0">
                <a:solidFill>
                  <a:srgbClr val="7030A0"/>
                </a:solidFill>
                <a:latin typeface="Arial Rounded MT Bold" panose="020F0704030504030204" pitchFamily="34" charset="0"/>
              </a:rPr>
              <a:t>We hope you can…</a:t>
            </a:r>
          </a:p>
          <a:p>
            <a:pPr marL="571500" indent="-571500"/>
            <a:r>
              <a:rPr lang="en-GB" sz="1600" dirty="0">
                <a:latin typeface="Arial Rounded MT Bold" panose="020F0704030504030204" pitchFamily="34" charset="0"/>
              </a:rPr>
              <a:t>Suggest resources you can bring to the network and initiatives you want to lead</a:t>
            </a:r>
          </a:p>
          <a:p>
            <a:pPr marL="571500" indent="-571500"/>
            <a:r>
              <a:rPr lang="en-GB" sz="1600" dirty="0">
                <a:latin typeface="Arial Rounded MT Bold" panose="020F0704030504030204" pitchFamily="34" charset="0"/>
              </a:rPr>
              <a:t>Spread the word about the network among your colleagues and online </a:t>
            </a:r>
          </a:p>
          <a:p>
            <a:pPr marL="571500" indent="-571500"/>
            <a:r>
              <a:rPr lang="en-GB" sz="1600" dirty="0">
                <a:latin typeface="Arial Rounded MT Bold" panose="020F0704030504030204" pitchFamily="34" charset="0"/>
              </a:rPr>
              <a:t>Keep talking with each other and with us</a:t>
            </a:r>
          </a:p>
          <a:p>
            <a:pPr marL="571500" indent="-571500"/>
            <a:r>
              <a:rPr lang="en-GB" sz="1600" dirty="0">
                <a:latin typeface="Arial Rounded MT Bold" panose="020F0704030504030204" pitchFamily="34" charset="0"/>
              </a:rPr>
              <a:t>Join us again next time!</a:t>
            </a:r>
          </a:p>
          <a:p>
            <a:pPr marL="0" indent="0">
              <a:buNone/>
            </a:pPr>
            <a:endParaRPr lang="en-GB" sz="1600" dirty="0">
              <a:latin typeface="Arial Rounded MT Bold" panose="020F0704030504030204" pitchFamily="34" charset="0"/>
            </a:endParaRPr>
          </a:p>
          <a:p>
            <a:pPr marL="0" indent="0">
              <a:buNone/>
            </a:pPr>
            <a:endParaRPr lang="en-GB" sz="1600" dirty="0">
              <a:latin typeface="Arial Rounded MT Bold" panose="020F0704030504030204" pitchFamily="34" charset="0"/>
            </a:endParaRPr>
          </a:p>
        </p:txBody>
      </p:sp>
      <p:pic>
        <p:nvPicPr>
          <p:cNvPr id="5" name="Picture 4">
            <a:extLst>
              <a:ext uri="{FF2B5EF4-FFF2-40B4-BE49-F238E27FC236}">
                <a16:creationId xmlns:a16="http://schemas.microsoft.com/office/drawing/2014/main" id="{890D0F92-2424-4ECD-B295-5FBCAD75E6EA}"/>
              </a:ext>
            </a:extLst>
          </p:cNvPr>
          <p:cNvPicPr>
            <a:picLocks noChangeAspect="1"/>
          </p:cNvPicPr>
          <p:nvPr/>
        </p:nvPicPr>
        <p:blipFill rotWithShape="1">
          <a:blip r:embed="rId2">
            <a:extLst>
              <a:ext uri="{28A0092B-C50C-407E-A947-70E740481C1C}">
                <a14:useLocalDpi xmlns:a14="http://schemas.microsoft.com/office/drawing/2010/main" val="0"/>
              </a:ext>
            </a:extLst>
          </a:blip>
          <a:srcRect t="14628" b="31945"/>
          <a:stretch/>
        </p:blipFill>
        <p:spPr>
          <a:xfrm>
            <a:off x="349972" y="230188"/>
            <a:ext cx="1811385" cy="1153307"/>
          </a:xfrm>
          <a:prstGeom prst="rect">
            <a:avLst/>
          </a:prstGeom>
        </p:spPr>
      </p:pic>
      <p:sp>
        <p:nvSpPr>
          <p:cNvPr id="6" name="TextBox 5">
            <a:extLst>
              <a:ext uri="{FF2B5EF4-FFF2-40B4-BE49-F238E27FC236}">
                <a16:creationId xmlns:a16="http://schemas.microsoft.com/office/drawing/2014/main" id="{A157A9AC-1E50-46C7-9506-6F009C7D0ABB}"/>
              </a:ext>
            </a:extLst>
          </p:cNvPr>
          <p:cNvSpPr txBox="1"/>
          <p:nvPr/>
        </p:nvSpPr>
        <p:spPr>
          <a:xfrm>
            <a:off x="9255035" y="6343650"/>
            <a:ext cx="2563585" cy="369332"/>
          </a:xfrm>
          <a:prstGeom prst="rect">
            <a:avLst/>
          </a:prstGeom>
          <a:noFill/>
        </p:spPr>
        <p:txBody>
          <a:bodyPr wrap="square" rtlCol="0">
            <a:spAutoFit/>
          </a:bodyPr>
          <a:lstStyle/>
          <a:p>
            <a:pPr algn="r"/>
            <a:r>
              <a:rPr lang="en-GB" b="1" dirty="0">
                <a:solidFill>
                  <a:srgbClr val="7030A0"/>
                </a:solidFill>
              </a:rPr>
              <a:t>#VAMHN</a:t>
            </a:r>
          </a:p>
        </p:txBody>
      </p:sp>
    </p:spTree>
    <p:extLst>
      <p:ext uri="{BB962C8B-B14F-4D97-AF65-F5344CB8AC3E}">
        <p14:creationId xmlns:p14="http://schemas.microsoft.com/office/powerpoint/2010/main" val="3132299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63DD-E587-4281-8974-B131BE5E36FE}"/>
              </a:ext>
            </a:extLst>
          </p:cNvPr>
          <p:cNvSpPr>
            <a:spLocks noGrp="1"/>
          </p:cNvSpPr>
          <p:nvPr>
            <p:ph type="title"/>
          </p:nvPr>
        </p:nvSpPr>
        <p:spPr>
          <a:xfrm>
            <a:off x="1866899" y="250190"/>
            <a:ext cx="9193530" cy="1325563"/>
          </a:xfrm>
        </p:spPr>
        <p:txBody>
          <a:bodyPr>
            <a:normAutofit/>
          </a:bodyPr>
          <a:lstStyle/>
          <a:p>
            <a:r>
              <a:rPr lang="en-GB" sz="3200" dirty="0"/>
              <a:t>Supporting research, nurturing researchers</a:t>
            </a:r>
          </a:p>
        </p:txBody>
      </p:sp>
      <p:pic>
        <p:nvPicPr>
          <p:cNvPr id="7" name="Picture 6">
            <a:extLst>
              <a:ext uri="{FF2B5EF4-FFF2-40B4-BE49-F238E27FC236}">
                <a16:creationId xmlns:a16="http://schemas.microsoft.com/office/drawing/2014/main" id="{D7C27D99-1262-495E-9325-7E2BB031297D}"/>
              </a:ext>
            </a:extLst>
          </p:cNvPr>
          <p:cNvPicPr>
            <a:picLocks noChangeAspect="1"/>
          </p:cNvPicPr>
          <p:nvPr/>
        </p:nvPicPr>
        <p:blipFill rotWithShape="1">
          <a:blip r:embed="rId2">
            <a:extLst>
              <a:ext uri="{28A0092B-C50C-407E-A947-70E740481C1C}">
                <a14:useLocalDpi xmlns:a14="http://schemas.microsoft.com/office/drawing/2010/main" val="0"/>
              </a:ext>
            </a:extLst>
          </a:blip>
          <a:srcRect t="14628" b="31945"/>
          <a:stretch/>
        </p:blipFill>
        <p:spPr>
          <a:xfrm>
            <a:off x="55514" y="125095"/>
            <a:ext cx="1811385" cy="1153307"/>
          </a:xfrm>
          <a:prstGeom prst="rect">
            <a:avLst/>
          </a:prstGeom>
        </p:spPr>
      </p:pic>
      <p:sp>
        <p:nvSpPr>
          <p:cNvPr id="8" name="Content Placeholder 2">
            <a:extLst>
              <a:ext uri="{FF2B5EF4-FFF2-40B4-BE49-F238E27FC236}">
                <a16:creationId xmlns:a16="http://schemas.microsoft.com/office/drawing/2014/main" id="{F004CABE-7EED-4390-BF7C-AD31D2B44EA1}"/>
              </a:ext>
            </a:extLst>
          </p:cNvPr>
          <p:cNvSpPr>
            <a:spLocks noGrp="1"/>
          </p:cNvSpPr>
          <p:nvPr>
            <p:ph idx="1"/>
          </p:nvPr>
        </p:nvSpPr>
        <p:spPr>
          <a:xfrm>
            <a:off x="392430" y="1828800"/>
            <a:ext cx="11506200" cy="4473893"/>
          </a:xfrm>
        </p:spPr>
        <p:txBody>
          <a:bodyPr>
            <a:normAutofit fontScale="92500" lnSpcReduction="20000"/>
          </a:bodyPr>
          <a:lstStyle/>
          <a:p>
            <a:pPr marL="285750" indent="-285750"/>
            <a:r>
              <a:rPr lang="en-GB" sz="2200" dirty="0"/>
              <a:t>Our year 1 funding call focused on </a:t>
            </a:r>
            <a:r>
              <a:rPr lang="en-GB" sz="2200" u="sng" dirty="0"/>
              <a:t>measurement</a:t>
            </a:r>
            <a:r>
              <a:rPr lang="en-GB" sz="2200" dirty="0"/>
              <a:t> and was open June to September 2019</a:t>
            </a:r>
            <a:br>
              <a:rPr lang="en-GB" sz="1800" dirty="0"/>
            </a:br>
            <a:endParaRPr lang="en-GB" sz="1800" u="sng" dirty="0"/>
          </a:p>
          <a:p>
            <a:pPr marL="742950" lvl="1" indent="-285750"/>
            <a:r>
              <a:rPr lang="en-GB" sz="1800" dirty="0"/>
              <a:t>Maximum value £25,000 and duration 12 months </a:t>
            </a:r>
          </a:p>
          <a:p>
            <a:pPr marL="742950" lvl="1" indent="-285750"/>
            <a:r>
              <a:rPr lang="en-GB" sz="1800" dirty="0"/>
              <a:t>Grants can be used to deliver a targeted piece of research or to pump-prime larger projects</a:t>
            </a:r>
          </a:p>
          <a:p>
            <a:pPr marL="742950" lvl="1" indent="-285750"/>
            <a:r>
              <a:rPr lang="en-GB" sz="1800" dirty="0"/>
              <a:t>Assessment criteria included cross-disciplinarity and effectiveness of plans for involving and disseminating findings to survivors and service users. </a:t>
            </a:r>
          </a:p>
          <a:p>
            <a:pPr marL="742950" lvl="1" indent="-285750"/>
            <a:r>
              <a:rPr lang="en-GB" sz="1800" dirty="0"/>
              <a:t>Applicants will be notified of outcomes by 1</a:t>
            </a:r>
            <a:r>
              <a:rPr lang="en-GB" sz="1800" baseline="30000" dirty="0"/>
              <a:t>st</a:t>
            </a:r>
            <a:r>
              <a:rPr lang="en-GB" sz="1800" dirty="0"/>
              <a:t> November 2019 </a:t>
            </a:r>
          </a:p>
          <a:p>
            <a:pPr marL="0" indent="0">
              <a:buNone/>
            </a:pPr>
            <a:endParaRPr lang="en-GB" dirty="0"/>
          </a:p>
          <a:p>
            <a:r>
              <a:rPr lang="en-GB" sz="2200" dirty="0"/>
              <a:t>Our first early career researcher bursaries were awarded in June 2019 – and applications for our next round is </a:t>
            </a:r>
            <a:r>
              <a:rPr lang="en-GB" sz="2200" u="sng" dirty="0"/>
              <a:t>now open</a:t>
            </a:r>
            <a:r>
              <a:rPr lang="en-GB" sz="2200" dirty="0"/>
              <a:t>!</a:t>
            </a:r>
          </a:p>
          <a:p>
            <a:pPr lvl="1"/>
            <a:endParaRPr lang="en-GB" sz="1800" dirty="0"/>
          </a:p>
          <a:p>
            <a:pPr lvl="1"/>
            <a:r>
              <a:rPr lang="en-GB" sz="1800" dirty="0"/>
              <a:t>Awards of up to £250 to support training courses or conference fees, or for travel and accommodation to support attendance. </a:t>
            </a:r>
          </a:p>
          <a:p>
            <a:pPr lvl="1"/>
            <a:r>
              <a:rPr lang="en-GB" sz="1800" dirty="0"/>
              <a:t>Funding is for PhD students, early career researchers based at universities, independent researcher, and people who have been working in charity or public sector organisations in roles that include a significant research component for up to 8 years.</a:t>
            </a:r>
          </a:p>
          <a:p>
            <a:pPr lvl="1"/>
            <a:r>
              <a:rPr lang="en-GB" sz="1800" dirty="0"/>
              <a:t>Activities should be relevant to domestic/sexual violence and mental health and to future interdisciplinary practice.  </a:t>
            </a:r>
            <a:br>
              <a:rPr lang="en-GB" sz="1800" dirty="0"/>
            </a:br>
            <a:endParaRPr lang="en-GB" sz="1800" dirty="0"/>
          </a:p>
        </p:txBody>
      </p:sp>
      <p:sp>
        <p:nvSpPr>
          <p:cNvPr id="9" name="TextBox 8">
            <a:extLst>
              <a:ext uri="{FF2B5EF4-FFF2-40B4-BE49-F238E27FC236}">
                <a16:creationId xmlns:a16="http://schemas.microsoft.com/office/drawing/2014/main" id="{F443978F-E9A7-44A1-A312-5421BD36EEE6}"/>
              </a:ext>
            </a:extLst>
          </p:cNvPr>
          <p:cNvSpPr txBox="1"/>
          <p:nvPr/>
        </p:nvSpPr>
        <p:spPr>
          <a:xfrm>
            <a:off x="9255035" y="6343650"/>
            <a:ext cx="2563585" cy="369332"/>
          </a:xfrm>
          <a:prstGeom prst="rect">
            <a:avLst/>
          </a:prstGeom>
          <a:noFill/>
        </p:spPr>
        <p:txBody>
          <a:bodyPr wrap="square" rtlCol="0">
            <a:spAutoFit/>
          </a:bodyPr>
          <a:lstStyle/>
          <a:p>
            <a:pPr algn="r"/>
            <a:r>
              <a:rPr lang="en-GB" b="1" dirty="0">
                <a:solidFill>
                  <a:srgbClr val="7030A0"/>
                </a:solidFill>
              </a:rPr>
              <a:t>#VAMHN</a:t>
            </a:r>
          </a:p>
        </p:txBody>
      </p:sp>
    </p:spTree>
    <p:extLst>
      <p:ext uri="{BB962C8B-B14F-4D97-AF65-F5344CB8AC3E}">
        <p14:creationId xmlns:p14="http://schemas.microsoft.com/office/powerpoint/2010/main" val="20107087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4578</Words>
  <Application>Microsoft Office PowerPoint</Application>
  <PresentationFormat>Widescreen</PresentationFormat>
  <Paragraphs>579</Paragraphs>
  <Slides>88</Slides>
  <Notes>19</Notes>
  <HiddenSlides>2</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88</vt:i4>
      </vt:variant>
    </vt:vector>
  </HeadingPairs>
  <TitlesOfParts>
    <vt:vector size="101" baseType="lpstr">
      <vt:lpstr>Arial</vt:lpstr>
      <vt:lpstr>Arial Narrow</vt:lpstr>
      <vt:lpstr>Arial Rounded MT Bold</vt:lpstr>
      <vt:lpstr>Calibri</vt:lpstr>
      <vt:lpstr>Calibri Light</vt:lpstr>
      <vt:lpstr>Georgia</vt:lpstr>
      <vt:lpstr>Helvetica</vt:lpstr>
      <vt:lpstr>TUOS Blake</vt:lpstr>
      <vt:lpstr>TUOS Stephenson</vt:lpstr>
      <vt:lpstr>Tw Cen MT Condensed</vt:lpstr>
      <vt:lpstr>verdana</vt:lpstr>
      <vt:lpstr>Wingdings</vt:lpstr>
      <vt:lpstr>Office Theme</vt:lpstr>
      <vt:lpstr>PowerPoint Presentation</vt:lpstr>
      <vt:lpstr>Network meeting – aims </vt:lpstr>
      <vt:lpstr>Programme</vt:lpstr>
      <vt:lpstr>Our vision is to reduce mental health problems by addressing associated violence and abuse, particularly domestic and sexual violence.</vt:lpstr>
      <vt:lpstr>Why an interdisciplinary network?</vt:lpstr>
      <vt:lpstr>Network themes </vt:lpstr>
      <vt:lpstr>Ensuring lived experience involvement </vt:lpstr>
      <vt:lpstr>Setting a research agenda for violence, abuse, and mental health</vt:lpstr>
      <vt:lpstr>Supporting research, nurturing researchers</vt:lpstr>
      <vt:lpstr>Developing new resources</vt:lpstr>
      <vt:lpstr>Setting goals and measuring success. </vt:lpstr>
      <vt:lpstr>PowerPoint Presentation</vt:lpstr>
      <vt:lpstr>  Consultation on Survivors’ Priority Themes &amp; Questions for Research  Violence, Abuse &amp; Mental Health Network  7th October 2019</vt:lpstr>
      <vt:lpstr>About me</vt:lpstr>
      <vt:lpstr>Aims &amp; Methods</vt:lpstr>
      <vt:lpstr>Format of findings</vt:lpstr>
      <vt:lpstr>Themes</vt:lpstr>
      <vt:lpstr>The Consultation Report</vt:lpstr>
      <vt:lpstr>PowerPoint Presentation</vt:lpstr>
      <vt:lpstr>Survivor research questions</vt:lpstr>
      <vt:lpstr>Survivor research questions</vt:lpstr>
      <vt:lpstr>Survivor research questions</vt:lpstr>
      <vt:lpstr>PowerPoint Presentation</vt:lpstr>
      <vt:lpstr>The Importance of evolving our understanding…</vt:lpstr>
      <vt:lpstr>Survivor research questions</vt:lpstr>
      <vt:lpstr>Survivor research questions</vt:lpstr>
      <vt:lpstr>Survivor research questions</vt:lpstr>
      <vt:lpstr>Survivor research questions</vt:lpstr>
      <vt:lpstr>Survivor research questions</vt:lpstr>
      <vt:lpstr>PowerPoint Presentation</vt:lpstr>
      <vt:lpstr>Contacts and downloads</vt:lpstr>
      <vt:lpstr>PowerPoint Presentation</vt:lpstr>
      <vt:lpstr>Connecting the Dots – Locating Legal Responsibility for Psychological Abuse &amp; Associated Suicidality within Intimate Relationships  Vanessa Munro, Warwick Law School V.Munro@warwick.ac.uk    </vt:lpstr>
      <vt:lpstr>Outline of Presentation</vt:lpstr>
      <vt:lpstr>R v Dhaliwal (2006)</vt:lpstr>
      <vt:lpstr>Beyond Dhaliwal?</vt:lpstr>
      <vt:lpstr>Refuge Project</vt:lpstr>
      <vt:lpstr>Refuge Dataset</vt:lpstr>
      <vt:lpstr>Key Findings on Suicidality</vt:lpstr>
      <vt:lpstr>Potential Predictors of Suicidality</vt:lpstr>
      <vt:lpstr>Interviews with Staff</vt:lpstr>
      <vt:lpstr>Interviews with Staff</vt:lpstr>
      <vt:lpstr>Where does that leave us?</vt:lpstr>
      <vt:lpstr>PowerPoint Presentation</vt:lpstr>
      <vt:lpstr>Next Steps: Jury Research</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Exploring the complexity of sexual safety within acute in-patient mental health settings </vt:lpstr>
      <vt:lpstr>PowerPoint Presentation</vt:lpstr>
      <vt:lpstr>PowerPoint Presentation</vt:lpstr>
      <vt:lpstr>Plan</vt:lpstr>
      <vt:lpstr>Background: Policy context</vt:lpstr>
      <vt:lpstr>Forms of Abuse</vt:lpstr>
      <vt:lpstr>Prevalence of Domestic Violence</vt:lpstr>
      <vt:lpstr>Percentage of women aged 16 to 59 who experienced intimate violence in the last year, by headline category, 2005 to 2017 CSEW </vt:lpstr>
      <vt:lpstr>Figure one: Percentage of adults aged 16 to 59 who were victims of domestic abuse in the last year, by marital status and sex, year ending March 2017 (Crime Survey for England and Wales , 2017) </vt:lpstr>
      <vt:lpstr>PowerPoint Presentation</vt:lpstr>
      <vt:lpstr>DVA and women from Black and Minority Ethnic Background</vt:lpstr>
      <vt:lpstr>Factors affecting Nurses and Health Care Professionals ability to assess DVA</vt:lpstr>
      <vt:lpstr>Research Aims</vt:lpstr>
      <vt:lpstr>Methods</vt:lpstr>
      <vt:lpstr>Co design workshop 1</vt:lpstr>
      <vt:lpstr>Co design workshop 1 outputs</vt:lpstr>
      <vt:lpstr>Co design workshop 2</vt:lpstr>
      <vt:lpstr>Findings</vt:lpstr>
      <vt:lpstr>Prototype development</vt:lpstr>
      <vt:lpstr>Othering and Domestic Violence</vt:lpstr>
      <vt:lpstr>PowerPoint Presentation</vt:lpstr>
      <vt:lpstr>Why Practitioners otherise?</vt:lpstr>
      <vt:lpstr>Factors affecting practitioner's ability to provide culturally sensitive services</vt:lpstr>
      <vt:lpstr>PowerPoint Presentation</vt:lpstr>
      <vt:lpstr>PowerPoint Presentation</vt:lpstr>
      <vt:lpstr>PowerPoint Presentation</vt:lpstr>
      <vt:lpstr>Roundtable discussions: part I</vt:lpstr>
      <vt:lpstr>Roundtable discussions: part II</vt:lpstr>
      <vt:lpstr>PowerPoint Presentation</vt:lpstr>
      <vt:lpstr>PowerPoint Presentation</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Kaul, Anjuli</dc:creator>
  <cp:lastModifiedBy>Kaul, Anjuli</cp:lastModifiedBy>
  <cp:revision>11</cp:revision>
  <dcterms:created xsi:type="dcterms:W3CDTF">2019-10-04T10:21:21Z</dcterms:created>
  <dcterms:modified xsi:type="dcterms:W3CDTF">2019-10-28T09:44:32Z</dcterms:modified>
</cp:coreProperties>
</file>