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7"/>
  </p:notesMasterIdLst>
  <p:sldIdLst>
    <p:sldId id="393" r:id="rId2"/>
    <p:sldId id="271" r:id="rId3"/>
    <p:sldId id="390" r:id="rId4"/>
    <p:sldId id="304" r:id="rId5"/>
    <p:sldId id="294" r:id="rId6"/>
  </p:sldIdLst>
  <p:sldSz cx="9144000" cy="6858000" type="screen4x3"/>
  <p:notesSz cx="6797675" cy="9928225"/>
  <p:embeddedFontLst>
    <p:embeddedFont>
      <p:font typeface="Calibri" panose="020F0502020204030204" pitchFamily="34" charset="0"/>
      <p:regular r:id="rId8"/>
      <p:bold r:id="rId9"/>
      <p:italic r:id="rId10"/>
      <p:boldItalic r:id="rId11"/>
    </p:embeddedFont>
    <p:embeddedFont>
      <p:font typeface="Helvetica" panose="020B0604020202020204" pitchFamily="34" charset="0"/>
      <p:regular r:id="rId12"/>
      <p:bold r:id="rId13"/>
      <p:italic r:id="rId14"/>
      <p:boldItalic r:id="rId15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 userDrawn="1">
          <p15:clr>
            <a:srgbClr val="A4A3A4"/>
          </p15:clr>
        </p15:guide>
        <p15:guide id="2" pos="2141" userDrawn="1">
          <p15:clr>
            <a:srgbClr val="A4A3A4"/>
          </p15:clr>
        </p15:guide>
      </p15:notesGuideLst>
    </p:ex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go="http://customooxmlschemas.google.com/" r:id="rId94" roundtripDataSignature="AMtx7mhZYUX2Wv0kiZpqL8RUhN9884M4LQ==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Jennifer Holly" initials="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79217" autoAdjust="0"/>
  </p:normalViewPr>
  <p:slideViewPr>
    <p:cSldViewPr snapToGrid="0">
      <p:cViewPr varScale="1">
        <p:scale>
          <a:sx n="53" d="100"/>
          <a:sy n="53" d="100"/>
        </p:scale>
        <p:origin x="1660" y="28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-472"/>
    </p:cViewPr>
  </p:notesTextViewPr>
  <p:notesViewPr>
    <p:cSldViewPr snapToGrid="0">
      <p:cViewPr varScale="1">
        <p:scale>
          <a:sx n="100" d="100"/>
          <a:sy n="100" d="100"/>
        </p:scale>
        <p:origin x="0" y="0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1.fntdata"/><Relationship Id="rId13" Type="http://schemas.openxmlformats.org/officeDocument/2006/relationships/font" Target="fonts/font6.fntdata"/><Relationship Id="rId98" Type="http://schemas.openxmlformats.org/officeDocument/2006/relationships/theme" Target="theme/theme1.xml"/><Relationship Id="rId3" Type="http://schemas.openxmlformats.org/officeDocument/2006/relationships/slide" Target="slides/slide2.xml"/><Relationship Id="rId97" Type="http://schemas.openxmlformats.org/officeDocument/2006/relationships/viewProps" Target="viewProps.xml"/><Relationship Id="rId7" Type="http://schemas.openxmlformats.org/officeDocument/2006/relationships/notesMaster" Target="notesMasters/notesMaster1.xml"/><Relationship Id="rId12" Type="http://schemas.openxmlformats.org/officeDocument/2006/relationships/font" Target="fonts/font5.fntdata"/><Relationship Id="rId2" Type="http://schemas.openxmlformats.org/officeDocument/2006/relationships/slide" Target="slides/slide1.xml"/><Relationship Id="rId9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4.fntdata"/><Relationship Id="rId5" Type="http://schemas.openxmlformats.org/officeDocument/2006/relationships/slide" Target="slides/slide4.xml"/><Relationship Id="rId15" Type="http://schemas.openxmlformats.org/officeDocument/2006/relationships/font" Target="fonts/font8.fntdata"/><Relationship Id="rId95" Type="http://schemas.openxmlformats.org/officeDocument/2006/relationships/commentAuthors" Target="commentAuthors.xml"/><Relationship Id="rId10" Type="http://schemas.openxmlformats.org/officeDocument/2006/relationships/font" Target="fonts/font3.fntdata"/><Relationship Id="rId94" Type="http://customschemas.google.com/relationships/presentationmetadata" Target="metadata"/><Relationship Id="rId9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font" Target="fonts/font2.fntdata"/><Relationship Id="rId14" Type="http://schemas.openxmlformats.org/officeDocument/2006/relationships/font" Target="fonts/font7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45659" cy="4964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50443" y="0"/>
            <a:ext cx="2945659" cy="4964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917575" y="744538"/>
            <a:ext cx="4962525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9430091"/>
            <a:ext cx="2945659" cy="4964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tsduk.org/secondary-trauma/" TargetMode="External"/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proqol.org/" TargetMode="External"/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s://proqol.org/proqol-measure" TargetMode="External"/></Relationships>
</file>

<file path=ppt/notesSlides/_rels/notes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winona.edu/resilience/media/grounding-worksheet.pdf" TargetMode="External"/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Relationship Id="rId5" Type="http://schemas.openxmlformats.org/officeDocument/2006/relationships/hyperlink" Target="https://self-compassion.org/" TargetMode="External"/><Relationship Id="rId4" Type="http://schemas.openxmlformats.org/officeDocument/2006/relationships/hyperlink" Target="https://medium.com/swlh/why-my-ta-da-list-is-more-powerful-than-my-to-do-list-3f78cb50582d" TargetMode="Externa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avaproject.org.uk/covid-19-resources/supporting-yourself-during-through-covid-19/" TargetMode="External"/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What is secondary trauma? - </a:t>
            </a:r>
            <a:r>
              <a:rPr lang="en-GB" dirty="0">
                <a:hlinkClick r:id="rId3"/>
              </a:rPr>
              <a:t>Secondary Trauma – PTSD UK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</a:t>
            </a:fld>
            <a:endParaRPr lang="en-GB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42368290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8" name="Google Shape;398;p16:notes"/>
          <p:cNvSpPr txBox="1">
            <a:spLocks noGrp="1"/>
          </p:cNvSpPr>
          <p:nvPr>
            <p:ph type="body" idx="1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GB" b="0" dirty="0">
                <a:solidFill>
                  <a:srgbClr val="31859B"/>
                </a:solidFill>
              </a:rPr>
              <a:t>Professional Quality of Life (</a:t>
            </a:r>
            <a:r>
              <a:rPr lang="en-GB" b="0" dirty="0" err="1">
                <a:solidFill>
                  <a:srgbClr val="31859B"/>
                </a:solidFill>
              </a:rPr>
              <a:t>ProQOl</a:t>
            </a:r>
            <a:r>
              <a:rPr lang="en-GB" b="0" dirty="0">
                <a:solidFill>
                  <a:srgbClr val="31859B"/>
                </a:solidFill>
              </a:rPr>
              <a:t>) website – </a:t>
            </a:r>
            <a:r>
              <a:rPr lang="en-GB" dirty="0" err="1">
                <a:hlinkClick r:id="rId3"/>
              </a:rPr>
              <a:t>ProQOL</a:t>
            </a:r>
            <a:endParaRPr lang="en-GB" dirty="0"/>
          </a:p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GB" dirty="0" err="1"/>
              <a:t>PRoQOL</a:t>
            </a:r>
            <a:r>
              <a:rPr lang="en-GB" dirty="0"/>
              <a:t> measure - </a:t>
            </a:r>
            <a:r>
              <a:rPr lang="en-GB" dirty="0" err="1">
                <a:hlinkClick r:id="rId4"/>
              </a:rPr>
              <a:t>ProQOL</a:t>
            </a:r>
            <a:r>
              <a:rPr lang="en-GB" dirty="0">
                <a:hlinkClick r:id="rId4"/>
              </a:rPr>
              <a:t> Measure | </a:t>
            </a:r>
            <a:r>
              <a:rPr lang="en-GB" dirty="0" err="1">
                <a:hlinkClick r:id="rId4"/>
              </a:rPr>
              <a:t>ProQOL</a:t>
            </a:r>
            <a:endParaRPr lang="en-GB" dirty="0"/>
          </a:p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b="0" dirty="0">
              <a:solidFill>
                <a:srgbClr val="31859B"/>
              </a:solidFill>
            </a:endParaRPr>
          </a:p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b="1" dirty="0">
              <a:solidFill>
                <a:srgbClr val="31859B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b="1" dirty="0"/>
          </a:p>
        </p:txBody>
      </p:sp>
      <p:sp>
        <p:nvSpPr>
          <p:cNvPr id="399" name="Google Shape;399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4" name="Google Shape;444;p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45" name="Google Shape;445;p20:notes"/>
          <p:cNvSpPr txBox="1">
            <a:spLocks noGrp="1"/>
          </p:cNvSpPr>
          <p:nvPr>
            <p:ph type="body" idx="1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b="0" dirty="0"/>
              <a:t>Grounding techniques – </a:t>
            </a:r>
            <a:r>
              <a:rPr lang="en-GB" dirty="0">
                <a:hlinkClick r:id="rId3"/>
              </a:rPr>
              <a:t>grounding-worksheet.pdf (winona.edu)</a:t>
            </a:r>
            <a:endParaRPr lang="en-GB" b="0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b="0" dirty="0"/>
              <a:t>Ta da list - </a:t>
            </a:r>
            <a:r>
              <a:rPr lang="en-GB" dirty="0">
                <a:hlinkClick r:id="rId4"/>
              </a:rPr>
              <a:t>Why My Ta-Da List is More Powerful Than My To-Do List | by Linda Smith | The </a:t>
            </a:r>
            <a:r>
              <a:rPr lang="en-GB" dirty="0" err="1">
                <a:hlinkClick r:id="rId4"/>
              </a:rPr>
              <a:t>Startup</a:t>
            </a:r>
            <a:r>
              <a:rPr lang="en-GB" dirty="0">
                <a:hlinkClick r:id="rId4"/>
              </a:rPr>
              <a:t> | Medium</a:t>
            </a:r>
            <a:endParaRPr lang="en-GB" b="0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b="0" dirty="0"/>
              <a:t>Boundaries (</a:t>
            </a:r>
            <a:r>
              <a:rPr lang="en-GB" b="0" dirty="0" err="1"/>
              <a:t>Brene</a:t>
            </a:r>
            <a:r>
              <a:rPr lang="en-GB" b="0" dirty="0"/>
              <a:t> Brown video) - https://youtu.be/Ck6atQ6xppc  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b="0" dirty="0"/>
              <a:t>Self compassion - </a:t>
            </a:r>
            <a:r>
              <a:rPr lang="en-GB" dirty="0">
                <a:hlinkClick r:id="rId5"/>
              </a:rPr>
              <a:t>Self-Compassion</a:t>
            </a:r>
            <a:endParaRPr lang="en-GB" b="0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GB" b="0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b="0" dirty="0"/>
          </a:p>
        </p:txBody>
      </p:sp>
      <p:sp>
        <p:nvSpPr>
          <p:cNvPr id="446" name="Google Shape;446;p20:notes"/>
          <p:cNvSpPr txBox="1">
            <a:spLocks noGrp="1"/>
          </p:cNvSpPr>
          <p:nvPr>
            <p:ph type="sldNum" idx="12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3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70987641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Judith Herman (2015) Trauma and Recovery: The Aftermath of Violence – From Domestic Abuse to Political Terror. New York: Basic Books.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4</a:t>
            </a:fld>
            <a:endParaRPr lang="en-GB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73862292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9" name="Google Shape;599;p39:notes"/>
          <p:cNvSpPr txBox="1">
            <a:spLocks noGrp="1"/>
          </p:cNvSpPr>
          <p:nvPr>
            <p:ph type="sldNum" idx="12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z="1200" b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5</a:t>
            </a:fld>
            <a:endParaRPr sz="1200" b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600" name="Google Shape;600;p39:notes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601" name="Google Shape;601;p39:notes"/>
          <p:cNvSpPr txBox="1">
            <a:spLocks noGrp="1"/>
          </p:cNvSpPr>
          <p:nvPr>
            <p:ph type="body" idx="1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20"/>
              <a:buFont typeface="Arial"/>
              <a:buNone/>
              <a:tabLst/>
              <a:defRPr/>
            </a:pPr>
            <a:r>
              <a:rPr lang="en-GB" b="0" dirty="0"/>
              <a:t>Collection of resources: </a:t>
            </a:r>
            <a:r>
              <a:rPr lang="en-GB" dirty="0">
                <a:hlinkClick r:id="rId3"/>
              </a:rPr>
              <a:t>https://avaproject.org.uk/covid-19-resources/supporting-yourself-during-through-covid-19</a:t>
            </a:r>
            <a:endParaRPr b="0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50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l">
              <a:spcBef>
                <a:spcPts val="0"/>
              </a:spcBef>
              <a:spcAft>
                <a:spcPts val="0"/>
              </a:spcAft>
              <a:buClr>
                <a:srgbClr val="31859B"/>
              </a:buClr>
              <a:buSzPts val="4400"/>
              <a:buFont typeface="Calibri"/>
              <a:buNone/>
              <a:defRPr sz="4400" b="1" i="0" u="none" strike="noStrike" cap="none">
                <a:solidFill>
                  <a:srgbClr val="31859B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27" name="Google Shape;27;p50"/>
          <p:cNvSpPr txBox="1">
            <a:spLocks noGrp="1"/>
          </p:cNvSpPr>
          <p:nvPr>
            <p:ph type="body" idx="1"/>
          </p:nvPr>
        </p:nvSpPr>
        <p:spPr>
          <a:xfrm>
            <a:off x="457200" y="1600201"/>
            <a:ext cx="8229600" cy="43490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431800" algn="l">
              <a:spcBef>
                <a:spcPts val="640"/>
              </a:spcBef>
              <a:spcAft>
                <a:spcPts val="0"/>
              </a:spcAft>
              <a:buClr>
                <a:srgbClr val="31859B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rgbClr val="31859B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>
              <a:spcBef>
                <a:spcPts val="560"/>
              </a:spcBef>
              <a:spcAft>
                <a:spcPts val="0"/>
              </a:spcAft>
              <a:buClr>
                <a:srgbClr val="31859B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rgbClr val="31859B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>
              <a:spcBef>
                <a:spcPts val="480"/>
              </a:spcBef>
              <a:spcAft>
                <a:spcPts val="0"/>
              </a:spcAft>
              <a:buClr>
                <a:srgbClr val="31859B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31859B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>
              <a:spcBef>
                <a:spcPts val="400"/>
              </a:spcBef>
              <a:spcAft>
                <a:spcPts val="0"/>
              </a:spcAft>
              <a:buClr>
                <a:srgbClr val="31859B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rgbClr val="31859B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>
              <a:spcBef>
                <a:spcPts val="400"/>
              </a:spcBef>
              <a:spcAft>
                <a:spcPts val="0"/>
              </a:spcAft>
              <a:buClr>
                <a:srgbClr val="31859B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rgbClr val="31859B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8" name="Google Shape;28;p50"/>
          <p:cNvSpPr txBox="1">
            <a:spLocks noGrp="1"/>
          </p:cNvSpPr>
          <p:nvPr>
            <p:ph type="ftr" idx="11"/>
          </p:nvPr>
        </p:nvSpPr>
        <p:spPr>
          <a:xfrm>
            <a:off x="467544" y="6356350"/>
            <a:ext cx="5552256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ctr">
              <a:spcBef>
                <a:spcPts val="0"/>
              </a:spcBef>
              <a:spcAft>
                <a:spcPts val="0"/>
              </a:spcAft>
              <a:buClr>
                <a:srgbClr val="31859B"/>
              </a:buClr>
              <a:buSzPts val="1400"/>
              <a:buFont typeface="Calibri"/>
              <a:buNone/>
              <a:defRPr sz="1400" b="0" i="0" u="none" strike="noStrike" cap="none">
                <a:solidFill>
                  <a:srgbClr val="31859B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51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l">
              <a:spcBef>
                <a:spcPts val="0"/>
              </a:spcBef>
              <a:spcAft>
                <a:spcPts val="0"/>
              </a:spcAft>
              <a:buClr>
                <a:srgbClr val="31859B"/>
              </a:buClr>
              <a:buSzPts val="4400"/>
              <a:buFont typeface="Calibri"/>
              <a:buNone/>
              <a:defRPr sz="4400" b="1" i="0" u="none" strike="noStrike" cap="none">
                <a:solidFill>
                  <a:srgbClr val="31859B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31" name="Google Shape;31;p51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32" name="Google Shape;32;p51"/>
          <p:cNvSpPr txBox="1">
            <a:spLocks noGrp="1"/>
          </p:cNvSpPr>
          <p:nvPr>
            <p:ph type="ftr" idx="11"/>
          </p:nvPr>
        </p:nvSpPr>
        <p:spPr>
          <a:xfrm>
            <a:off x="467544" y="6356350"/>
            <a:ext cx="5552256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ctr">
              <a:spcBef>
                <a:spcPts val="0"/>
              </a:spcBef>
              <a:spcAft>
                <a:spcPts val="0"/>
              </a:spcAft>
              <a:buClr>
                <a:srgbClr val="31859B"/>
              </a:buClr>
              <a:buSzPts val="1400"/>
              <a:buFont typeface="Calibri"/>
              <a:buNone/>
              <a:defRPr sz="1400">
                <a:solidFill>
                  <a:srgbClr val="31859B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56"/>
          <p:cNvSpPr txBox="1">
            <a:spLocks noGrp="1"/>
          </p:cNvSpPr>
          <p:nvPr>
            <p:ph type="ftr" idx="11"/>
          </p:nvPr>
        </p:nvSpPr>
        <p:spPr>
          <a:xfrm>
            <a:off x="467544" y="6418309"/>
            <a:ext cx="2895600" cy="4396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3748755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48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48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48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48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48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61" r:id="rId3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qi.elft.nhs.uk/resource/communications-in-health-care-improvement-a-tool-kit/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76EABD4-CB6B-462D-9376-71814B1B30E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7200" y="1254460"/>
            <a:ext cx="8229600" cy="4349080"/>
          </a:xfrm>
        </p:spPr>
        <p:txBody>
          <a:bodyPr/>
          <a:lstStyle/>
          <a:p>
            <a:pPr marL="25400" indent="0">
              <a:buClr>
                <a:schemeClr val="bg2">
                  <a:lumMod val="60000"/>
                  <a:lumOff val="40000"/>
                </a:schemeClr>
              </a:buClr>
              <a:buNone/>
            </a:pPr>
            <a:r>
              <a:rPr lang="en-GB" dirty="0">
                <a:solidFill>
                  <a:schemeClr val="bg2">
                    <a:lumMod val="60000"/>
                    <a:lumOff val="40000"/>
                  </a:schemeClr>
                </a:solidFill>
              </a:rPr>
              <a:t>Reading or hearing about other people’s experience can:</a:t>
            </a:r>
          </a:p>
          <a:p>
            <a:pPr>
              <a:buClr>
                <a:schemeClr val="bg2">
                  <a:lumMod val="60000"/>
                  <a:lumOff val="40000"/>
                </a:schemeClr>
              </a:buClr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bg2">
                    <a:lumMod val="60000"/>
                    <a:lumOff val="40000"/>
                  </a:schemeClr>
                </a:solidFill>
              </a:rPr>
              <a:t>Be upsetting</a:t>
            </a:r>
          </a:p>
          <a:p>
            <a:pPr>
              <a:buClr>
                <a:schemeClr val="bg2">
                  <a:lumMod val="60000"/>
                  <a:lumOff val="40000"/>
                </a:schemeClr>
              </a:buClr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bg2">
                    <a:lumMod val="60000"/>
                    <a:lumOff val="40000"/>
                  </a:schemeClr>
                </a:solidFill>
              </a:rPr>
              <a:t>Be distressing</a:t>
            </a:r>
          </a:p>
          <a:p>
            <a:pPr>
              <a:buClr>
                <a:schemeClr val="bg2">
                  <a:lumMod val="60000"/>
                  <a:lumOff val="40000"/>
                </a:schemeClr>
              </a:buClr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bg2">
                    <a:lumMod val="60000"/>
                    <a:lumOff val="40000"/>
                  </a:schemeClr>
                </a:solidFill>
              </a:rPr>
              <a:t>Lead to secondary trauma </a:t>
            </a:r>
          </a:p>
          <a:p>
            <a:pPr>
              <a:buClr>
                <a:schemeClr val="bg2">
                  <a:lumMod val="60000"/>
                  <a:lumOff val="40000"/>
                </a:schemeClr>
              </a:buClr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bg2">
                    <a:lumMod val="60000"/>
                    <a:lumOff val="40000"/>
                  </a:schemeClr>
                </a:solidFill>
              </a:rPr>
              <a:t>Be combined with burnout and/or compassion fatigue </a:t>
            </a:r>
          </a:p>
        </p:txBody>
      </p:sp>
    </p:spTree>
    <p:extLst>
      <p:ext uri="{BB962C8B-B14F-4D97-AF65-F5344CB8AC3E}">
        <p14:creationId xmlns:p14="http://schemas.microsoft.com/office/powerpoint/2010/main" val="4321329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1" name="Google Shape;401;p16"/>
          <p:cNvSpPr txBox="1">
            <a:spLocks noGrp="1"/>
          </p:cNvSpPr>
          <p:nvPr>
            <p:ph type="title"/>
          </p:nvPr>
        </p:nvSpPr>
        <p:spPr>
          <a:xfrm>
            <a:off x="374169" y="0"/>
            <a:ext cx="8230328" cy="7155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1859B"/>
              </a:buClr>
              <a:buSzPts val="1100"/>
              <a:buFont typeface="Calibri"/>
              <a:buNone/>
            </a:pPr>
            <a:r>
              <a:rPr lang="en-GB" b="0" dirty="0">
                <a:solidFill>
                  <a:schemeClr val="bg2">
                    <a:lumMod val="60000"/>
                    <a:lumOff val="40000"/>
                  </a:schemeClr>
                </a:solidFill>
              </a:rPr>
              <a:t>Working with trauma can impact:</a:t>
            </a:r>
            <a:endParaRPr b="0" dirty="0">
              <a:solidFill>
                <a:schemeClr val="bg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402" name="Google Shape;402;p16"/>
          <p:cNvSpPr txBox="1">
            <a:spLocks noGrp="1"/>
          </p:cNvSpPr>
          <p:nvPr>
            <p:ph type="body" idx="1"/>
          </p:nvPr>
        </p:nvSpPr>
        <p:spPr>
          <a:xfrm>
            <a:off x="3175235" y="4017039"/>
            <a:ext cx="2628196" cy="2536047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9525" cap="flat" cmpd="sng">
            <a:solidFill>
              <a:schemeClr val="bg1">
                <a:lumMod val="50000"/>
              </a:scheme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544"/>
              </a:spcBef>
              <a:spcAft>
                <a:spcPts val="0"/>
              </a:spcAft>
              <a:buClr>
                <a:srgbClr val="000000"/>
              </a:buClr>
              <a:buSzPts val="1100"/>
              <a:buNone/>
            </a:pPr>
            <a:r>
              <a:rPr lang="en-GB" sz="1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How you behave</a:t>
            </a:r>
            <a:endParaRPr sz="1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171450" lvl="0" indent="-171450" algn="l" rtl="0">
              <a:lnSpc>
                <a:spcPct val="90000"/>
              </a:lnSpc>
              <a:spcBef>
                <a:spcPts val="544"/>
              </a:spcBef>
              <a:spcAft>
                <a:spcPts val="0"/>
              </a:spcAft>
              <a:buClr>
                <a:srgbClr val="000000"/>
              </a:buClr>
              <a:buSzPts val="1100"/>
              <a:buChar char="•"/>
            </a:pPr>
            <a:r>
              <a:rPr lang="en-GB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Avoidance</a:t>
            </a:r>
            <a:endParaRPr sz="4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171450" lvl="0" indent="-171450" algn="l" rtl="0">
              <a:lnSpc>
                <a:spcPct val="90000"/>
              </a:lnSpc>
              <a:spcBef>
                <a:spcPts val="544"/>
              </a:spcBef>
              <a:spcAft>
                <a:spcPts val="0"/>
              </a:spcAft>
              <a:buClr>
                <a:srgbClr val="000000"/>
              </a:buClr>
              <a:buSzPts val="1100"/>
              <a:buChar char="•"/>
            </a:pPr>
            <a:r>
              <a:rPr lang="en-GB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Disconnection</a:t>
            </a:r>
            <a:endParaRPr sz="4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171450" lvl="0" indent="-171450" algn="l" rtl="0">
              <a:lnSpc>
                <a:spcPct val="90000"/>
              </a:lnSpc>
              <a:spcBef>
                <a:spcPts val="544"/>
              </a:spcBef>
              <a:spcAft>
                <a:spcPts val="0"/>
              </a:spcAft>
              <a:buClr>
                <a:srgbClr val="000000"/>
              </a:buClr>
              <a:buSzPts val="1100"/>
              <a:buChar char="•"/>
            </a:pPr>
            <a:r>
              <a:rPr lang="en-GB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Self medicate</a:t>
            </a:r>
            <a:endParaRPr sz="4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171450" lvl="0" indent="-171450" algn="l" rtl="0">
              <a:lnSpc>
                <a:spcPct val="90000"/>
              </a:lnSpc>
              <a:spcBef>
                <a:spcPts val="544"/>
              </a:spcBef>
              <a:spcAft>
                <a:spcPts val="0"/>
              </a:spcAft>
              <a:buClr>
                <a:srgbClr val="000000"/>
              </a:buClr>
              <a:buSzPts val="1100"/>
              <a:buChar char="•"/>
            </a:pPr>
            <a:r>
              <a:rPr lang="en-GB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Changes in eating habits </a:t>
            </a:r>
            <a:endParaRPr sz="4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171450" lvl="0" indent="-171450" algn="l" rtl="0">
              <a:lnSpc>
                <a:spcPct val="90000"/>
              </a:lnSpc>
              <a:spcBef>
                <a:spcPts val="544"/>
              </a:spcBef>
              <a:spcAft>
                <a:spcPts val="0"/>
              </a:spcAft>
              <a:buClr>
                <a:srgbClr val="000000"/>
              </a:buClr>
              <a:buSzPts val="1100"/>
              <a:buChar char="•"/>
            </a:pPr>
            <a:r>
              <a:rPr lang="en-GB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Isolation  </a:t>
            </a:r>
            <a:endParaRPr sz="4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171450" lvl="0" indent="-171450" algn="l" rtl="0">
              <a:lnSpc>
                <a:spcPct val="90000"/>
              </a:lnSpc>
              <a:spcBef>
                <a:spcPts val="544"/>
              </a:spcBef>
              <a:spcAft>
                <a:spcPts val="0"/>
              </a:spcAft>
              <a:buClr>
                <a:srgbClr val="000000"/>
              </a:buClr>
              <a:buSzPts val="1100"/>
              <a:buChar char="•"/>
            </a:pPr>
            <a:r>
              <a:rPr lang="en-GB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Changed sense of humour</a:t>
            </a:r>
            <a:endParaRPr sz="4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171450" lvl="0" indent="-171450" algn="l" rtl="0">
              <a:lnSpc>
                <a:spcPct val="90000"/>
              </a:lnSpc>
              <a:spcBef>
                <a:spcPts val="544"/>
              </a:spcBef>
              <a:spcAft>
                <a:spcPts val="0"/>
              </a:spcAft>
              <a:buClr>
                <a:srgbClr val="000000"/>
              </a:buClr>
              <a:buSzPts val="1100"/>
              <a:buChar char="•"/>
            </a:pPr>
            <a:r>
              <a:rPr lang="en-GB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Grandiosity </a:t>
            </a:r>
            <a:endParaRPr sz="4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171450" lvl="0" indent="-171450" algn="l" rtl="0">
              <a:lnSpc>
                <a:spcPct val="90000"/>
              </a:lnSpc>
              <a:spcBef>
                <a:spcPts val="544"/>
              </a:spcBef>
              <a:spcAft>
                <a:spcPts val="0"/>
              </a:spcAft>
              <a:buClr>
                <a:srgbClr val="000000"/>
              </a:buClr>
              <a:buSzPts val="1100"/>
              <a:buChar char="•"/>
            </a:pPr>
            <a:r>
              <a:rPr lang="en-GB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Neglecting own needs  </a:t>
            </a:r>
            <a:endParaRPr sz="4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0" lvl="0" indent="0" algn="l" rtl="0">
              <a:lnSpc>
                <a:spcPct val="90000"/>
              </a:lnSpc>
              <a:spcBef>
                <a:spcPts val="544"/>
              </a:spcBef>
              <a:spcAft>
                <a:spcPts val="0"/>
              </a:spcAft>
              <a:buClr>
                <a:srgbClr val="000000"/>
              </a:buClr>
              <a:buSzPts val="1100"/>
              <a:buNone/>
            </a:pPr>
            <a:endParaRPr sz="11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403" name="Google Shape;403;p16"/>
          <p:cNvSpPr txBox="1"/>
          <p:nvPr/>
        </p:nvSpPr>
        <p:spPr>
          <a:xfrm>
            <a:off x="5912058" y="715516"/>
            <a:ext cx="2972322" cy="2606333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 w="9525" cap="flat" cmpd="sng">
            <a:solidFill>
              <a:schemeClr val="accent4">
                <a:lumMod val="75000"/>
              </a:scheme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544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GB" b="1" i="0" u="none" strike="noStrike" cap="none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How your body functions</a:t>
            </a:r>
            <a:endParaRPr sz="18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171450" marR="0" lvl="0" indent="-171450" algn="l" rtl="0">
              <a:lnSpc>
                <a:spcPct val="90000"/>
              </a:lnSpc>
              <a:spcBef>
                <a:spcPts val="544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•"/>
            </a:pPr>
            <a:r>
              <a:rPr lang="en-GB" b="0" i="0" u="none" strike="noStrike" cap="none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Lack of energy</a:t>
            </a:r>
            <a:endParaRPr sz="18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171450" marR="0" lvl="0" indent="-171450" algn="l" rtl="0">
              <a:lnSpc>
                <a:spcPct val="90000"/>
              </a:lnSpc>
              <a:spcBef>
                <a:spcPts val="544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•"/>
            </a:pPr>
            <a:r>
              <a:rPr lang="en-GB" b="0" i="0" u="none" strike="noStrike" cap="none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Restlessness</a:t>
            </a:r>
            <a:endParaRPr sz="18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171450" marR="0" lvl="0" indent="-171450" algn="l" rtl="0">
              <a:lnSpc>
                <a:spcPct val="90000"/>
              </a:lnSpc>
              <a:spcBef>
                <a:spcPts val="544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•"/>
            </a:pPr>
            <a:r>
              <a:rPr lang="en-GB" b="0" i="0" u="none" strike="noStrike" cap="none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No appetite </a:t>
            </a:r>
            <a:endParaRPr sz="18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171450" marR="0" lvl="0" indent="-171450" algn="l" rtl="0">
              <a:lnSpc>
                <a:spcPct val="90000"/>
              </a:lnSpc>
              <a:spcBef>
                <a:spcPts val="544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•"/>
            </a:pPr>
            <a:r>
              <a:rPr lang="en-GB" b="0" i="0" u="none" strike="noStrike" cap="none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Sleeping difficulties</a:t>
            </a:r>
            <a:endParaRPr sz="18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171450" marR="0" lvl="0" indent="-171450" algn="l" rtl="0">
              <a:lnSpc>
                <a:spcPct val="90000"/>
              </a:lnSpc>
              <a:spcBef>
                <a:spcPts val="544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•"/>
            </a:pPr>
            <a:r>
              <a:rPr lang="en-GB" b="0" i="0" u="none" strike="noStrike" cap="none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Headaches/migraines</a:t>
            </a:r>
            <a:endParaRPr b="0" i="0" u="none" strike="noStrike" cap="none" dirty="0">
              <a:solidFill>
                <a:schemeClr val="tx1">
                  <a:lumMod val="75000"/>
                  <a:lumOff val="25000"/>
                </a:schemeClr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71450" marR="0" lvl="0" indent="-171450" algn="l" rtl="0">
              <a:lnSpc>
                <a:spcPct val="90000"/>
              </a:lnSpc>
              <a:spcBef>
                <a:spcPts val="544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•"/>
            </a:pPr>
            <a:r>
              <a:rPr lang="en-GB" b="0" i="0" u="none" strike="noStrike" cap="none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Aches and pains</a:t>
            </a:r>
            <a:endParaRPr sz="18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171450" marR="0" lvl="0" indent="-171450" algn="l" rtl="0">
              <a:lnSpc>
                <a:spcPct val="90000"/>
              </a:lnSpc>
              <a:spcBef>
                <a:spcPts val="544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•"/>
            </a:pPr>
            <a:r>
              <a:rPr lang="en-GB" b="0" i="0" u="none" strike="noStrike" cap="none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Gastrointestinal complaints</a:t>
            </a:r>
            <a:endParaRPr sz="18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171450" marR="0" lvl="0" indent="-171450" algn="l" rtl="0">
              <a:lnSpc>
                <a:spcPct val="90000"/>
              </a:lnSpc>
              <a:spcBef>
                <a:spcPts val="544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•"/>
            </a:pPr>
            <a:r>
              <a:rPr lang="en-GB" b="0" i="0" u="none" strike="noStrike" cap="none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Hives/rashes </a:t>
            </a:r>
            <a:endParaRPr sz="18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404" name="Google Shape;404;p16"/>
          <p:cNvSpPr txBox="1"/>
          <p:nvPr/>
        </p:nvSpPr>
        <p:spPr>
          <a:xfrm>
            <a:off x="151222" y="719832"/>
            <a:ext cx="1951200" cy="3843784"/>
          </a:xfrm>
          <a:prstGeom prst="roundRect">
            <a:avLst/>
          </a:prstGeom>
          <a:solidFill>
            <a:schemeClr val="bg2">
              <a:lumMod val="20000"/>
              <a:lumOff val="80000"/>
            </a:schemeClr>
          </a:solidFill>
          <a:ln w="9525" cap="flat" cmpd="sng">
            <a:solidFill>
              <a:schemeClr val="bg2">
                <a:lumMod val="60000"/>
                <a:lumOff val="40000"/>
              </a:scheme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numCol="1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544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GB" b="1" i="0" u="none" strike="noStrike" cap="none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How you feel</a:t>
            </a:r>
            <a:endParaRPr sz="18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171450" lvl="0" indent="-171450">
              <a:lnSpc>
                <a:spcPct val="90000"/>
              </a:lnSpc>
              <a:spcBef>
                <a:spcPts val="544"/>
              </a:spcBef>
              <a:buSzPts val="1100"/>
              <a:buFont typeface="Arial"/>
              <a:buChar char="•"/>
            </a:pPr>
            <a:r>
              <a:rPr lang="en-GB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Powerless </a:t>
            </a:r>
            <a:endParaRPr lang="en-GB" sz="18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171450" lvl="0" indent="-171450">
              <a:lnSpc>
                <a:spcPct val="90000"/>
              </a:lnSpc>
              <a:spcBef>
                <a:spcPts val="544"/>
              </a:spcBef>
              <a:buSzPts val="1100"/>
              <a:buFont typeface="Arial"/>
              <a:buChar char="•"/>
            </a:pPr>
            <a:r>
              <a:rPr lang="en-GB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Helpless</a:t>
            </a:r>
            <a:endParaRPr lang="en-GB" sz="18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171450" lvl="0" indent="-171450">
              <a:lnSpc>
                <a:spcPct val="90000"/>
              </a:lnSpc>
              <a:spcBef>
                <a:spcPts val="544"/>
              </a:spcBef>
              <a:buSzPts val="1100"/>
              <a:buFont typeface="Arial"/>
              <a:buChar char="•"/>
            </a:pPr>
            <a:r>
              <a:rPr lang="en-GB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Hopelessness</a:t>
            </a:r>
          </a:p>
          <a:p>
            <a:pPr marL="171450" lvl="0" indent="-171450">
              <a:lnSpc>
                <a:spcPct val="90000"/>
              </a:lnSpc>
              <a:spcBef>
                <a:spcPts val="544"/>
              </a:spcBef>
              <a:buSzPts val="1100"/>
              <a:buFont typeface="Arial"/>
              <a:buChar char="•"/>
            </a:pPr>
            <a:r>
              <a:rPr lang="en-GB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Anxious</a:t>
            </a:r>
            <a:endParaRPr sz="18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171450" marR="0" lvl="0" indent="-171450" algn="l" rtl="0">
              <a:lnSpc>
                <a:spcPct val="90000"/>
              </a:lnSpc>
              <a:spcBef>
                <a:spcPts val="544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•"/>
            </a:pPr>
            <a:r>
              <a:rPr lang="en-GB" b="0" i="0" u="none" strike="noStrike" cap="none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Despair</a:t>
            </a:r>
            <a:endParaRPr sz="18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171450" marR="0" lvl="0" indent="-171450" algn="l" rtl="0">
              <a:lnSpc>
                <a:spcPct val="90000"/>
              </a:lnSpc>
              <a:spcBef>
                <a:spcPts val="544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•"/>
            </a:pPr>
            <a:r>
              <a:rPr lang="en-GB" b="0" i="0" u="none" strike="noStrike" cap="none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Irritable</a:t>
            </a:r>
            <a:endParaRPr sz="18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171450" marR="0" lvl="0" indent="-171450" algn="l" rtl="0">
              <a:lnSpc>
                <a:spcPct val="90000"/>
              </a:lnSpc>
              <a:spcBef>
                <a:spcPts val="544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•"/>
            </a:pPr>
            <a:r>
              <a:rPr lang="en-GB" b="0" i="0" u="none" strike="noStrike" cap="none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Sad</a:t>
            </a:r>
            <a:endParaRPr sz="18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171450" marR="0" lvl="0" indent="-171450" algn="l" rtl="0">
              <a:lnSpc>
                <a:spcPct val="90000"/>
              </a:lnSpc>
              <a:spcBef>
                <a:spcPts val="544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•"/>
            </a:pPr>
            <a:r>
              <a:rPr lang="en-GB" b="0" i="0" u="none" strike="noStrike" cap="none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Overwhelmed</a:t>
            </a:r>
            <a:endParaRPr sz="18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171450" marR="0" lvl="0" indent="-171450" algn="l" rtl="0">
              <a:lnSpc>
                <a:spcPct val="90000"/>
              </a:lnSpc>
              <a:spcBef>
                <a:spcPts val="544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•"/>
            </a:pPr>
            <a:r>
              <a:rPr lang="en-GB" b="0" i="0" u="none" strike="noStrike" cap="none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Grief </a:t>
            </a:r>
            <a:endParaRPr sz="18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171450" marR="0" lvl="0" indent="-171450" algn="l" rtl="0">
              <a:lnSpc>
                <a:spcPct val="90000"/>
              </a:lnSpc>
              <a:spcBef>
                <a:spcPts val="544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•"/>
            </a:pPr>
            <a:r>
              <a:rPr lang="en-GB" b="0" i="0" u="none" strike="noStrike" cap="none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Anger</a:t>
            </a:r>
            <a:endParaRPr sz="18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171450" marR="0" lvl="0" indent="-171450" algn="l" rtl="0">
              <a:lnSpc>
                <a:spcPct val="90000"/>
              </a:lnSpc>
              <a:spcBef>
                <a:spcPts val="544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•"/>
            </a:pPr>
            <a:r>
              <a:rPr lang="en-GB" b="0" i="0" u="none" strike="noStrike" cap="none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Unsafe </a:t>
            </a:r>
            <a:endParaRPr lang="en-GB" dirty="0">
              <a:solidFill>
                <a:schemeClr val="tx1">
                  <a:lumMod val="75000"/>
                  <a:lumOff val="25000"/>
                </a:schemeClr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71450" marR="0" lvl="0" indent="-171450" algn="l" rtl="0">
              <a:lnSpc>
                <a:spcPct val="90000"/>
              </a:lnSpc>
              <a:spcBef>
                <a:spcPts val="544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•"/>
            </a:pPr>
            <a:r>
              <a:rPr lang="en-GB" b="0" i="0" u="none" strike="noStrike" cap="none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Intense emotions </a:t>
            </a:r>
            <a:endParaRPr sz="18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171450" marR="0" lvl="0" indent="-171450" algn="l" rtl="0">
              <a:lnSpc>
                <a:spcPct val="90000"/>
              </a:lnSpc>
              <a:spcBef>
                <a:spcPts val="544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•"/>
            </a:pPr>
            <a:r>
              <a:rPr lang="en-GB" b="0" i="0" u="none" strike="noStrike" cap="none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Dread</a:t>
            </a:r>
            <a:endParaRPr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405" name="Google Shape;405;p16"/>
          <p:cNvSpPr txBox="1"/>
          <p:nvPr/>
        </p:nvSpPr>
        <p:spPr>
          <a:xfrm>
            <a:off x="2380846" y="715516"/>
            <a:ext cx="3260098" cy="3110346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 w="9525" cap="flat" cmpd="sng">
            <a:solidFill>
              <a:schemeClr val="accent6">
                <a:lumMod val="75000"/>
              </a:scheme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544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GB" b="1" i="0" u="none" strike="noStrike" cap="none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How your brain works</a:t>
            </a:r>
            <a:endParaRPr sz="18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171450" marR="0" lvl="0" indent="-171450" algn="l" rtl="0">
              <a:lnSpc>
                <a:spcPct val="90000"/>
              </a:lnSpc>
              <a:spcBef>
                <a:spcPts val="544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•"/>
            </a:pPr>
            <a:r>
              <a:rPr lang="en-GB" b="0" i="0" u="none" strike="noStrike" cap="none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Detachment </a:t>
            </a:r>
            <a:endParaRPr sz="18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171450" marR="0" lvl="0" indent="-171450" algn="l" rtl="0">
              <a:lnSpc>
                <a:spcPct val="90000"/>
              </a:lnSpc>
              <a:spcBef>
                <a:spcPts val="544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•"/>
            </a:pPr>
            <a:r>
              <a:rPr lang="en-GB" b="0" i="0" u="none" strike="noStrike" cap="none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Nightmares and intrusive thoughts </a:t>
            </a:r>
            <a:endParaRPr sz="18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171450" marR="0" lvl="0" indent="-171450" algn="l" rtl="0">
              <a:lnSpc>
                <a:spcPct val="90000"/>
              </a:lnSpc>
              <a:spcBef>
                <a:spcPts val="544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•"/>
            </a:pPr>
            <a:r>
              <a:rPr lang="en-GB" b="0" i="0" u="none" strike="noStrike" cap="none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Dissociation</a:t>
            </a:r>
            <a:endParaRPr sz="18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171450" marR="0" lvl="0" indent="-171450" algn="l" rtl="0">
              <a:lnSpc>
                <a:spcPct val="90000"/>
              </a:lnSpc>
              <a:spcBef>
                <a:spcPts val="544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•"/>
            </a:pPr>
            <a:r>
              <a:rPr lang="en-GB" b="0" i="0" u="none" strike="noStrike" cap="none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Cynicism </a:t>
            </a:r>
            <a:endParaRPr sz="18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171450" marR="0" lvl="0" indent="-171450" algn="l" rtl="0">
              <a:lnSpc>
                <a:spcPct val="90000"/>
              </a:lnSpc>
              <a:spcBef>
                <a:spcPts val="544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•"/>
            </a:pPr>
            <a:r>
              <a:rPr lang="en-GB" b="0" i="0" u="none" strike="noStrike" cap="none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Inability to empathise</a:t>
            </a:r>
            <a:endParaRPr sz="18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171450" marR="0" lvl="0" indent="-171450" algn="l" rtl="0">
              <a:lnSpc>
                <a:spcPct val="90000"/>
              </a:lnSpc>
              <a:spcBef>
                <a:spcPts val="544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•"/>
            </a:pPr>
            <a:r>
              <a:rPr lang="en-GB" b="0" i="0" u="none" strike="noStrike" cap="none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Difficulties concentrating</a:t>
            </a:r>
            <a:endParaRPr sz="18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171450" marR="0" lvl="0" indent="-171450" algn="l" rtl="0">
              <a:lnSpc>
                <a:spcPct val="90000"/>
              </a:lnSpc>
              <a:spcBef>
                <a:spcPts val="544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•"/>
            </a:pPr>
            <a:r>
              <a:rPr lang="en-GB" b="0" i="0" u="none" strike="noStrike" cap="none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Problems with memory</a:t>
            </a:r>
            <a:endParaRPr sz="18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171450" marR="0" lvl="0" indent="-171450" algn="l" rtl="0">
              <a:lnSpc>
                <a:spcPct val="90000"/>
              </a:lnSpc>
              <a:spcBef>
                <a:spcPts val="544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•"/>
            </a:pPr>
            <a:r>
              <a:rPr lang="en-GB" b="0" i="0" u="none" strike="noStrike" cap="none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Doubting yourself</a:t>
            </a:r>
            <a:endParaRPr sz="18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171450" marR="0" lvl="0" indent="-171450" algn="l" rtl="0">
              <a:lnSpc>
                <a:spcPct val="90000"/>
              </a:lnSpc>
              <a:spcBef>
                <a:spcPts val="544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•"/>
            </a:pPr>
            <a:r>
              <a:rPr lang="en-GB" b="0" i="0" u="none" strike="noStrike" cap="none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Judging others </a:t>
            </a:r>
            <a:endParaRPr sz="18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171450" marR="0" lvl="0" indent="-171450" algn="l" rtl="0">
              <a:lnSpc>
                <a:spcPct val="90000"/>
              </a:lnSpc>
              <a:spcBef>
                <a:spcPts val="544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•"/>
            </a:pPr>
            <a:r>
              <a:rPr lang="en-GB" b="0" i="0" u="none" strike="noStrike" cap="none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Difficulties making decisions  </a:t>
            </a:r>
            <a:endParaRPr sz="18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406" name="Google Shape;406;p16"/>
          <p:cNvSpPr txBox="1"/>
          <p:nvPr/>
        </p:nvSpPr>
        <p:spPr>
          <a:xfrm>
            <a:off x="174932" y="4707746"/>
            <a:ext cx="2796868" cy="195964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 w="9525" cap="flat" cmpd="sng">
            <a:solidFill>
              <a:schemeClr val="accent1">
                <a:lumMod val="75000"/>
              </a:scheme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544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GB" b="1" i="0" u="none" strike="noStrike" cap="none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Your beliefs</a:t>
            </a:r>
            <a:endParaRPr sz="18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171450" marR="0" lvl="0" indent="-171450" algn="l" rtl="0">
              <a:lnSpc>
                <a:spcPct val="90000"/>
              </a:lnSpc>
              <a:spcBef>
                <a:spcPts val="544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•"/>
            </a:pPr>
            <a:r>
              <a:rPr lang="en-GB" b="0" i="0" u="none" strike="noStrike" cap="none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The world is a cruel place</a:t>
            </a:r>
            <a:endParaRPr sz="18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171450" marR="0" lvl="0" indent="-171450" algn="l" rtl="0">
              <a:lnSpc>
                <a:spcPct val="90000"/>
              </a:lnSpc>
              <a:spcBef>
                <a:spcPts val="544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•"/>
            </a:pPr>
            <a:r>
              <a:rPr lang="en-GB" b="0" i="0" u="none" strike="noStrike" cap="none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There is no safe place</a:t>
            </a:r>
            <a:endParaRPr sz="18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171450" marR="0" lvl="0" indent="-171450" algn="l" rtl="0">
              <a:lnSpc>
                <a:spcPct val="90000"/>
              </a:lnSpc>
              <a:spcBef>
                <a:spcPts val="544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•"/>
            </a:pPr>
            <a:r>
              <a:rPr lang="en-GB" b="0" i="0" u="none" strike="noStrike" cap="none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Helping is hopeless </a:t>
            </a:r>
            <a:endParaRPr sz="18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171450" marR="0" lvl="0" indent="-171450" algn="l" rtl="0">
              <a:lnSpc>
                <a:spcPct val="90000"/>
              </a:lnSpc>
              <a:spcBef>
                <a:spcPts val="544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•"/>
            </a:pPr>
            <a:r>
              <a:rPr lang="en-GB" b="0" i="0" u="none" strike="noStrike" cap="none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People have all/no power</a:t>
            </a:r>
            <a:endParaRPr sz="18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171450" marR="0" lvl="0" indent="-171450" algn="l" rtl="0">
              <a:lnSpc>
                <a:spcPct val="90000"/>
              </a:lnSpc>
              <a:spcBef>
                <a:spcPts val="544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•"/>
            </a:pPr>
            <a:r>
              <a:rPr lang="en-GB" b="0" i="0" u="none" strike="noStrike" cap="none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Scarcity mindset (I’m a victim)</a:t>
            </a:r>
            <a:endParaRPr sz="18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171450" marR="0" lvl="0" indent="-171450" algn="l" rtl="0">
              <a:lnSpc>
                <a:spcPct val="90000"/>
              </a:lnSpc>
              <a:spcBef>
                <a:spcPts val="544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•"/>
            </a:pPr>
            <a:r>
              <a:rPr lang="en-GB" b="0" i="0" u="none" strike="noStrike" cap="none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There’s no hope for change</a:t>
            </a:r>
            <a:endParaRPr sz="18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8" name="Google Shape;403;p16">
            <a:extLst>
              <a:ext uri="{FF2B5EF4-FFF2-40B4-BE49-F238E27FC236}">
                <a16:creationId xmlns:a16="http://schemas.microsoft.com/office/drawing/2014/main" id="{739CAE07-440C-42EA-AB51-C1C68C1E2FE6}"/>
              </a:ext>
            </a:extLst>
          </p:cNvPr>
          <p:cNvSpPr txBox="1"/>
          <p:nvPr/>
        </p:nvSpPr>
        <p:spPr>
          <a:xfrm>
            <a:off x="6020456" y="3536152"/>
            <a:ext cx="2972322" cy="3232948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9525" cap="flat" cmpd="sng">
            <a:solidFill>
              <a:schemeClr val="accent2">
                <a:lumMod val="75000"/>
              </a:scheme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544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GB" b="1" i="0" u="none" strike="noStrike" cap="none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Your work</a:t>
            </a:r>
            <a:endParaRPr sz="18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171450" indent="-171450">
              <a:lnSpc>
                <a:spcPct val="90000"/>
              </a:lnSpc>
              <a:spcBef>
                <a:spcPts val="544"/>
              </a:spcBef>
              <a:buSzPts val="1100"/>
              <a:buFont typeface="Arial"/>
              <a:buChar char="•"/>
            </a:pPr>
            <a:r>
              <a:rPr lang="en-GB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Working harder/longer</a:t>
            </a:r>
          </a:p>
          <a:p>
            <a:pPr marL="171450" marR="0" lvl="0" indent="-171450" algn="l" rtl="0">
              <a:lnSpc>
                <a:spcPct val="90000"/>
              </a:lnSpc>
              <a:spcBef>
                <a:spcPts val="544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•"/>
            </a:pPr>
            <a:r>
              <a:rPr lang="en-GB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Ruminating over case</a:t>
            </a:r>
          </a:p>
          <a:p>
            <a:pPr marL="171450" marR="0" lvl="0" indent="-171450" algn="l" rtl="0">
              <a:lnSpc>
                <a:spcPct val="90000"/>
              </a:lnSpc>
              <a:spcBef>
                <a:spcPts val="544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•"/>
            </a:pPr>
            <a:r>
              <a:rPr lang="en-GB" b="0" i="0" u="none" strike="noStrike" cap="none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Overidentification with or detachment from client</a:t>
            </a:r>
          </a:p>
          <a:p>
            <a:pPr marL="171450" marR="0" lvl="0" indent="-171450" algn="l" rtl="0">
              <a:lnSpc>
                <a:spcPct val="90000"/>
              </a:lnSpc>
              <a:spcBef>
                <a:spcPts val="544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•"/>
            </a:pPr>
            <a:r>
              <a:rPr lang="en-GB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Blurred boundaries</a:t>
            </a:r>
            <a:endParaRPr lang="en-GB" b="0" i="0" u="none" strike="noStrike" cap="none" dirty="0">
              <a:solidFill>
                <a:schemeClr val="tx1">
                  <a:lumMod val="75000"/>
                  <a:lumOff val="25000"/>
                </a:schemeClr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71450" marR="0" lvl="0" indent="-171450" algn="l" rtl="0">
              <a:lnSpc>
                <a:spcPct val="90000"/>
              </a:lnSpc>
              <a:spcBef>
                <a:spcPts val="544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•"/>
            </a:pPr>
            <a:r>
              <a:rPr lang="en-GB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Diminished creativity and flexibility</a:t>
            </a:r>
          </a:p>
          <a:p>
            <a:pPr marL="171450" indent="-171450">
              <a:lnSpc>
                <a:spcPct val="90000"/>
              </a:lnSpc>
              <a:spcBef>
                <a:spcPts val="544"/>
              </a:spcBef>
              <a:buSzPts val="1100"/>
              <a:buFont typeface="Arial"/>
              <a:buChar char="•"/>
            </a:pPr>
            <a:r>
              <a:rPr lang="en-GB" b="0" i="0" u="none" strike="noStrike" cap="none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Impaired decision </a:t>
            </a:r>
            <a:r>
              <a:rPr lang="en-GB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making </a:t>
            </a:r>
          </a:p>
          <a:p>
            <a:pPr marL="171450" indent="-171450">
              <a:lnSpc>
                <a:spcPct val="90000"/>
              </a:lnSpc>
              <a:spcBef>
                <a:spcPts val="544"/>
              </a:spcBef>
              <a:buSzPts val="1100"/>
              <a:buFont typeface="Arial"/>
              <a:buChar char="•"/>
            </a:pPr>
            <a:r>
              <a:rPr lang="en-GB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Impaired communication</a:t>
            </a:r>
          </a:p>
          <a:p>
            <a:pPr marL="171450" indent="-171450">
              <a:lnSpc>
                <a:spcPct val="90000"/>
              </a:lnSpc>
              <a:spcBef>
                <a:spcPts val="544"/>
              </a:spcBef>
              <a:buSzPts val="1100"/>
              <a:buFont typeface="Arial"/>
              <a:buChar char="•"/>
            </a:pPr>
            <a:r>
              <a:rPr lang="en-GB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Avoiding duties, supervision, colleagues, listening  </a:t>
            </a:r>
          </a:p>
          <a:p>
            <a:pPr marR="0" lvl="0" algn="l" rtl="0">
              <a:lnSpc>
                <a:spcPct val="90000"/>
              </a:lnSpc>
              <a:spcBef>
                <a:spcPts val="544"/>
              </a:spcBef>
              <a:spcAft>
                <a:spcPts val="0"/>
              </a:spcAft>
              <a:buClr>
                <a:srgbClr val="000000"/>
              </a:buClr>
              <a:buSzPts val="1100"/>
            </a:pPr>
            <a:endParaRPr lang="en-GB" b="0" i="0" u="none" strike="noStrike" cap="none" dirty="0">
              <a:solidFill>
                <a:schemeClr val="tx1">
                  <a:lumMod val="75000"/>
                  <a:lumOff val="25000"/>
                </a:schemeClr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Oval 15">
            <a:extLst>
              <a:ext uri="{FF2B5EF4-FFF2-40B4-BE49-F238E27FC236}">
                <a16:creationId xmlns:a16="http://schemas.microsoft.com/office/drawing/2014/main" id="{A8A869CF-60C0-4A5A-B4AC-E93DFDDB5DD9}"/>
              </a:ext>
            </a:extLst>
          </p:cNvPr>
          <p:cNvSpPr/>
          <p:nvPr/>
        </p:nvSpPr>
        <p:spPr>
          <a:xfrm>
            <a:off x="948567" y="0"/>
            <a:ext cx="7246863" cy="68580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5952367E-C5D5-4369-B117-6A37FA63233D}"/>
              </a:ext>
            </a:extLst>
          </p:cNvPr>
          <p:cNvSpPr/>
          <p:nvPr/>
        </p:nvSpPr>
        <p:spPr>
          <a:xfrm>
            <a:off x="1912875" y="865488"/>
            <a:ext cx="5318249" cy="5127023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2D9C3FD5-0756-4B5A-B171-B7DA69ED057E}"/>
              </a:ext>
            </a:extLst>
          </p:cNvPr>
          <p:cNvSpPr/>
          <p:nvPr/>
        </p:nvSpPr>
        <p:spPr>
          <a:xfrm>
            <a:off x="2829626" y="1761118"/>
            <a:ext cx="3484747" cy="3335763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451" name="Picture 450">
            <a:extLst>
              <a:ext uri="{FF2B5EF4-FFF2-40B4-BE49-F238E27FC236}">
                <a16:creationId xmlns:a16="http://schemas.microsoft.com/office/drawing/2014/main" id="{5F8CB90C-FDAF-45D4-8F0F-84D70D66C921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3638117" y="2495813"/>
            <a:ext cx="1867764" cy="1867764"/>
          </a:xfrm>
          <a:prstGeom prst="rect">
            <a:avLst/>
          </a:prstGeom>
        </p:spPr>
      </p:pic>
      <p:sp>
        <p:nvSpPr>
          <p:cNvPr id="452" name="Oval 451">
            <a:extLst>
              <a:ext uri="{FF2B5EF4-FFF2-40B4-BE49-F238E27FC236}">
                <a16:creationId xmlns:a16="http://schemas.microsoft.com/office/drawing/2014/main" id="{2C134463-4B98-4F34-9B26-F14FC8848249}"/>
              </a:ext>
            </a:extLst>
          </p:cNvPr>
          <p:cNvSpPr/>
          <p:nvPr/>
        </p:nvSpPr>
        <p:spPr>
          <a:xfrm>
            <a:off x="4003766" y="4415705"/>
            <a:ext cx="1226263" cy="629048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Triggers</a:t>
            </a:r>
          </a:p>
        </p:txBody>
      </p:sp>
      <p:sp>
        <p:nvSpPr>
          <p:cNvPr id="38" name="Oval 37">
            <a:extLst>
              <a:ext uri="{FF2B5EF4-FFF2-40B4-BE49-F238E27FC236}">
                <a16:creationId xmlns:a16="http://schemas.microsoft.com/office/drawing/2014/main" id="{5110AAC5-9EB9-4F25-954A-ADBA97AAFD72}"/>
              </a:ext>
            </a:extLst>
          </p:cNvPr>
          <p:cNvSpPr/>
          <p:nvPr/>
        </p:nvSpPr>
        <p:spPr>
          <a:xfrm>
            <a:off x="3803895" y="1837517"/>
            <a:ext cx="1536206" cy="790978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Grounding</a:t>
            </a:r>
          </a:p>
        </p:txBody>
      </p:sp>
      <p:sp>
        <p:nvSpPr>
          <p:cNvPr id="39" name="Oval 38">
            <a:extLst>
              <a:ext uri="{FF2B5EF4-FFF2-40B4-BE49-F238E27FC236}">
                <a16:creationId xmlns:a16="http://schemas.microsoft.com/office/drawing/2014/main" id="{C1DF5B67-5F22-4870-BBDD-CFBB8CC0EF53}"/>
              </a:ext>
            </a:extLst>
          </p:cNvPr>
          <p:cNvSpPr/>
          <p:nvPr/>
        </p:nvSpPr>
        <p:spPr>
          <a:xfrm>
            <a:off x="5340101" y="3316189"/>
            <a:ext cx="1179112" cy="914930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Breathe</a:t>
            </a:r>
          </a:p>
        </p:txBody>
      </p:sp>
      <p:sp>
        <p:nvSpPr>
          <p:cNvPr id="40" name="Oval 39">
            <a:extLst>
              <a:ext uri="{FF2B5EF4-FFF2-40B4-BE49-F238E27FC236}">
                <a16:creationId xmlns:a16="http://schemas.microsoft.com/office/drawing/2014/main" id="{607DC1C1-4438-473B-B773-C41CFCB3B37B}"/>
              </a:ext>
            </a:extLst>
          </p:cNvPr>
          <p:cNvSpPr/>
          <p:nvPr/>
        </p:nvSpPr>
        <p:spPr>
          <a:xfrm>
            <a:off x="4681550" y="266951"/>
            <a:ext cx="1589898" cy="629816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Boundaries</a:t>
            </a:r>
          </a:p>
        </p:txBody>
      </p:sp>
      <p:sp>
        <p:nvSpPr>
          <p:cNvPr id="41" name="Oval 40">
            <a:extLst>
              <a:ext uri="{FF2B5EF4-FFF2-40B4-BE49-F238E27FC236}">
                <a16:creationId xmlns:a16="http://schemas.microsoft.com/office/drawing/2014/main" id="{5A1A7CA1-E417-41A9-850E-69A0378AFBAD}"/>
              </a:ext>
            </a:extLst>
          </p:cNvPr>
          <p:cNvSpPr/>
          <p:nvPr/>
        </p:nvSpPr>
        <p:spPr>
          <a:xfrm>
            <a:off x="6565045" y="1283008"/>
            <a:ext cx="1616096" cy="667533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Self-compassion</a:t>
            </a:r>
          </a:p>
        </p:txBody>
      </p:sp>
      <p:sp>
        <p:nvSpPr>
          <p:cNvPr id="42" name="Oval 41">
            <a:extLst>
              <a:ext uri="{FF2B5EF4-FFF2-40B4-BE49-F238E27FC236}">
                <a16:creationId xmlns:a16="http://schemas.microsoft.com/office/drawing/2014/main" id="{92B20B46-EE2A-40C4-B1E6-F1D64E70FEE6}"/>
              </a:ext>
            </a:extLst>
          </p:cNvPr>
          <p:cNvSpPr/>
          <p:nvPr/>
        </p:nvSpPr>
        <p:spPr>
          <a:xfrm>
            <a:off x="5981904" y="2238973"/>
            <a:ext cx="1140960" cy="667028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Ta-da list</a:t>
            </a: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1091C50B-D07B-4471-A317-11013D336A93}"/>
              </a:ext>
            </a:extLst>
          </p:cNvPr>
          <p:cNvSpPr/>
          <p:nvPr/>
        </p:nvSpPr>
        <p:spPr>
          <a:xfrm>
            <a:off x="2733109" y="2952725"/>
            <a:ext cx="1043483" cy="820929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Breaks</a:t>
            </a: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81C99074-E691-4032-A8F4-79CAE6C816FE}"/>
              </a:ext>
            </a:extLst>
          </p:cNvPr>
          <p:cNvSpPr/>
          <p:nvPr/>
        </p:nvSpPr>
        <p:spPr>
          <a:xfrm>
            <a:off x="7002029" y="4181951"/>
            <a:ext cx="1179112" cy="914930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Move your body</a:t>
            </a:r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72E31261-16F0-4FCB-B56C-E55BECF18E39}"/>
              </a:ext>
            </a:extLst>
          </p:cNvPr>
          <p:cNvSpPr/>
          <p:nvPr/>
        </p:nvSpPr>
        <p:spPr>
          <a:xfrm>
            <a:off x="1323319" y="896910"/>
            <a:ext cx="1179112" cy="914930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Care for your body</a:t>
            </a:r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C46C1986-6080-4089-A71E-0CDC12BA452A}"/>
              </a:ext>
            </a:extLst>
          </p:cNvPr>
          <p:cNvSpPr/>
          <p:nvPr/>
        </p:nvSpPr>
        <p:spPr>
          <a:xfrm>
            <a:off x="620854" y="3897347"/>
            <a:ext cx="1427017" cy="914930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Take in the good</a:t>
            </a:r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71EB639F-E7FD-430E-94E5-280AF1809A67}"/>
              </a:ext>
            </a:extLst>
          </p:cNvPr>
          <p:cNvSpPr/>
          <p:nvPr/>
        </p:nvSpPr>
        <p:spPr>
          <a:xfrm>
            <a:off x="3665548" y="5969134"/>
            <a:ext cx="1674553" cy="914930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Supervision</a:t>
            </a:r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3F94A723-7177-4B5B-B212-9786C710230F}"/>
              </a:ext>
            </a:extLst>
          </p:cNvPr>
          <p:cNvSpPr/>
          <p:nvPr/>
        </p:nvSpPr>
        <p:spPr>
          <a:xfrm>
            <a:off x="3638067" y="891032"/>
            <a:ext cx="1043483" cy="820929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Breaks</a:t>
            </a:r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8B1C9BC9-F822-4DB2-B8BC-A1A3D51F5784}"/>
              </a:ext>
            </a:extLst>
          </p:cNvPr>
          <p:cNvSpPr/>
          <p:nvPr/>
        </p:nvSpPr>
        <p:spPr>
          <a:xfrm>
            <a:off x="2517718" y="4524840"/>
            <a:ext cx="1043483" cy="820929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Mix it up</a:t>
            </a:r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001ED20B-E8AC-4EA4-AC9F-8762C8246433}"/>
              </a:ext>
            </a:extLst>
          </p:cNvPr>
          <p:cNvSpPr/>
          <p:nvPr/>
        </p:nvSpPr>
        <p:spPr>
          <a:xfrm>
            <a:off x="5313671" y="4828223"/>
            <a:ext cx="1205542" cy="820929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Connect</a:t>
            </a:r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E18474BD-2DE1-4499-821E-4BE6FB779F79}"/>
              </a:ext>
            </a:extLst>
          </p:cNvPr>
          <p:cNvSpPr/>
          <p:nvPr/>
        </p:nvSpPr>
        <p:spPr>
          <a:xfrm>
            <a:off x="1951921" y="2085348"/>
            <a:ext cx="1043483" cy="820929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Rituals</a:t>
            </a:r>
          </a:p>
        </p:txBody>
      </p:sp>
    </p:spTree>
    <p:extLst>
      <p:ext uri="{BB962C8B-B14F-4D97-AF65-F5344CB8AC3E}">
        <p14:creationId xmlns:p14="http://schemas.microsoft.com/office/powerpoint/2010/main" val="75523779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5" grpId="0" animBg="1"/>
      <p:bldP spid="5" grpId="0" animBg="1"/>
      <p:bldP spid="452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31910883-8AD4-4045-B040-3DDE13295233}"/>
              </a:ext>
            </a:extLst>
          </p:cNvPr>
          <p:cNvSpPr/>
          <p:nvPr/>
        </p:nvSpPr>
        <p:spPr>
          <a:xfrm>
            <a:off x="1198418" y="2521059"/>
            <a:ext cx="6747164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800" i="1" dirty="0">
                <a:solidFill>
                  <a:schemeClr val="bg2">
                    <a:lumMod val="60000"/>
                    <a:lumOff val="40000"/>
                  </a:schemeClr>
                </a:solidFill>
                <a:latin typeface="Helvetica" panose="020B0604020202020204" pitchFamily="34" charset="0"/>
              </a:rPr>
              <a:t>'the solidarity of a group provides the strongest protection against terror and despair, and the strongest antidote to traumatic experience’</a:t>
            </a:r>
          </a:p>
          <a:p>
            <a:r>
              <a:rPr lang="en-GB" sz="2800" i="1" dirty="0">
                <a:solidFill>
                  <a:schemeClr val="bg2">
                    <a:lumMod val="60000"/>
                    <a:lumOff val="40000"/>
                  </a:schemeClr>
                </a:solidFill>
                <a:latin typeface="Helvetica" panose="020B0604020202020204" pitchFamily="34" charset="0"/>
              </a:rPr>
              <a:t>					</a:t>
            </a:r>
            <a:r>
              <a:rPr lang="en-GB" sz="2400" dirty="0">
                <a:solidFill>
                  <a:schemeClr val="bg2">
                    <a:lumMod val="60000"/>
                    <a:lumOff val="40000"/>
                  </a:schemeClr>
                </a:solidFill>
                <a:latin typeface="Helvetica" panose="020B0604020202020204" pitchFamily="34" charset="0"/>
              </a:rPr>
              <a:t>Judith Herman</a:t>
            </a:r>
            <a:endParaRPr lang="en-GB" sz="2800" i="1" dirty="0">
              <a:solidFill>
                <a:schemeClr val="bg2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40099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6" name="Google Shape;606;p39" descr="Be Nice To Yourself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860284" y="1855416"/>
            <a:ext cx="3423432" cy="323807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1_3 Blanks">
  <a:themeElements>
    <a:clrScheme name="AVA New Brand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2B8389"/>
      </a:accent1>
      <a:accent2>
        <a:srgbClr val="904594"/>
      </a:accent2>
      <a:accent3>
        <a:srgbClr val="F08531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1984</TotalTime>
  <Words>368</Words>
  <Application>Microsoft Office PowerPoint</Application>
  <PresentationFormat>On-screen Show (4:3)</PresentationFormat>
  <Paragraphs>96</Paragraphs>
  <Slides>5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0" baseType="lpstr">
      <vt:lpstr>Arial</vt:lpstr>
      <vt:lpstr>Calibri</vt:lpstr>
      <vt:lpstr>Helvetica</vt:lpstr>
      <vt:lpstr>Times New Roman</vt:lpstr>
      <vt:lpstr>1_3 Blanks</vt:lpstr>
      <vt:lpstr>PowerPoint Presentation</vt:lpstr>
      <vt:lpstr>Working with trauma can impact: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Managing the secondary effects of working with  trauma</dc:title>
  <dc:creator>Gordon Maxwell</dc:creator>
  <cp:lastModifiedBy>Jennifer Holly</cp:lastModifiedBy>
  <cp:revision>37</cp:revision>
  <cp:lastPrinted>2020-07-01T08:54:18Z</cp:lastPrinted>
  <dcterms:created xsi:type="dcterms:W3CDTF">2016-11-29T16:03:46Z</dcterms:created>
  <dcterms:modified xsi:type="dcterms:W3CDTF">2021-11-23T10:12:07Z</dcterms:modified>
</cp:coreProperties>
</file>