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88" r:id="rId6"/>
    <p:sldMasterId id="2147483700" r:id="rId7"/>
  </p:sldMasterIdLst>
  <p:notesMasterIdLst>
    <p:notesMasterId r:id="rId31"/>
  </p:notesMasterIdLst>
  <p:handoutMasterIdLst>
    <p:handoutMasterId r:id="rId32"/>
  </p:handoutMasterIdLst>
  <p:sldIdLst>
    <p:sldId id="390" r:id="rId8"/>
    <p:sldId id="398" r:id="rId9"/>
    <p:sldId id="338" r:id="rId10"/>
    <p:sldId id="378" r:id="rId11"/>
    <p:sldId id="315" r:id="rId12"/>
    <p:sldId id="375" r:id="rId13"/>
    <p:sldId id="397" r:id="rId14"/>
    <p:sldId id="285" r:id="rId15"/>
    <p:sldId id="391" r:id="rId16"/>
    <p:sldId id="400" r:id="rId17"/>
    <p:sldId id="281" r:id="rId18"/>
    <p:sldId id="392" r:id="rId19"/>
    <p:sldId id="282" r:id="rId20"/>
    <p:sldId id="283" r:id="rId21"/>
    <p:sldId id="256" r:id="rId22"/>
    <p:sldId id="257" r:id="rId23"/>
    <p:sldId id="272" r:id="rId24"/>
    <p:sldId id="258" r:id="rId25"/>
    <p:sldId id="259" r:id="rId26"/>
    <p:sldId id="274" r:id="rId27"/>
    <p:sldId id="273" r:id="rId28"/>
    <p:sldId id="263" r:id="rId29"/>
    <p:sldId id="261" r:id="rId3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DA5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4594BA-557B-4711-B175-B8F8D4213CE4}" v="106" dt="2020-09-26T09:27:16.9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506" autoAdjust="0"/>
  </p:normalViewPr>
  <p:slideViewPr>
    <p:cSldViewPr snapToGrid="0" showGuides="1">
      <p:cViewPr varScale="1">
        <p:scale>
          <a:sx n="67" d="100"/>
          <a:sy n="67" d="100"/>
        </p:scale>
        <p:origin x="1410"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7F767E7-7002-4AB0-82FA-643AEC271F24}" type="datetimeFigureOut">
              <a:rPr lang="en-AU" smtClean="0"/>
              <a:t>01/10/2020</a:t>
            </a:fld>
            <a:endParaRPr lang="en-AU"/>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6F37704-F945-4679-91CC-9CB9FBA1F931}" type="slidenum">
              <a:rPr lang="en-AU" smtClean="0"/>
              <a:t>‹#›</a:t>
            </a:fld>
            <a:endParaRPr lang="en-AU"/>
          </a:p>
        </p:txBody>
      </p:sp>
    </p:spTree>
    <p:extLst>
      <p:ext uri="{BB962C8B-B14F-4D97-AF65-F5344CB8AC3E}">
        <p14:creationId xmlns:p14="http://schemas.microsoft.com/office/powerpoint/2010/main" val="1369596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ACC1CF8-121A-432C-B85F-F78A4702D7A4}" type="datetimeFigureOut">
              <a:rPr lang="en-AU" smtClean="0"/>
              <a:t>01/10/2020</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818C9F3-8CB5-4B44-80D0-0DBB2F40DB3A}" type="slidenum">
              <a:rPr lang="en-AU" smtClean="0"/>
              <a:t>‹#›</a:t>
            </a:fld>
            <a:endParaRPr lang="en-AU"/>
          </a:p>
        </p:txBody>
      </p:sp>
    </p:spTree>
    <p:extLst>
      <p:ext uri="{BB962C8B-B14F-4D97-AF65-F5344CB8AC3E}">
        <p14:creationId xmlns:p14="http://schemas.microsoft.com/office/powerpoint/2010/main" val="3349305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234" rtl="0" eaLnBrk="1" fontAlgn="base" latinLnBrk="0" hangingPunct="1">
              <a:lnSpc>
                <a:spcPct val="100000"/>
              </a:lnSpc>
              <a:spcBef>
                <a:spcPct val="0"/>
              </a:spcBef>
              <a:spcAft>
                <a:spcPct val="0"/>
              </a:spcAft>
              <a:buClrTx/>
              <a:buSzTx/>
              <a:buFontTx/>
              <a:buNone/>
              <a:tabLst/>
              <a:defRPr/>
            </a:pPr>
            <a:fld id="{A6394C00-FF3F-46EE-9F27-0DF36B0AE49B}"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a:rPr>
              <a:pPr marL="0" marR="0" lvl="0" indent="0" algn="r" defTabSz="914234" rtl="0" eaLnBrk="1" fontAlgn="base" latinLnBrk="0" hangingPunct="1">
                <a:lnSpc>
                  <a:spcPct val="100000"/>
                </a:lnSpc>
                <a:spcBef>
                  <a:spcPct val="0"/>
                </a:spcBef>
                <a:spcAft>
                  <a:spcPct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Arial" charset="0"/>
              <a:ea typeface="ＭＳ Ｐゴシック"/>
            </a:endParaRPr>
          </a:p>
        </p:txBody>
      </p:sp>
    </p:spTree>
    <p:extLst>
      <p:ext uri="{BB962C8B-B14F-4D97-AF65-F5344CB8AC3E}">
        <p14:creationId xmlns:p14="http://schemas.microsoft.com/office/powerpoint/2010/main" val="2370190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Just focussing on the evidence review-The State of Knowledge on the following 4 RQs were considered: What is…</a:t>
            </a:r>
            <a:endParaRPr lang="en-AU" dirty="0">
              <a:effectLst/>
              <a:latin typeface="+mn-lt"/>
              <a:ea typeface="Time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a:p>
            <a:pPr lvl="0">
              <a:buFont typeface="+mj-lt"/>
              <a:buAutoNum type="arabicPeriod"/>
            </a:pPr>
            <a:r>
              <a:rPr lang="en-AU" dirty="0"/>
              <a:t>The prevalence of DFV amongst parents? </a:t>
            </a:r>
          </a:p>
          <a:p>
            <a:pPr lvl="0">
              <a:buFont typeface="+mj-lt"/>
              <a:buAutoNum type="arabicPeriod"/>
            </a:pPr>
            <a:r>
              <a:rPr lang="en-AU" dirty="0"/>
              <a:t>How does DFV impact on parenting capacity?</a:t>
            </a:r>
          </a:p>
          <a:p>
            <a:pPr lvl="0">
              <a:buFont typeface="+mj-lt"/>
              <a:buAutoNum type="arabicPeriod"/>
            </a:pPr>
            <a:r>
              <a:rPr lang="en-AU" dirty="0"/>
              <a:t>What tactics perpetrators use to disrupt the mother-child relationship?</a:t>
            </a:r>
          </a:p>
          <a:p>
            <a:pPr lvl="0">
              <a:buFont typeface="+mj-lt"/>
              <a:buAutoNum type="arabicPeriod"/>
            </a:pPr>
            <a:r>
              <a:rPr lang="en-AU" dirty="0"/>
              <a:t>What interventions exist to strengthen and support a positive mother-child relationship?</a:t>
            </a: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4BA64D-CBE3-4A05-B706-D3C44CFAD1D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0859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Summary of scoping review</a:t>
            </a:r>
          </a:p>
          <a:p>
            <a:endParaRPr lang="en-AU" dirty="0"/>
          </a:p>
          <a:p>
            <a:r>
              <a:rPr lang="en-AU" dirty="0"/>
              <a:t>General pops-24-25% of parents</a:t>
            </a:r>
            <a:r>
              <a:rPr lang="en-AU" baseline="0" dirty="0"/>
              <a:t> experiencing DFV</a:t>
            </a:r>
            <a:endParaRPr lang="en-AU" dirty="0"/>
          </a:p>
          <a:p>
            <a:r>
              <a:rPr lang="en-AU" dirty="0"/>
              <a:t>Higher</a:t>
            </a:r>
            <a:r>
              <a:rPr lang="en-AU" baseline="0" dirty="0"/>
              <a:t> in clinical populations-40-50%-</a:t>
            </a:r>
            <a:r>
              <a:rPr lang="en-AU" b="1" baseline="0" dirty="0"/>
              <a:t>consistent with general DV prevalence data</a:t>
            </a:r>
            <a:endParaRPr lang="en-AU" b="1" dirty="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4BA64D-CBE3-4A05-B706-D3C44CFAD1D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2126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Evidence showed-women work hard to offset the harms of DV and to protect their children</a:t>
            </a:r>
          </a:p>
          <a:p>
            <a:r>
              <a:rPr lang="en-AU" sz="1200" kern="1200" dirty="0">
                <a:solidFill>
                  <a:schemeClr val="tx1"/>
                </a:solidFill>
                <a:effectLst/>
                <a:latin typeface="+mn-lt"/>
                <a:ea typeface="+mn-ea"/>
                <a:cs typeface="+mn-cs"/>
              </a:rPr>
              <a:t>However-abused mothers have poorer obstetric outcomes. Attachment impaired.</a:t>
            </a:r>
          </a:p>
          <a:p>
            <a:r>
              <a:rPr lang="en-AU" sz="1200" kern="1200" dirty="0">
                <a:solidFill>
                  <a:schemeClr val="tx1"/>
                </a:solidFill>
                <a:effectLst/>
                <a:latin typeface="+mn-lt"/>
                <a:ea typeface="+mn-ea"/>
                <a:cs typeface="+mn-cs"/>
              </a:rPr>
              <a:t>Sig impact on women’s MH and ability to parent effectively.</a:t>
            </a:r>
          </a:p>
          <a:p>
            <a:r>
              <a:rPr lang="en-AU" sz="1200" kern="1200" dirty="0">
                <a:solidFill>
                  <a:schemeClr val="tx1"/>
                </a:solidFill>
                <a:effectLst/>
                <a:latin typeface="+mn-lt"/>
                <a:ea typeface="+mn-ea"/>
                <a:cs typeface="+mn-cs"/>
              </a:rPr>
              <a:t>Abusive fathers- limited info but what we know-most often Fa are authoritarian, under-involved, self-centred and manipulative</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4BA64D-CBE3-4A05-B706-D3C44CFAD1D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3652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Abusive men try to isolate, control and undermine women's mothering</a:t>
            </a:r>
          </a:p>
          <a:p>
            <a:r>
              <a:rPr lang="en-AU" sz="1200" kern="1200" dirty="0">
                <a:solidFill>
                  <a:schemeClr val="tx1"/>
                </a:solidFill>
                <a:effectLst/>
                <a:latin typeface="+mn-lt"/>
                <a:ea typeface="+mn-ea"/>
                <a:cs typeface="+mn-cs"/>
              </a:rPr>
              <a:t>There</a:t>
            </a:r>
            <a:r>
              <a:rPr lang="en-AU" sz="1200" kern="1200" baseline="0" dirty="0">
                <a:solidFill>
                  <a:schemeClr val="tx1"/>
                </a:solidFill>
                <a:effectLst/>
                <a:latin typeface="+mn-lt"/>
                <a:ea typeface="+mn-ea"/>
                <a:cs typeface="+mn-cs"/>
              </a:rPr>
              <a:t> is deliberate use of children</a:t>
            </a:r>
          </a:p>
          <a:p>
            <a:endParaRPr lang="en-AU" sz="1200" kern="1200" baseline="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Messages to children (relayed by their father) that the mother is unfit to parent and to blame for the abuse, attempts to undermine the mother-child relationship. Negative messages such as “she is a bad mother”, “she is crazy”, and “she doesn’t love you”, shape children’s views of their mother</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4BA64D-CBE3-4A05-B706-D3C44CFAD1D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7305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Interventions range from broad intensive</a:t>
            </a:r>
            <a:r>
              <a:rPr lang="en-AU" sz="1200" kern="1200" baseline="0" dirty="0">
                <a:solidFill>
                  <a:schemeClr val="tx1"/>
                </a:solidFill>
                <a:effectLst/>
                <a:latin typeface="+mn-lt"/>
                <a:ea typeface="+mn-ea"/>
                <a:cs typeface="+mn-cs"/>
              </a:rPr>
              <a:t> programs to individualised care</a:t>
            </a:r>
          </a:p>
          <a:p>
            <a:r>
              <a:rPr lang="en-AU" sz="1200" kern="1200" baseline="0" dirty="0">
                <a:solidFill>
                  <a:schemeClr val="tx1"/>
                </a:solidFill>
                <a:effectLst/>
                <a:latin typeface="+mn-lt"/>
                <a:ea typeface="+mn-ea"/>
                <a:cs typeface="+mn-cs"/>
              </a:rPr>
              <a:t>HV-</a:t>
            </a:r>
            <a:r>
              <a:rPr lang="en-AU" sz="1200" kern="1200" dirty="0">
                <a:solidFill>
                  <a:schemeClr val="tx1"/>
                </a:solidFill>
                <a:effectLst/>
                <a:latin typeface="+mn-lt"/>
                <a:ea typeface="+mn-ea"/>
                <a:cs typeface="+mn-cs"/>
              </a:rPr>
              <a:t>Whilst home visiting programs for vulnerable mothers have shown effective outcomes in reducing the incidence of child maltreatment, improving parenting skills and children’s behavioural outcomes, evidence of their effectiveness to prevent and/or reduce DFV is limited. Combined therapy is best-dyadic Mo and child. WHO recommendations.</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4BA64D-CBE3-4A05-B706-D3C44CFAD1D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2418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2017-Safer Families CRE and with subsequent ANROWS funding we commenced the RECOVER project- reconnecting</a:t>
            </a:r>
            <a:r>
              <a:rPr lang="en-AU" baseline="0" dirty="0"/>
              <a:t> mothers and children after violence-pilot study of CPP in </a:t>
            </a:r>
            <a:r>
              <a:rPr lang="en-AU" baseline="0" dirty="0" err="1"/>
              <a:t>Aus</a:t>
            </a:r>
            <a:endParaRPr lang="en-AU" baseline="0" dirty="0"/>
          </a:p>
          <a:p>
            <a:r>
              <a:rPr lang="en-AU" baseline="0" dirty="0"/>
              <a:t>Acknowledge team-Emma, Cathy and Angela</a:t>
            </a:r>
            <a:endParaRPr lang="en-AU" dirty="0"/>
          </a:p>
        </p:txBody>
      </p:sp>
      <p:sp>
        <p:nvSpPr>
          <p:cNvPr id="4" name="Slide Number Placeholder 3"/>
          <p:cNvSpPr>
            <a:spLocks noGrp="1"/>
          </p:cNvSpPr>
          <p:nvPr>
            <p:ph type="sldNum" sz="quarter" idx="10"/>
          </p:nvPr>
        </p:nvSpPr>
        <p:spPr/>
        <p:txBody>
          <a:bodyPr/>
          <a:lstStyle/>
          <a:p>
            <a:fld id="{D818C9F3-8CB5-4B44-80D0-0DBB2F40DB3A}" type="slidenum">
              <a:rPr lang="en-AU" smtClean="0"/>
              <a:t>15</a:t>
            </a:fld>
            <a:endParaRPr lang="en-AU"/>
          </a:p>
        </p:txBody>
      </p:sp>
    </p:spTree>
    <p:extLst>
      <p:ext uri="{BB962C8B-B14F-4D97-AF65-F5344CB8AC3E}">
        <p14:creationId xmlns:p14="http://schemas.microsoft.com/office/powerpoint/2010/main" val="3342908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DV is prevalent and harmful and can impair the mother-child relationship. This can occur 3 ways-through Mo- effects of violence on mothers physical and emotional health negatively impairs her parenting capacity. Children also</a:t>
            </a:r>
            <a:r>
              <a:rPr lang="en-AU" baseline="0" dirty="0"/>
              <a:t> effected-</a:t>
            </a:r>
            <a:r>
              <a:rPr lang="en-AU" baseline="0" dirty="0" err="1"/>
              <a:t>esp</a:t>
            </a:r>
            <a:r>
              <a:rPr lang="en-AU" baseline="0" dirty="0"/>
              <a:t> shows in their behaviour which makes parenting more challenging. Perpetrators –evidence to show they may attack the </a:t>
            </a:r>
            <a:r>
              <a:rPr lang="en-AU" baseline="0" dirty="0" err="1"/>
              <a:t>mo-ch</a:t>
            </a:r>
            <a:r>
              <a:rPr lang="en-AU" baseline="0" dirty="0"/>
              <a:t> relationship, undermining women’s parenting and using children in process of coercion and control etc.</a:t>
            </a:r>
          </a:p>
          <a:p>
            <a:endParaRPr lang="en-AU" baseline="0" dirty="0"/>
          </a:p>
          <a:p>
            <a:r>
              <a:rPr lang="en-AU" baseline="0" dirty="0"/>
              <a:t>Relational or dyadic interventions like CPP have been shown to be more effective than individualised treatment to restore mental health and reduce trauma.</a:t>
            </a:r>
          </a:p>
          <a:p>
            <a:endParaRPr lang="en-AU" dirty="0"/>
          </a:p>
        </p:txBody>
      </p:sp>
      <p:sp>
        <p:nvSpPr>
          <p:cNvPr id="4" name="Slide Number Placeholder 3"/>
          <p:cNvSpPr>
            <a:spLocks noGrp="1"/>
          </p:cNvSpPr>
          <p:nvPr>
            <p:ph type="sldNum" sz="quarter" idx="10"/>
          </p:nvPr>
        </p:nvSpPr>
        <p:spPr/>
        <p:txBody>
          <a:bodyPr/>
          <a:lstStyle/>
          <a:p>
            <a:fld id="{D818C9F3-8CB5-4B44-80D0-0DBB2F40DB3A}" type="slidenum">
              <a:rPr lang="en-AU" smtClean="0"/>
              <a:t>16</a:t>
            </a:fld>
            <a:endParaRPr lang="en-AU"/>
          </a:p>
        </p:txBody>
      </p:sp>
    </p:spTree>
    <p:extLst>
      <p:ext uri="{BB962C8B-B14F-4D97-AF65-F5344CB8AC3E}">
        <p14:creationId xmlns:p14="http://schemas.microsoft.com/office/powerpoint/2010/main" val="3310896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CPP-psychotherapeutic intervention based on trauma and attachment theory</a:t>
            </a:r>
          </a:p>
          <a:p>
            <a:r>
              <a:rPr lang="en-AU" baseline="0" dirty="0"/>
              <a:t>Mothers and children attend 1 hour, weekly sessions with masters level qualified therapists. Treatment can be up to 12m but averages 20-32w.</a:t>
            </a:r>
          </a:p>
          <a:p>
            <a:endParaRPr lang="en-AU" baseline="0" dirty="0"/>
          </a:p>
          <a:p>
            <a:r>
              <a:rPr lang="en-AU" baseline="0" dirty="0"/>
              <a:t>How does it work- Research tells us that Mo keep violence from children and often deny or don’t talk to children about the abuse. Through structured play, a joint trauma narrative is developed which brings resolution to the traumatic event and strengthens the Mo-</a:t>
            </a:r>
            <a:r>
              <a:rPr lang="en-AU" baseline="0" dirty="0" err="1"/>
              <a:t>ch</a:t>
            </a:r>
            <a:r>
              <a:rPr lang="en-AU" baseline="0" dirty="0"/>
              <a:t> relationship, reducing psychopathology. Brings traumatic event to resolution. Mo also receives support with her parenting/discipline and help to understand the child’s behaviour and mood as a consequence of the FV. Through this mechanisms-CPP strengthens the relationship and restores maternal and child health post trauma. Mo may also need individual mental health treatment.</a:t>
            </a:r>
          </a:p>
          <a:p>
            <a:endParaRPr lang="en-AU" baseline="0" dirty="0"/>
          </a:p>
          <a:p>
            <a:endParaRPr lang="en-AU" baseline="0" dirty="0"/>
          </a:p>
          <a:p>
            <a:r>
              <a:rPr lang="en-AU" baseline="0" dirty="0"/>
              <a:t>Rationale: CPP has been trialled in the US but not in </a:t>
            </a:r>
            <a:r>
              <a:rPr lang="en-AU" baseline="0" dirty="0" err="1"/>
              <a:t>Aus</a:t>
            </a:r>
            <a:r>
              <a:rPr lang="en-AU" baseline="0" dirty="0"/>
              <a:t> context. Limited treatment options in </a:t>
            </a:r>
            <a:r>
              <a:rPr lang="en-AU" baseline="0" dirty="0" err="1"/>
              <a:t>Aus</a:t>
            </a:r>
            <a:r>
              <a:rPr lang="en-AU" baseline="0" dirty="0"/>
              <a:t> for women and children experiencing violence </a:t>
            </a:r>
            <a:endParaRPr lang="en-AU" dirty="0"/>
          </a:p>
          <a:p>
            <a:endParaRPr lang="en-AU" dirty="0"/>
          </a:p>
        </p:txBody>
      </p:sp>
      <p:sp>
        <p:nvSpPr>
          <p:cNvPr id="4" name="Slide Number Placeholder 3"/>
          <p:cNvSpPr>
            <a:spLocks noGrp="1"/>
          </p:cNvSpPr>
          <p:nvPr>
            <p:ph type="sldNum" sz="quarter" idx="10"/>
          </p:nvPr>
        </p:nvSpPr>
        <p:spPr/>
        <p:txBody>
          <a:bodyPr/>
          <a:lstStyle/>
          <a:p>
            <a:fld id="{D818C9F3-8CB5-4B44-80D0-0DBB2F40DB3A}" type="slidenum">
              <a:rPr lang="en-AU" smtClean="0"/>
              <a:t>17</a:t>
            </a:fld>
            <a:endParaRPr lang="en-AU"/>
          </a:p>
        </p:txBody>
      </p:sp>
    </p:spTree>
    <p:extLst>
      <p:ext uri="{BB962C8B-B14F-4D97-AF65-F5344CB8AC3E}">
        <p14:creationId xmlns:p14="http://schemas.microsoft.com/office/powerpoint/2010/main" val="1261360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Aim: assess the feasibility of implementing CPP into diff service organisations-CAMHS and FVS in metro and rural areas.</a:t>
            </a:r>
          </a:p>
          <a:p>
            <a:r>
              <a:rPr lang="en-AU" dirty="0"/>
              <a:t>RQS-is it feasible, acceptable,</a:t>
            </a:r>
            <a:r>
              <a:rPr lang="en-AU" baseline="0" dirty="0"/>
              <a:t> what barriers are there to implementation. Efficacy not main focus but more testing the acceptability of outcome measures.</a:t>
            </a:r>
            <a:endParaRPr lang="en-AU" dirty="0"/>
          </a:p>
        </p:txBody>
      </p:sp>
      <p:sp>
        <p:nvSpPr>
          <p:cNvPr id="4" name="Slide Number Placeholder 3"/>
          <p:cNvSpPr>
            <a:spLocks noGrp="1"/>
          </p:cNvSpPr>
          <p:nvPr>
            <p:ph type="sldNum" sz="quarter" idx="10"/>
          </p:nvPr>
        </p:nvSpPr>
        <p:spPr/>
        <p:txBody>
          <a:bodyPr/>
          <a:lstStyle/>
          <a:p>
            <a:fld id="{D818C9F3-8CB5-4B44-80D0-0DBB2F40DB3A}" type="slidenum">
              <a:rPr lang="en-AU" smtClean="0"/>
              <a:t>18</a:t>
            </a:fld>
            <a:endParaRPr lang="en-AU"/>
          </a:p>
        </p:txBody>
      </p:sp>
    </p:spTree>
    <p:extLst>
      <p:ext uri="{BB962C8B-B14F-4D97-AF65-F5344CB8AC3E}">
        <p14:creationId xmlns:p14="http://schemas.microsoft.com/office/powerpoint/2010/main" val="814338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Mixed method-pre-post pilot study in a mix of 10 sites – metro and rural FV, CAMHS, other</a:t>
            </a:r>
          </a:p>
          <a:p>
            <a:r>
              <a:rPr lang="en-AU" dirty="0"/>
              <a:t>Aiming</a:t>
            </a:r>
            <a:r>
              <a:rPr lang="en-AU" baseline="0" dirty="0"/>
              <a:t> to recruit 30 dyads-since recent increase in funding has allowed expansion-currently 21 COVID interruptions-recruitment ending next month. </a:t>
            </a:r>
            <a:endParaRPr lang="en-AU" dirty="0"/>
          </a:p>
        </p:txBody>
      </p:sp>
      <p:sp>
        <p:nvSpPr>
          <p:cNvPr id="4" name="Slide Number Placeholder 3"/>
          <p:cNvSpPr>
            <a:spLocks noGrp="1"/>
          </p:cNvSpPr>
          <p:nvPr>
            <p:ph type="sldNum" sz="quarter" idx="10"/>
          </p:nvPr>
        </p:nvSpPr>
        <p:spPr/>
        <p:txBody>
          <a:bodyPr/>
          <a:lstStyle/>
          <a:p>
            <a:fld id="{D818C9F3-8CB5-4B44-80D0-0DBB2F40DB3A}" type="slidenum">
              <a:rPr lang="en-AU" smtClean="0"/>
              <a:t>19</a:t>
            </a:fld>
            <a:endParaRPr lang="en-AU"/>
          </a:p>
        </p:txBody>
      </p:sp>
    </p:spTree>
    <p:extLst>
      <p:ext uri="{BB962C8B-B14F-4D97-AF65-F5344CB8AC3E}">
        <p14:creationId xmlns:p14="http://schemas.microsoft.com/office/powerpoint/2010/main" val="263854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Today I am going to be discussing my research over the past 10 years on children and families exp DVA.</a:t>
            </a:r>
          </a:p>
          <a:p>
            <a:endParaRPr lang="en-AU" dirty="0"/>
          </a:p>
          <a:p>
            <a:r>
              <a:rPr lang="en-AU" dirty="0"/>
              <a:t>My background is in MCH nursing- similar to health visitor in UK, See families with children from birth to 5 years. community based –often sole practitioners </a:t>
            </a:r>
            <a:r>
              <a:rPr lang="en-AU" dirty="0" err="1"/>
              <a:t>esp</a:t>
            </a:r>
            <a:r>
              <a:rPr lang="en-AU" dirty="0"/>
              <a:t> in rural areas. </a:t>
            </a:r>
          </a:p>
          <a:p>
            <a:r>
              <a:rPr lang="en-AU" dirty="0"/>
              <a:t>Screening all postnatal women for DV was introduced in 2009- at that time I saw nurses unable to undertake DV work-as had limited training and faced other barriers</a:t>
            </a:r>
          </a:p>
          <a:p>
            <a:r>
              <a:rPr lang="en-AU" dirty="0"/>
              <a:t>Masters research-screening in MCH and then PhD-Strengthening MCH nursing practice to better support women and children experiencing DV. PhD involved RCT evaluation of an enhanced, systems model of DV screening and supportive care in MCH. Using a co-design approach with nurses-the development of MWB checklist, improved clinical guidelines/pathway, later maternal health visits and DV liaison officers -</a:t>
            </a:r>
          </a:p>
        </p:txBody>
      </p:sp>
      <p:sp>
        <p:nvSpPr>
          <p:cNvPr id="4" name="Slide Number Placeholder 3"/>
          <p:cNvSpPr>
            <a:spLocks noGrp="1"/>
          </p:cNvSpPr>
          <p:nvPr>
            <p:ph type="sldNum" sz="quarter" idx="5"/>
          </p:nvPr>
        </p:nvSpPr>
        <p:spPr/>
        <p:txBody>
          <a:bodyPr/>
          <a:lstStyle/>
          <a:p>
            <a:fld id="{D818C9F3-8CB5-4B44-80D0-0DBB2F40DB3A}" type="slidenum">
              <a:rPr lang="en-AU" smtClean="0"/>
              <a:t>2</a:t>
            </a:fld>
            <a:endParaRPr lang="en-AU"/>
          </a:p>
        </p:txBody>
      </p:sp>
    </p:spTree>
    <p:extLst>
      <p:ext uri="{BB962C8B-B14F-4D97-AF65-F5344CB8AC3E}">
        <p14:creationId xmlns:p14="http://schemas.microsoft.com/office/powerpoint/2010/main" val="3590553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Conclusion</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From preliminary data-we can say that CPP is acceptable and feasible in </a:t>
            </a:r>
            <a:r>
              <a:rPr lang="en-AU" sz="1200" kern="1200" dirty="0" err="1">
                <a:solidFill>
                  <a:schemeClr val="tx1"/>
                </a:solidFill>
                <a:effectLst/>
                <a:latin typeface="+mn-lt"/>
                <a:ea typeface="+mn-ea"/>
                <a:cs typeface="+mn-cs"/>
              </a:rPr>
              <a:t>Aus</a:t>
            </a:r>
            <a:r>
              <a:rPr lang="en-AU" sz="1200" kern="1200" dirty="0">
                <a:solidFill>
                  <a:schemeClr val="tx1"/>
                </a:solidFill>
                <a:effectLst/>
                <a:latin typeface="+mn-lt"/>
                <a:ea typeface="+mn-ea"/>
                <a:cs typeface="+mn-cs"/>
              </a:rPr>
              <a:t> in certain settings- less so in CAMHS who don’t have training or exp with DV-need more training and systems support. </a:t>
            </a:r>
          </a:p>
          <a:p>
            <a:r>
              <a:rPr lang="en-AU" sz="1200" kern="1200" dirty="0">
                <a:solidFill>
                  <a:schemeClr val="tx1"/>
                </a:solidFill>
                <a:effectLst/>
                <a:latin typeface="+mn-lt"/>
                <a:ea typeface="+mn-ea"/>
                <a:cs typeface="+mn-cs"/>
              </a:rPr>
              <a:t>Although relational interventions for women and children exposed to DV are effective in reducing mental health and trauma symptoms, more investment in building a DV informed child mental health workforce and more CPP qualified therapists.-only 30 therapists have been trained in Australia and almost all have been engaged in this project.</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Also need to develop guidance to enable engagement of co-parents-offer treatment when perp still in the home…and explore children’s exp in more detail. </a:t>
            </a:r>
            <a:r>
              <a:rPr lang="en-AU" sz="1200" kern="1200" dirty="0" err="1">
                <a:solidFill>
                  <a:schemeClr val="tx1"/>
                </a:solidFill>
                <a:effectLst/>
                <a:latin typeface="+mn-lt"/>
                <a:ea typeface="+mn-ea"/>
                <a:cs typeface="+mn-cs"/>
              </a:rPr>
              <a:t>Esp</a:t>
            </a:r>
            <a:r>
              <a:rPr lang="en-AU" sz="1200" kern="1200" dirty="0">
                <a:solidFill>
                  <a:schemeClr val="tx1"/>
                </a:solidFill>
                <a:effectLst/>
                <a:latin typeface="+mn-lt"/>
                <a:ea typeface="+mn-ea"/>
                <a:cs typeface="+mn-cs"/>
              </a:rPr>
              <a:t> barriers that prevent children’s access to health services. In recent times-COVID impact means exploring delivery of TVIC and CPP using telehealth.</a:t>
            </a:r>
          </a:p>
          <a:p>
            <a:endParaRPr lang="en-AU" dirty="0"/>
          </a:p>
        </p:txBody>
      </p:sp>
      <p:sp>
        <p:nvSpPr>
          <p:cNvPr id="4" name="Slide Number Placeholder 3"/>
          <p:cNvSpPr>
            <a:spLocks noGrp="1"/>
          </p:cNvSpPr>
          <p:nvPr>
            <p:ph type="sldNum" sz="quarter" idx="5"/>
          </p:nvPr>
        </p:nvSpPr>
        <p:spPr/>
        <p:txBody>
          <a:bodyPr/>
          <a:lstStyle/>
          <a:p>
            <a:fld id="{D818C9F3-8CB5-4B44-80D0-0DBB2F40DB3A}" type="slidenum">
              <a:rPr lang="en-AU" smtClean="0"/>
              <a:t>20</a:t>
            </a:fld>
            <a:endParaRPr lang="en-AU"/>
          </a:p>
        </p:txBody>
      </p:sp>
    </p:spTree>
    <p:extLst>
      <p:ext uri="{BB962C8B-B14F-4D97-AF65-F5344CB8AC3E}">
        <p14:creationId xmlns:p14="http://schemas.microsoft.com/office/powerpoint/2010/main" val="18801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Protocol published in BMJ</a:t>
            </a:r>
            <a:r>
              <a:rPr lang="en-AU" baseline="0" dirty="0"/>
              <a:t> Open-Feb 2019</a:t>
            </a:r>
            <a:endParaRPr lang="en-AU" dirty="0"/>
          </a:p>
          <a:p>
            <a:endParaRPr lang="en-AU" dirty="0"/>
          </a:p>
        </p:txBody>
      </p:sp>
      <p:sp>
        <p:nvSpPr>
          <p:cNvPr id="4" name="Slide Number Placeholder 3"/>
          <p:cNvSpPr>
            <a:spLocks noGrp="1"/>
          </p:cNvSpPr>
          <p:nvPr>
            <p:ph type="sldNum" sz="quarter" idx="5"/>
          </p:nvPr>
        </p:nvSpPr>
        <p:spPr/>
        <p:txBody>
          <a:bodyPr/>
          <a:lstStyle/>
          <a:p>
            <a:fld id="{D818C9F3-8CB5-4B44-80D0-0DBB2F40DB3A}" type="slidenum">
              <a:rPr lang="en-AU" smtClean="0"/>
              <a:t>21</a:t>
            </a:fld>
            <a:endParaRPr lang="en-AU"/>
          </a:p>
        </p:txBody>
      </p:sp>
    </p:spTree>
    <p:extLst>
      <p:ext uri="{BB962C8B-B14F-4D97-AF65-F5344CB8AC3E}">
        <p14:creationId xmlns:p14="http://schemas.microsoft.com/office/powerpoint/2010/main" val="1709399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Acknowledgement to funders</a:t>
            </a:r>
            <a:r>
              <a:rPr lang="en-AU"/>
              <a:t>, participants </a:t>
            </a:r>
            <a:r>
              <a:rPr lang="en-AU" dirty="0"/>
              <a:t>and external partners, including CPP founders </a:t>
            </a:r>
          </a:p>
          <a:p>
            <a:endParaRPr lang="en-AU" dirty="0"/>
          </a:p>
        </p:txBody>
      </p:sp>
      <p:sp>
        <p:nvSpPr>
          <p:cNvPr id="4" name="Slide Number Placeholder 3"/>
          <p:cNvSpPr>
            <a:spLocks noGrp="1"/>
          </p:cNvSpPr>
          <p:nvPr>
            <p:ph type="sldNum" sz="quarter" idx="10"/>
          </p:nvPr>
        </p:nvSpPr>
        <p:spPr/>
        <p:txBody>
          <a:bodyPr/>
          <a:lstStyle/>
          <a:p>
            <a:fld id="{D818C9F3-8CB5-4B44-80D0-0DBB2F40DB3A}" type="slidenum">
              <a:rPr lang="en-AU" smtClean="0"/>
              <a:t>22</a:t>
            </a:fld>
            <a:endParaRPr lang="en-AU"/>
          </a:p>
        </p:txBody>
      </p:sp>
    </p:spTree>
    <p:extLst>
      <p:ext uri="{BB962C8B-B14F-4D97-AF65-F5344CB8AC3E}">
        <p14:creationId xmlns:p14="http://schemas.microsoft.com/office/powerpoint/2010/main" val="1823497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818C9F3-8CB5-4B44-80D0-0DBB2F40DB3A}" type="slidenum">
              <a:rPr lang="en-AU" smtClean="0"/>
              <a:t>23</a:t>
            </a:fld>
            <a:endParaRPr lang="en-AU"/>
          </a:p>
        </p:txBody>
      </p:sp>
    </p:spTree>
    <p:extLst>
      <p:ext uri="{BB962C8B-B14F-4D97-AF65-F5344CB8AC3E}">
        <p14:creationId xmlns:p14="http://schemas.microsoft.com/office/powerpoint/2010/main" val="2194884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txBox="1">
            <a:spLocks noGrp="1" noChangeArrowheads="1"/>
          </p:cNvSpPr>
          <p:nvPr/>
        </p:nvSpPr>
        <p:spPr bwMode="auto">
          <a:xfrm>
            <a:off x="3848112" y="9432747"/>
            <a:ext cx="2944768" cy="497051"/>
          </a:xfrm>
          <a:prstGeom prst="rect">
            <a:avLst/>
          </a:prstGeom>
          <a:noFill/>
          <a:ln w="9525">
            <a:noFill/>
            <a:miter lim="800000"/>
            <a:headEnd/>
            <a:tailEnd/>
          </a:ln>
        </p:spPr>
        <p:txBody>
          <a:bodyPr lIns="91431" tIns="45716" rIns="91431" bIns="45716" anchor="b"/>
          <a:lstStyle/>
          <a:p>
            <a:pPr marL="0" marR="0" lvl="0" indent="0" algn="r" defTabSz="914234" rtl="0" eaLnBrk="1" fontAlgn="base" latinLnBrk="0" hangingPunct="1">
              <a:lnSpc>
                <a:spcPct val="100000"/>
              </a:lnSpc>
              <a:spcBef>
                <a:spcPct val="0"/>
              </a:spcBef>
              <a:spcAft>
                <a:spcPct val="0"/>
              </a:spcAft>
              <a:buClrTx/>
              <a:buSzTx/>
              <a:buFontTx/>
              <a:buNone/>
              <a:tabLst/>
              <a:defRPr/>
            </a:pPr>
            <a:fld id="{0F3B80EA-7C99-40EE-A1BA-27E8AB926941}" type="slidenum">
              <a:rPr kumimoji="0" lang="en-AU" sz="1200" b="0" i="0" u="none" strike="noStrike" kern="1200" cap="none" spc="0" normalizeH="0" baseline="0" noProof="0">
                <a:ln>
                  <a:noFill/>
                </a:ln>
                <a:solidFill>
                  <a:prstClr val="black"/>
                </a:solidFill>
                <a:effectLst/>
                <a:uLnTx/>
                <a:uFillTx/>
                <a:latin typeface="Arial" charset="0"/>
                <a:ea typeface="ＭＳ Ｐゴシック"/>
              </a:rPr>
              <a:pPr marL="0" marR="0" lvl="0" indent="0" algn="r" defTabSz="914234" rtl="0" eaLnBrk="1" fontAlgn="base" latinLnBrk="0" hangingPunct="1">
                <a:lnSpc>
                  <a:spcPct val="100000"/>
                </a:lnSpc>
                <a:spcBef>
                  <a:spcPct val="0"/>
                </a:spcBef>
                <a:spcAft>
                  <a:spcPct val="0"/>
                </a:spcAft>
                <a:buClrTx/>
                <a:buSzTx/>
                <a:buFontTx/>
                <a:buNone/>
                <a:tabLst/>
                <a:defRPr/>
              </a:pPr>
              <a:t>3</a:t>
            </a:fld>
            <a:endParaRPr kumimoji="0" lang="en-AU" sz="1200" b="0" i="0" u="none" strike="noStrike" kern="1200" cap="none" spc="0" normalizeH="0" baseline="0" noProof="0" dirty="0">
              <a:ln>
                <a:noFill/>
              </a:ln>
              <a:solidFill>
                <a:prstClr val="black"/>
              </a:solidFill>
              <a:effectLst/>
              <a:uLnTx/>
              <a:uFillTx/>
              <a:latin typeface="Arial" charset="0"/>
              <a:ea typeface="ＭＳ Ｐゴシック"/>
            </a:endParaRPr>
          </a:p>
        </p:txBody>
      </p:sp>
      <p:sp>
        <p:nvSpPr>
          <p:cNvPr id="1024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3" name="Rectangle 3"/>
          <p:cNvSpPr>
            <a:spLocks noGrp="1" noChangeArrowheads="1"/>
          </p:cNvSpPr>
          <p:nvPr>
            <p:ph type="body" idx="1"/>
          </p:nvPr>
        </p:nvSpPr>
        <p:spPr>
          <a:xfrm>
            <a:off x="678317" y="4717175"/>
            <a:ext cx="5437866" cy="446864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what the maternal health</a:t>
            </a:r>
            <a:r>
              <a:rPr lang="en-US" baseline="0" dirty="0"/>
              <a:t> and wellbeing checklist looks like. </a:t>
            </a:r>
            <a:r>
              <a:rPr lang="en-US" dirty="0"/>
              <a:t>Self completion of the MWB checklist was encouraged</a:t>
            </a:r>
            <a:r>
              <a:rPr lang="en-US" baseline="0" dirty="0"/>
              <a:t> as evidence suggests that women prefer this method. MCH nurse attending to infant whilst Mo fills in checklist at desk.</a:t>
            </a:r>
            <a:r>
              <a:rPr lang="en-AU" dirty="0"/>
              <a:t> Mo with infants asked about FV at 4 week and again at 3-4month PN visit and other times as needed. </a:t>
            </a:r>
          </a:p>
          <a:p>
            <a:endParaRPr lang="en-US" baseline="0" dirty="0"/>
          </a:p>
          <a:p>
            <a:r>
              <a:rPr lang="en-US" baseline="0" dirty="0"/>
              <a:t>It asks the Mo if they are currently experiencing a range of common physical health issues such as headache/backache, breast or nipple problems, continence problems etc  as well as specific questions about relationship with partner and violence -fear, safety, physical violence and humiliation/coercion. </a:t>
            </a:r>
            <a:r>
              <a:rPr lang="en-AU" baseline="0" dirty="0"/>
              <a:t>Nurses were asked to document when they used the checklist and if they referred the women.</a:t>
            </a:r>
            <a:endParaRPr lang="en-US" baseline="0" dirty="0"/>
          </a:p>
          <a:p>
            <a:endParaRPr lang="en-US" baseline="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93148" indent="-193148">
              <a:spcBef>
                <a:spcPct val="0"/>
              </a:spcBef>
            </a:pPr>
            <a:r>
              <a:rPr lang="en-US" dirty="0"/>
              <a:t>This is the clinical pathway that was developed and used by intervention</a:t>
            </a:r>
            <a:r>
              <a:rPr lang="en-US" baseline="0" dirty="0"/>
              <a:t> team</a:t>
            </a:r>
            <a:endParaRPr lang="en-US" dirty="0"/>
          </a:p>
          <a:p>
            <a:pPr marL="193148" indent="-193148">
              <a:spcBef>
                <a:spcPct val="0"/>
              </a:spcBef>
            </a:pPr>
            <a:r>
              <a:rPr lang="en-US" dirty="0"/>
              <a:t>The clinical pathway encouraged the MCH nurses</a:t>
            </a:r>
            <a:r>
              <a:rPr lang="en-US" baseline="0" dirty="0"/>
              <a:t> to use the </a:t>
            </a:r>
            <a:r>
              <a:rPr lang="en-US" b="1" baseline="0" dirty="0"/>
              <a:t>Maternal Health and Wellbeing Checklist </a:t>
            </a:r>
            <a:r>
              <a:rPr lang="en-US" baseline="0" dirty="0"/>
              <a:t>to ask about DV at the 3 or 4 month visit and then outlined the pathway for the MCH nurse to take depending on whether the woman discloses or not</a:t>
            </a:r>
          </a:p>
          <a:p>
            <a:pPr marL="193148" indent="-193148">
              <a:spcBef>
                <a:spcPct val="0"/>
              </a:spcBef>
            </a:pPr>
            <a:endParaRPr lang="en-AU" baseline="0" dirty="0"/>
          </a:p>
          <a:p>
            <a:pPr marL="193148" indent="-193148">
              <a:spcBef>
                <a:spcPct val="0"/>
              </a:spcBef>
            </a:pPr>
            <a:r>
              <a:rPr lang="en-AU" baseline="0" dirty="0"/>
              <a:t>Note principles of good practice identified in bottom of the CPG-  seek support, maintain </a:t>
            </a:r>
            <a:r>
              <a:rPr lang="en-AU" baseline="0" dirty="0" err="1"/>
              <a:t>confid</a:t>
            </a:r>
            <a:r>
              <a:rPr lang="en-AU" baseline="0" dirty="0"/>
              <a:t>, be safe, non judgemental, maintain professional bounds and be mindful of the </a:t>
            </a:r>
            <a:r>
              <a:rPr lang="en-AU" baseline="0" dirty="0" err="1"/>
              <a:t>womens</a:t>
            </a:r>
            <a:r>
              <a:rPr lang="en-AU" baseline="0" dirty="0"/>
              <a:t> stages of change(pre-contemplation, contemplation, prep, action, maintenance, termination).</a:t>
            </a:r>
            <a:r>
              <a:rPr lang="en-AU"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4234" rtl="0" eaLnBrk="1" fontAlgn="base" latinLnBrk="0" hangingPunct="1">
              <a:lnSpc>
                <a:spcPct val="100000"/>
              </a:lnSpc>
              <a:spcBef>
                <a:spcPct val="0"/>
              </a:spcBef>
              <a:spcAft>
                <a:spcPct val="0"/>
              </a:spcAft>
              <a:buClrTx/>
              <a:buSzTx/>
              <a:buFontTx/>
              <a:buNone/>
              <a:tabLst/>
              <a:defRPr/>
            </a:pPr>
            <a:fld id="{A6394C00-FF3F-46EE-9F27-0DF36B0AE49B}"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a:rPr>
              <a:pPr marL="0" marR="0" lvl="0" indent="0" algn="r" defTabSz="914234" rtl="0" eaLnBrk="1" fontAlgn="base" latinLnBrk="0" hangingPunct="1">
                <a:lnSpc>
                  <a:spcPct val="100000"/>
                </a:lnSpc>
                <a:spcBef>
                  <a:spcPct val="0"/>
                </a:spcBef>
                <a:spcAft>
                  <a:spcPct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Arial" charset="0"/>
              <a:ea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TextEdit="1"/>
          </p:cNvSpPr>
          <p:nvPr>
            <p:ph type="sldImg"/>
          </p:nvPr>
        </p:nvSpPr>
        <p:spPr bwMode="auto">
          <a:noFill/>
          <a:ln>
            <a:solidFill>
              <a:srgbClr val="000000"/>
            </a:solidFill>
            <a:miter lim="800000"/>
            <a:headEnd/>
            <a:tailEnd/>
          </a:ln>
        </p:spPr>
      </p:sp>
      <p:sp>
        <p:nvSpPr>
          <p:cNvPr id="166915" name="Rectangle 3"/>
          <p:cNvSpPr>
            <a:spLocks noGrp="1"/>
          </p:cNvSpPr>
          <p:nvPr>
            <p:ph type="body" idx="1"/>
          </p:nvPr>
        </p:nvSpPr>
        <p:spPr/>
        <p:txBody>
          <a:bodyPr/>
          <a:lstStyle/>
          <a:p>
            <a:r>
              <a:rPr lang="fr-FR" dirty="0" err="1"/>
              <a:t>Findings</a:t>
            </a:r>
            <a:r>
              <a:rPr lang="fr-FR" dirty="0"/>
              <a:t> </a:t>
            </a:r>
            <a:r>
              <a:rPr lang="fr-FR" dirty="0" err="1"/>
              <a:t>from</a:t>
            </a:r>
            <a:r>
              <a:rPr lang="fr-FR" dirty="0"/>
              <a:t> </a:t>
            </a:r>
            <a:r>
              <a:rPr lang="fr-FR" dirty="0" err="1"/>
              <a:t>survey</a:t>
            </a:r>
            <a:r>
              <a:rPr lang="fr-FR" dirty="0"/>
              <a:t> sent to all </a:t>
            </a:r>
            <a:r>
              <a:rPr lang="fr-FR" dirty="0" err="1"/>
              <a:t>mothers</a:t>
            </a:r>
            <a:r>
              <a:rPr lang="fr-FR" dirty="0"/>
              <a:t> post intervention.</a:t>
            </a:r>
          </a:p>
          <a:p>
            <a:endParaRPr lang="fr-FR" dirty="0"/>
          </a:p>
          <a:p>
            <a:r>
              <a:rPr lang="fr-FR" dirty="0"/>
              <a:t>All up-14% </a:t>
            </a:r>
            <a:r>
              <a:rPr lang="fr-FR" dirty="0" err="1"/>
              <a:t>women</a:t>
            </a:r>
            <a:r>
              <a:rPr lang="fr-FR" dirty="0"/>
              <a:t> </a:t>
            </a:r>
            <a:r>
              <a:rPr lang="fr-FR" dirty="0" err="1"/>
              <a:t>reported</a:t>
            </a:r>
            <a:r>
              <a:rPr lang="fr-FR" dirty="0"/>
              <a:t> violence in </a:t>
            </a:r>
            <a:r>
              <a:rPr lang="fr-FR" dirty="0" err="1"/>
              <a:t>past</a:t>
            </a:r>
            <a:r>
              <a:rPr lang="fr-FR" dirty="0"/>
              <a:t> 12m.</a:t>
            </a:r>
            <a:r>
              <a:rPr lang="fr-FR" baseline="0" dirty="0"/>
              <a:t> (14 </a:t>
            </a:r>
            <a:r>
              <a:rPr lang="fr-FR" baseline="0" dirty="0" err="1"/>
              <a:t>women</a:t>
            </a:r>
            <a:r>
              <a:rPr lang="fr-FR" baseline="0" dirty="0"/>
              <a:t> in 100) </a:t>
            </a:r>
          </a:p>
          <a:p>
            <a:endParaRPr lang="fr-FR" baseline="0" dirty="0"/>
          </a:p>
          <a:p>
            <a:r>
              <a:rPr lang="fr-FR" baseline="0" dirty="0"/>
              <a:t>This </a:t>
            </a:r>
            <a:r>
              <a:rPr lang="fr-FR" baseline="0" dirty="0" err="1"/>
              <a:t>is</a:t>
            </a:r>
            <a:r>
              <a:rPr lang="fr-FR" baseline="0" dirty="0"/>
              <a:t> </a:t>
            </a:r>
            <a:r>
              <a:rPr lang="fr-FR" baseline="0" dirty="0" err="1"/>
              <a:t>likely</a:t>
            </a:r>
            <a:r>
              <a:rPr lang="fr-FR" baseline="0" dirty="0"/>
              <a:t> to </a:t>
            </a:r>
            <a:r>
              <a:rPr lang="fr-FR" baseline="0" dirty="0" err="1"/>
              <a:t>be</a:t>
            </a:r>
            <a:r>
              <a:rPr lang="fr-FR" baseline="0" dirty="0"/>
              <a:t> an </a:t>
            </a:r>
            <a:r>
              <a:rPr lang="fr-FR" baseline="0" dirty="0" err="1"/>
              <a:t>underestimate</a:t>
            </a:r>
            <a:r>
              <a:rPr lang="fr-FR" baseline="0" dirty="0"/>
              <a:t> of </a:t>
            </a:r>
            <a:r>
              <a:rPr lang="fr-FR" baseline="0" dirty="0" err="1"/>
              <a:t>prevalence</a:t>
            </a:r>
            <a:r>
              <a:rPr lang="fr-FR" baseline="0" dirty="0"/>
              <a:t> as </a:t>
            </a:r>
            <a:r>
              <a:rPr lang="fr-FR" baseline="0" dirty="0" err="1"/>
              <a:t>we</a:t>
            </a:r>
            <a:r>
              <a:rPr lang="fr-FR" baseline="0" dirty="0"/>
              <a:t> know </a:t>
            </a:r>
            <a:r>
              <a:rPr lang="fr-FR" baseline="0" dirty="0" err="1"/>
              <a:t>that</a:t>
            </a:r>
            <a:r>
              <a:rPr lang="fr-FR" baseline="0" dirty="0"/>
              <a:t> </a:t>
            </a:r>
            <a:r>
              <a:rPr lang="fr-FR" baseline="0" dirty="0" err="1"/>
              <a:t>women</a:t>
            </a:r>
            <a:r>
              <a:rPr lang="fr-FR" baseline="0" dirty="0"/>
              <a:t> </a:t>
            </a:r>
            <a:r>
              <a:rPr lang="fr-FR" baseline="0" dirty="0" err="1"/>
              <a:t>who</a:t>
            </a:r>
            <a:r>
              <a:rPr lang="fr-FR" baseline="0" dirty="0"/>
              <a:t> </a:t>
            </a:r>
            <a:r>
              <a:rPr lang="fr-FR" baseline="0" dirty="0" err="1"/>
              <a:t>respond</a:t>
            </a:r>
            <a:r>
              <a:rPr lang="fr-FR" baseline="0" dirty="0"/>
              <a:t> to </a:t>
            </a:r>
            <a:r>
              <a:rPr lang="fr-FR" baseline="0" dirty="0" err="1"/>
              <a:t>surveys</a:t>
            </a:r>
            <a:r>
              <a:rPr lang="fr-FR" baseline="0" dirty="0"/>
              <a:t> are </a:t>
            </a:r>
            <a:r>
              <a:rPr lang="fr-FR" baseline="0" dirty="0" err="1"/>
              <a:t>better</a:t>
            </a:r>
            <a:r>
              <a:rPr lang="fr-FR" baseline="0" dirty="0"/>
              <a:t> </a:t>
            </a:r>
            <a:r>
              <a:rPr lang="fr-FR" baseline="0" dirty="0" err="1"/>
              <a:t>educated</a:t>
            </a:r>
            <a:r>
              <a:rPr lang="fr-FR" baseline="0" dirty="0"/>
              <a:t>, on </a:t>
            </a:r>
            <a:r>
              <a:rPr lang="fr-FR" baseline="0" dirty="0" err="1"/>
              <a:t>higher</a:t>
            </a:r>
            <a:r>
              <a:rPr lang="fr-FR" baseline="0" dirty="0"/>
              <a:t> </a:t>
            </a:r>
            <a:r>
              <a:rPr lang="fr-FR" baseline="0" dirty="0" err="1"/>
              <a:t>incomes</a:t>
            </a:r>
            <a:r>
              <a:rPr lang="fr-FR" baseline="0" dirty="0"/>
              <a:t> and are </a:t>
            </a:r>
            <a:r>
              <a:rPr lang="fr-FR" baseline="0" dirty="0" err="1"/>
              <a:t>less</a:t>
            </a:r>
            <a:r>
              <a:rPr lang="fr-FR" baseline="0" dirty="0"/>
              <a:t> </a:t>
            </a:r>
            <a:r>
              <a:rPr lang="fr-FR" baseline="0" dirty="0" err="1"/>
              <a:t>likely</a:t>
            </a:r>
            <a:r>
              <a:rPr lang="fr-FR" baseline="0" dirty="0"/>
              <a:t> to </a:t>
            </a:r>
            <a:r>
              <a:rPr lang="fr-FR" baseline="0" dirty="0" err="1"/>
              <a:t>be</a:t>
            </a:r>
            <a:r>
              <a:rPr lang="fr-FR" baseline="0" dirty="0"/>
              <a:t> CALD clients and </a:t>
            </a:r>
            <a:r>
              <a:rPr lang="fr-FR" baseline="0" dirty="0" err="1"/>
              <a:t>less</a:t>
            </a:r>
            <a:r>
              <a:rPr lang="fr-FR" baseline="0" dirty="0"/>
              <a:t> </a:t>
            </a:r>
            <a:r>
              <a:rPr lang="fr-FR" baseline="0" dirty="0" err="1"/>
              <a:t>likely</a:t>
            </a:r>
            <a:r>
              <a:rPr lang="fr-FR" baseline="0" dirty="0"/>
              <a:t> to </a:t>
            </a:r>
            <a:r>
              <a:rPr lang="fr-FR" baseline="0" dirty="0" err="1"/>
              <a:t>be</a:t>
            </a:r>
            <a:r>
              <a:rPr lang="fr-FR" baseline="0" dirty="0"/>
              <a:t> </a:t>
            </a:r>
            <a:r>
              <a:rPr lang="fr-FR" baseline="0" dirty="0" err="1"/>
              <a:t>victims</a:t>
            </a:r>
            <a:r>
              <a:rPr lang="fr-FR" baseline="0" dirty="0"/>
              <a:t> of FV-</a:t>
            </a:r>
            <a:r>
              <a:rPr lang="fr-FR" baseline="0" dirty="0" err="1"/>
              <a:t>so</a:t>
            </a:r>
            <a:r>
              <a:rPr lang="fr-FR" baseline="0" dirty="0"/>
              <a:t> if </a:t>
            </a:r>
            <a:r>
              <a:rPr lang="fr-FR" baseline="0" dirty="0" err="1"/>
              <a:t>you</a:t>
            </a:r>
            <a:r>
              <a:rPr lang="fr-FR" baseline="0" dirty="0"/>
              <a:t> are </a:t>
            </a:r>
            <a:r>
              <a:rPr lang="fr-FR" baseline="0" dirty="0" err="1"/>
              <a:t>working</a:t>
            </a:r>
            <a:r>
              <a:rPr lang="fr-FR" baseline="0" dirty="0"/>
              <a:t> in a full time </a:t>
            </a:r>
            <a:r>
              <a:rPr lang="fr-FR" baseline="0" dirty="0" err="1"/>
              <a:t>clinic</a:t>
            </a:r>
            <a:r>
              <a:rPr lang="fr-FR" baseline="0" dirty="0"/>
              <a:t> (seeing 10 </a:t>
            </a:r>
            <a:r>
              <a:rPr lang="fr-FR" baseline="0" dirty="0" err="1"/>
              <a:t>women</a:t>
            </a:r>
            <a:r>
              <a:rPr lang="fr-FR" baseline="0" dirty="0"/>
              <a:t> a </a:t>
            </a:r>
            <a:r>
              <a:rPr lang="fr-FR" baseline="0" dirty="0" err="1"/>
              <a:t>day</a:t>
            </a:r>
            <a:r>
              <a:rPr lang="fr-FR" baseline="0" dirty="0"/>
              <a:t>). This </a:t>
            </a:r>
            <a:r>
              <a:rPr lang="fr-FR" baseline="0" dirty="0" err="1"/>
              <a:t>prev</a:t>
            </a:r>
            <a:r>
              <a:rPr lang="fr-FR" baseline="0" dirty="0"/>
              <a:t> rate </a:t>
            </a:r>
            <a:r>
              <a:rPr lang="fr-FR" baseline="0" dirty="0" err="1"/>
              <a:t>equates</a:t>
            </a:r>
            <a:r>
              <a:rPr lang="fr-FR" baseline="0" dirty="0"/>
              <a:t> to </a:t>
            </a:r>
            <a:r>
              <a:rPr lang="fr-FR" baseline="0" dirty="0" err="1"/>
              <a:t>you</a:t>
            </a:r>
            <a:r>
              <a:rPr lang="fr-FR" baseline="0" dirty="0"/>
              <a:t> seeing 7</a:t>
            </a:r>
            <a:r>
              <a:rPr lang="fr-FR" b="1" baseline="0" dirty="0"/>
              <a:t> </a:t>
            </a:r>
            <a:r>
              <a:rPr lang="fr-FR" b="1" baseline="0" dirty="0" err="1"/>
              <a:t>women</a:t>
            </a:r>
            <a:r>
              <a:rPr lang="fr-FR" b="1" baseline="0" dirty="0"/>
              <a:t> / </a:t>
            </a:r>
            <a:r>
              <a:rPr lang="fr-FR" b="1" baseline="0" dirty="0" err="1"/>
              <a:t>week</a:t>
            </a:r>
            <a:r>
              <a:rPr lang="fr-FR" b="1" baseline="0" dirty="0"/>
              <a:t> (or more </a:t>
            </a:r>
            <a:r>
              <a:rPr lang="fr-FR" b="1" baseline="0" dirty="0" err="1"/>
              <a:t>than</a:t>
            </a:r>
            <a:r>
              <a:rPr lang="fr-FR" b="1" baseline="0" dirty="0"/>
              <a:t> 1 per </a:t>
            </a:r>
            <a:r>
              <a:rPr lang="fr-FR" b="1" baseline="0" dirty="0" err="1"/>
              <a:t>day</a:t>
            </a:r>
            <a:r>
              <a:rPr lang="fr-FR" b="1" baseline="0" dirty="0"/>
              <a:t>) </a:t>
            </a:r>
            <a:r>
              <a:rPr lang="fr-FR" b="1" baseline="0" dirty="0" err="1"/>
              <a:t>who</a:t>
            </a:r>
            <a:r>
              <a:rPr lang="fr-FR" b="1" baseline="0" dirty="0"/>
              <a:t> have </a:t>
            </a:r>
            <a:r>
              <a:rPr lang="fr-FR" b="1" baseline="0" dirty="0" err="1"/>
              <a:t>experienced</a:t>
            </a:r>
            <a:r>
              <a:rPr lang="fr-FR" b="1" baseline="0" dirty="0"/>
              <a:t> probable or </a:t>
            </a:r>
            <a:r>
              <a:rPr lang="fr-FR" b="1" baseline="0" dirty="0" err="1"/>
              <a:t>confirmed</a:t>
            </a:r>
            <a:r>
              <a:rPr lang="fr-FR" b="1" baseline="0" dirty="0"/>
              <a:t> abuse in </a:t>
            </a:r>
            <a:r>
              <a:rPr lang="fr-FR" b="1" baseline="0" dirty="0" err="1"/>
              <a:t>past</a:t>
            </a:r>
            <a:r>
              <a:rPr lang="fr-FR" b="1" baseline="0" dirty="0"/>
              <a:t> 12m</a:t>
            </a:r>
            <a:r>
              <a:rPr lang="fr-FR" baseline="0" dirty="0"/>
              <a:t>.</a:t>
            </a:r>
          </a:p>
          <a:p>
            <a:endParaRPr lang="fr-FR" baseline="0" dirty="0"/>
          </a:p>
          <a:p>
            <a:r>
              <a:rPr lang="fr-FR" baseline="0" dirty="0"/>
              <a:t>CAS-composite abuse </a:t>
            </a:r>
            <a:r>
              <a:rPr lang="fr-FR" baseline="0" dirty="0" err="1"/>
              <a:t>scale</a:t>
            </a:r>
            <a:r>
              <a:rPr lang="fr-FR" baseline="0" dirty="0"/>
              <a:t> –</a:t>
            </a:r>
            <a:r>
              <a:rPr lang="fr-FR" baseline="0" dirty="0" err="1"/>
              <a:t>asks</a:t>
            </a:r>
            <a:r>
              <a:rPr lang="fr-FR" baseline="0" dirty="0"/>
              <a:t> a range of questions </a:t>
            </a:r>
            <a:r>
              <a:rPr lang="fr-FR" baseline="0" dirty="0" err="1"/>
              <a:t>regarding</a:t>
            </a:r>
            <a:r>
              <a:rPr lang="fr-FR" baseline="0" dirty="0"/>
              <a:t> </a:t>
            </a:r>
            <a:r>
              <a:rPr lang="fr-FR" baseline="0" dirty="0" err="1"/>
              <a:t>level</a:t>
            </a:r>
            <a:r>
              <a:rPr lang="fr-FR" baseline="0" dirty="0"/>
              <a:t> of </a:t>
            </a:r>
            <a:r>
              <a:rPr lang="fr-FR" baseline="0" dirty="0" err="1"/>
              <a:t>physical</a:t>
            </a:r>
            <a:r>
              <a:rPr lang="fr-FR" baseline="0" dirty="0"/>
              <a:t>, </a:t>
            </a:r>
            <a:r>
              <a:rPr lang="fr-FR" baseline="0" dirty="0" err="1"/>
              <a:t>emotional</a:t>
            </a:r>
            <a:r>
              <a:rPr lang="fr-FR" baseline="0" dirty="0"/>
              <a:t>, </a:t>
            </a:r>
            <a:r>
              <a:rPr lang="fr-FR" baseline="0" dirty="0" err="1"/>
              <a:t>sexual</a:t>
            </a:r>
            <a:r>
              <a:rPr lang="fr-FR" baseline="0" dirty="0"/>
              <a:t> abuse and </a:t>
            </a:r>
            <a:r>
              <a:rPr lang="fr-FR" baseline="0" dirty="0" err="1"/>
              <a:t>harrassment</a:t>
            </a:r>
            <a:r>
              <a:rPr lang="fr-FR" baseline="0" dirty="0"/>
              <a:t> in </a:t>
            </a:r>
            <a:r>
              <a:rPr lang="fr-FR" baseline="0" dirty="0" err="1"/>
              <a:t>past</a:t>
            </a:r>
            <a:r>
              <a:rPr lang="fr-FR" baseline="0" dirty="0"/>
              <a:t> 12m. If score 3-6 </a:t>
            </a:r>
            <a:r>
              <a:rPr lang="fr-FR" baseline="0" dirty="0" err="1"/>
              <a:t>then</a:t>
            </a:r>
            <a:r>
              <a:rPr lang="fr-FR" baseline="0" dirty="0"/>
              <a:t> probable abuse and &gt;7 </a:t>
            </a:r>
            <a:r>
              <a:rPr lang="fr-FR" baseline="0" dirty="0" err="1"/>
              <a:t>experiencing</a:t>
            </a:r>
            <a:r>
              <a:rPr lang="fr-FR" baseline="0" dirty="0"/>
              <a:t> abuse. </a:t>
            </a:r>
            <a:r>
              <a:rPr lang="fr-FR" baseline="0" dirty="0" err="1"/>
              <a:t>Women</a:t>
            </a:r>
            <a:r>
              <a:rPr lang="fr-FR" baseline="0" dirty="0"/>
              <a:t> </a:t>
            </a:r>
            <a:r>
              <a:rPr lang="fr-FR" baseline="0" dirty="0" err="1"/>
              <a:t>respond</a:t>
            </a:r>
            <a:r>
              <a:rPr lang="fr-FR" baseline="0" dirty="0"/>
              <a:t> on a 6 point </a:t>
            </a:r>
            <a:r>
              <a:rPr lang="fr-FR" baseline="0" dirty="0" err="1"/>
              <a:t>likert</a:t>
            </a:r>
            <a:r>
              <a:rPr lang="fr-FR" baseline="0" dirty="0"/>
              <a:t> </a:t>
            </a:r>
            <a:r>
              <a:rPr lang="fr-FR" baseline="0" dirty="0" err="1"/>
              <a:t>scale</a:t>
            </a:r>
            <a:r>
              <a:rPr lang="fr-FR" baseline="0" dirty="0"/>
              <a:t> from </a:t>
            </a:r>
            <a:r>
              <a:rPr lang="fr-FR" baseline="0" dirty="0" err="1"/>
              <a:t>never</a:t>
            </a:r>
            <a:r>
              <a:rPr lang="fr-FR" baseline="0" dirty="0"/>
              <a:t> </a:t>
            </a:r>
            <a:r>
              <a:rPr lang="fr-FR" baseline="0" dirty="0" err="1"/>
              <a:t>experienced</a:t>
            </a:r>
            <a:r>
              <a:rPr lang="fr-FR" baseline="0" dirty="0"/>
              <a:t> – </a:t>
            </a:r>
            <a:r>
              <a:rPr lang="fr-FR" baseline="0" dirty="0" err="1"/>
              <a:t>daily</a:t>
            </a:r>
            <a:r>
              <a:rPr lang="fr-FR" baseline="0" dirty="0"/>
              <a:t> </a:t>
            </a:r>
            <a:r>
              <a:rPr lang="fr-FR" baseline="0" dirty="0" err="1"/>
              <a:t>experience</a:t>
            </a:r>
            <a:r>
              <a:rPr lang="fr-FR" baseline="0" dirty="0"/>
              <a:t>.</a:t>
            </a:r>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Screening rates- MCH nurse MOVE teams in the IG asked 3 x more women than those in controls and Looking at SP</a:t>
            </a:r>
            <a:r>
              <a:rPr lang="en-AU" baseline="0" dirty="0"/>
              <a:t> and referral rates from government data </a:t>
            </a:r>
          </a:p>
          <a:p>
            <a:endParaRPr lang="en-AU" baseline="0" dirty="0"/>
          </a:p>
          <a:p>
            <a:r>
              <a:rPr lang="en-AU" dirty="0"/>
              <a:t>MOVE team completed 3 x more Safety plans than CG and there was no statistical difference in</a:t>
            </a:r>
            <a:r>
              <a:rPr lang="en-AU" baseline="0" dirty="0"/>
              <a:t> referral rates between arms. This change in SP rates was sustained at 2 years with a then 4 fold increase in SP discussions/proxy for disclosure.</a:t>
            </a:r>
            <a:endParaRPr lang="en-AU" dirty="0"/>
          </a:p>
        </p:txBody>
      </p:sp>
      <p:sp>
        <p:nvSpPr>
          <p:cNvPr id="4" name="Slide Number Placeholder 3"/>
          <p:cNvSpPr>
            <a:spLocks noGrp="1"/>
          </p:cNvSpPr>
          <p:nvPr>
            <p:ph type="sldNum" sz="quarter" idx="10"/>
          </p:nvPr>
        </p:nvSpPr>
        <p:spPr/>
        <p:txBody>
          <a:bodyPr/>
          <a:lstStyle/>
          <a:p>
            <a:pPr marL="0" marR="0" lvl="0" indent="0" algn="r" defTabSz="914234" rtl="0" eaLnBrk="1" fontAlgn="base" latinLnBrk="0" hangingPunct="1">
              <a:lnSpc>
                <a:spcPct val="100000"/>
              </a:lnSpc>
              <a:spcBef>
                <a:spcPct val="0"/>
              </a:spcBef>
              <a:spcAft>
                <a:spcPct val="0"/>
              </a:spcAft>
              <a:buClrTx/>
              <a:buSzTx/>
              <a:buFontTx/>
              <a:buNone/>
              <a:tabLst/>
              <a:defRPr/>
            </a:pPr>
            <a:fld id="{A6394C00-FF3F-46EE-9F27-0DF36B0AE49B}"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a:rPr>
              <a:pPr marL="0" marR="0" lvl="0" indent="0" algn="r" defTabSz="914234" rtl="0" eaLnBrk="1" fontAlgn="base" latinLnBrk="0" hangingPunct="1">
                <a:lnSpc>
                  <a:spcPct val="100000"/>
                </a:lnSpc>
                <a:spcBef>
                  <a:spcPct val="0"/>
                </a:spcBef>
                <a:spcAft>
                  <a:spcPct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Arial" charset="0"/>
              <a:ea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AU"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AU" i="1" dirty="0"/>
              <a:t>The MOVE model ensured Sustainable screening and improved outcomes for W&amp;C</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Project</a:t>
            </a:r>
            <a:r>
              <a:rPr lang="en-AU" baseline="0" dirty="0"/>
              <a:t> success can be attributed to PAR and partnerships with KU, strong design and extensive use of implementation theory to encourage sustainable change. Improved collab with DVS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AU" dirty="0"/>
          </a:p>
          <a:p>
            <a:pPr marL="0" marR="0" indent="0" algn="l" defTabSz="914400" rtl="0" eaLnBrk="0" fontAlgn="base" latinLnBrk="0" hangingPunct="0">
              <a:lnSpc>
                <a:spcPct val="100000"/>
              </a:lnSpc>
              <a:spcBef>
                <a:spcPct val="30000"/>
              </a:spcBef>
              <a:spcAft>
                <a:spcPct val="0"/>
              </a:spcAft>
              <a:buClrTx/>
              <a:buSzTx/>
              <a:buFontTx/>
              <a:buNone/>
              <a:tabLst/>
              <a:defRPr/>
            </a:pPr>
            <a:r>
              <a:rPr lang="en-AU" baseline="0" dirty="0"/>
              <a:t>This theory informed intervention led to improved and sustained outcomes in areas such as </a:t>
            </a:r>
          </a:p>
          <a:p>
            <a:pPr marL="0" marR="0" indent="0" algn="l" defTabSz="914400" rtl="0" eaLnBrk="0" fontAlgn="base" latinLnBrk="0" hangingPunct="0">
              <a:lnSpc>
                <a:spcPct val="100000"/>
              </a:lnSpc>
              <a:spcBef>
                <a:spcPct val="30000"/>
              </a:spcBef>
              <a:spcAft>
                <a:spcPct val="0"/>
              </a:spcAft>
              <a:buClrTx/>
              <a:buSzTx/>
              <a:buFontTx/>
              <a:buNone/>
              <a:tabLst/>
              <a:defRPr/>
            </a:pPr>
            <a:r>
              <a:rPr lang="en-AU" baseline="0" dirty="0"/>
              <a:t>-nurse client interaction</a:t>
            </a:r>
          </a:p>
          <a:p>
            <a:pPr marL="0" marR="0" indent="0" algn="l" defTabSz="914400" rtl="0" eaLnBrk="0" fontAlgn="base" latinLnBrk="0" hangingPunct="0">
              <a:lnSpc>
                <a:spcPct val="100000"/>
              </a:lnSpc>
              <a:spcBef>
                <a:spcPct val="30000"/>
              </a:spcBef>
              <a:spcAft>
                <a:spcPct val="0"/>
              </a:spcAft>
              <a:buClrTx/>
              <a:buSzTx/>
              <a:buFontTx/>
              <a:buNone/>
              <a:tabLst/>
              <a:defRPr/>
            </a:pPr>
            <a:r>
              <a:rPr lang="en-AU" baseline="0" dirty="0"/>
              <a:t>-3 fold increase in SP and 4 fold at 2 </a:t>
            </a:r>
            <a:r>
              <a:rPr lang="en-AU" baseline="0" dirty="0" err="1"/>
              <a:t>yrs</a:t>
            </a:r>
            <a:r>
              <a:rPr lang="en-AU" baseline="0" dirty="0"/>
              <a:t>-improved safety?</a:t>
            </a:r>
            <a:endParaRPr lang="en-AU"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pPr marL="0" marR="0" lvl="0" indent="0" algn="r" defTabSz="914234" rtl="0" eaLnBrk="1" fontAlgn="base" latinLnBrk="0" hangingPunct="1">
              <a:lnSpc>
                <a:spcPct val="100000"/>
              </a:lnSpc>
              <a:spcBef>
                <a:spcPct val="0"/>
              </a:spcBef>
              <a:spcAft>
                <a:spcPct val="0"/>
              </a:spcAft>
              <a:buClrTx/>
              <a:buSzTx/>
              <a:buFontTx/>
              <a:buNone/>
              <a:tabLst/>
              <a:defRPr/>
            </a:pPr>
            <a:fld id="{A6394C00-FF3F-46EE-9F27-0DF36B0AE49B}"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a:rPr>
              <a:pPr marL="0" marR="0" lvl="0" indent="0" algn="r" defTabSz="914234" rtl="0" eaLnBrk="1" fontAlgn="base" latinLnBrk="0" hangingPunct="1">
                <a:lnSpc>
                  <a:spcPct val="100000"/>
                </a:lnSpc>
                <a:spcBef>
                  <a:spcPct val="0"/>
                </a:spcBef>
                <a:spcAft>
                  <a:spcPct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Arial" charset="0"/>
              <a:ea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If you are interested in MOVE trial and sustained identification of abused women and their children-see publications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4BA64D-CBE3-4A05-B706-D3C44CFAD1D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4298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In 2015 we received National funding for the </a:t>
            </a:r>
            <a:r>
              <a:rPr lang="en-AU" dirty="0">
                <a:solidFill>
                  <a:schemeClr val="accent1"/>
                </a:solidFill>
              </a:rPr>
              <a:t>P</a:t>
            </a:r>
            <a:r>
              <a:rPr lang="en-AU" dirty="0"/>
              <a:t>arenting and </a:t>
            </a:r>
            <a:r>
              <a:rPr lang="en-AU" dirty="0">
                <a:solidFill>
                  <a:schemeClr val="accent1"/>
                </a:solidFill>
              </a:rPr>
              <a:t>A</a:t>
            </a:r>
            <a:r>
              <a:rPr lang="en-AU" dirty="0"/>
              <a:t>buse </a:t>
            </a:r>
            <a:r>
              <a:rPr lang="en-AU" dirty="0" err="1"/>
              <a:t>ta</a:t>
            </a:r>
            <a:r>
              <a:rPr lang="en-AU" dirty="0" err="1">
                <a:solidFill>
                  <a:schemeClr val="accent1"/>
                </a:solidFill>
              </a:rPr>
              <a:t>CT</a:t>
            </a:r>
            <a:r>
              <a:rPr lang="en-AU" dirty="0" err="1"/>
              <a:t>ic</a:t>
            </a:r>
            <a:r>
              <a:rPr lang="en-AU" dirty="0" err="1">
                <a:solidFill>
                  <a:schemeClr val="accent1"/>
                </a:solidFill>
              </a:rPr>
              <a:t>s</a:t>
            </a:r>
            <a:r>
              <a:rPr lang="en-AU" dirty="0"/>
              <a:t> </a:t>
            </a:r>
          </a:p>
          <a:p>
            <a:r>
              <a:rPr lang="en-AU" dirty="0">
                <a:solidFill>
                  <a:schemeClr val="accent1"/>
                </a:solidFill>
              </a:rPr>
              <a:t>(PACTs project)</a:t>
            </a:r>
            <a:r>
              <a:rPr lang="en-AU" baseline="0" dirty="0"/>
              <a:t>-DFV and parenting: mixed methods insights into impact and support needs</a:t>
            </a:r>
          </a:p>
          <a:p>
            <a:r>
              <a:rPr lang="en-AU" dirty="0"/>
              <a:t>The project examined the impact of domestic and family violence on parenting capacity and parent–child relationships in Australia. </a:t>
            </a:r>
            <a:endParaRPr lang="en-AU" baseline="0" dirty="0"/>
          </a:p>
          <a:p>
            <a:endParaRPr lang="en-AU" baseline="0" dirty="0"/>
          </a:p>
          <a:p>
            <a:r>
              <a:rPr lang="en-AU" dirty="0"/>
              <a:t>Three phases- </a:t>
            </a:r>
          </a:p>
          <a:p>
            <a:r>
              <a:rPr lang="en-AU" dirty="0"/>
              <a:t>1. comprehensive evidence review</a:t>
            </a:r>
          </a:p>
          <a:p>
            <a:r>
              <a:rPr lang="en-AU" dirty="0"/>
              <a:t>2. quant component examining long data sets</a:t>
            </a:r>
          </a:p>
          <a:p>
            <a:r>
              <a:rPr lang="en-AU" dirty="0"/>
              <a:t>LSAC-longitudinal study of </a:t>
            </a:r>
            <a:r>
              <a:rPr lang="en-AU" dirty="0" err="1"/>
              <a:t>australian</a:t>
            </a:r>
            <a:r>
              <a:rPr lang="en-AU" dirty="0"/>
              <a:t> children</a:t>
            </a:r>
          </a:p>
          <a:p>
            <a:r>
              <a:rPr lang="en-AU" dirty="0"/>
              <a:t>LSSF-Long study of </a:t>
            </a:r>
            <a:r>
              <a:rPr lang="en-AU" dirty="0" err="1"/>
              <a:t>seperated</a:t>
            </a:r>
            <a:r>
              <a:rPr lang="en-AU" dirty="0"/>
              <a:t> </a:t>
            </a:r>
            <a:r>
              <a:rPr lang="en-AU" dirty="0" err="1"/>
              <a:t>fams</a:t>
            </a:r>
            <a:endParaRPr lang="en-AU" dirty="0"/>
          </a:p>
          <a:p>
            <a:r>
              <a:rPr lang="en-AU" dirty="0"/>
              <a:t>SRSP-survey recently</a:t>
            </a:r>
            <a:r>
              <a:rPr lang="en-AU" baseline="0" dirty="0"/>
              <a:t> </a:t>
            </a:r>
            <a:r>
              <a:rPr lang="en-AU" baseline="0" dirty="0" err="1"/>
              <a:t>seperated</a:t>
            </a:r>
            <a:r>
              <a:rPr lang="en-AU" baseline="0" dirty="0"/>
              <a:t> parents 2012</a:t>
            </a:r>
          </a:p>
          <a:p>
            <a:r>
              <a:rPr lang="en-AU" baseline="0" dirty="0"/>
              <a:t>3. </a:t>
            </a:r>
            <a:r>
              <a:rPr lang="en-AU" baseline="0" dirty="0" err="1"/>
              <a:t>Quali</a:t>
            </a:r>
            <a:r>
              <a:rPr lang="en-AU" baseline="0" dirty="0"/>
              <a:t> interviews with 50 abused women</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4BA64D-CBE3-4A05-B706-D3C44CFAD1D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4503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7562103" cy="3054102"/>
          </a:xfrm>
          <a:prstGeom prst="rect">
            <a:avLst/>
          </a:prstGeom>
        </p:spPr>
      </p:pic>
      <p:sp>
        <p:nvSpPr>
          <p:cNvPr id="7" name="Rectangle 6"/>
          <p:cNvSpPr/>
          <p:nvPr userDrawn="1"/>
        </p:nvSpPr>
        <p:spPr>
          <a:xfrm>
            <a:off x="3175" y="6672037"/>
            <a:ext cx="12188825" cy="1859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3175" y="6603895"/>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2536078" y="1406365"/>
            <a:ext cx="8982006" cy="2626799"/>
          </a:xfrm>
        </p:spPr>
        <p:txBody>
          <a:bodyPr anchor="b">
            <a:normAutofit/>
          </a:bodyPr>
          <a:lstStyle>
            <a:lvl1pPr algn="l">
              <a:lnSpc>
                <a:spcPct val="85000"/>
              </a:lnSpc>
              <a:defRPr sz="5500" spc="-50" baseline="0">
                <a:solidFill>
                  <a:srgbClr val="660066"/>
                </a:solidFill>
              </a:defRPr>
            </a:lvl1pPr>
          </a:lstStyle>
          <a:p>
            <a:r>
              <a:rPr lang="en-US" dirty="0"/>
              <a:t>Researching the personal experiences of mothers, fathers and children living with DFV</a:t>
            </a:r>
          </a:p>
        </p:txBody>
      </p:sp>
      <p:sp>
        <p:nvSpPr>
          <p:cNvPr id="3" name="Subtitle 2"/>
          <p:cNvSpPr>
            <a:spLocks noGrp="1"/>
          </p:cNvSpPr>
          <p:nvPr>
            <p:ph type="subTitle" idx="1" hasCustomPrompt="1"/>
          </p:nvPr>
        </p:nvSpPr>
        <p:spPr>
          <a:xfrm>
            <a:off x="1154082" y="4229354"/>
            <a:ext cx="10364001" cy="1921201"/>
          </a:xfrm>
        </p:spPr>
        <p:txBody>
          <a:bodyPr lIns="91440" rIns="91440">
            <a:normAutofit/>
          </a:bodyPr>
          <a:lstStyle>
            <a:lvl1pPr marL="0" indent="0" algn="l">
              <a:buNone/>
              <a:defRPr sz="2400" cap="all" spc="200" baseline="0">
                <a:solidFill>
                  <a:srgbClr val="C00000"/>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Cathy Humphreys</a:t>
            </a:r>
          </a:p>
          <a:p>
            <a:r>
              <a:rPr lang="en-US" dirty="0"/>
              <a:t>Professor of social work, </a:t>
            </a:r>
            <a:r>
              <a:rPr lang="en-US" dirty="0" err="1"/>
              <a:t>uni</a:t>
            </a:r>
            <a:r>
              <a:rPr lang="en-US" dirty="0"/>
              <a:t> of </a:t>
            </a:r>
            <a:r>
              <a:rPr lang="en-US" dirty="0" err="1"/>
              <a:t>melb</a:t>
            </a:r>
            <a:r>
              <a:rPr lang="en-US" dirty="0"/>
              <a:t>, co-chair of the Melbourne alliance to end violence against women (</a:t>
            </a:r>
            <a:r>
              <a:rPr lang="en-US" dirty="0" err="1"/>
              <a:t>maeve</a:t>
            </a:r>
            <a:r>
              <a:rPr lang="en-US" dirty="0"/>
              <a:t>), and chief investigator safer families </a:t>
            </a:r>
            <a:r>
              <a:rPr lang="en-US" dirty="0" err="1"/>
              <a:t>centre</a:t>
            </a:r>
            <a:r>
              <a:rPr lang="en-US" dirty="0"/>
              <a:t> of research excellence</a:t>
            </a:r>
          </a:p>
        </p:txBody>
      </p:sp>
      <p:sp>
        <p:nvSpPr>
          <p:cNvPr id="5" name="Footer Placeholder 4"/>
          <p:cNvSpPr>
            <a:spLocks noGrp="1"/>
          </p:cNvSpPr>
          <p:nvPr>
            <p:ph type="ftr" sz="quarter" idx="11"/>
          </p:nvPr>
        </p:nvSpPr>
        <p:spPr/>
        <p:txBody>
          <a:bodyPr/>
          <a:lstStyle/>
          <a:p>
            <a:r>
              <a:rPr lang="en-US" dirty="0"/>
              <a:t>Safer families </a:t>
            </a:r>
            <a:r>
              <a:rPr lang="en-US" dirty="0" err="1"/>
              <a:t>cre</a:t>
            </a:r>
            <a:endParaRPr lang="en-US" dirty="0"/>
          </a:p>
        </p:txBody>
      </p:sp>
      <p:sp>
        <p:nvSpPr>
          <p:cNvPr id="6" name="Slide Number Placeholder 5"/>
          <p:cNvSpPr>
            <a:spLocks noGrp="1"/>
          </p:cNvSpPr>
          <p:nvPr>
            <p:ph type="sldNum" sz="quarter" idx="12"/>
          </p:nvPr>
        </p:nvSpPr>
        <p:spPr>
          <a:xfrm>
            <a:off x="11310553" y="6608029"/>
            <a:ext cx="247921" cy="216881"/>
          </a:xfrm>
        </p:spPr>
        <p:txBody>
          <a:bodyPr/>
          <a:lstStyle/>
          <a:p>
            <a:fld id="{2BFE7DEF-A313-4AD3-B6B4-3282A866A62C}" type="slidenum">
              <a:rPr lang="en-US" smtClean="0"/>
              <a:t>‹#›</a:t>
            </a:fld>
            <a:endParaRPr lang="en-US" dirty="0"/>
          </a:p>
        </p:txBody>
      </p:sp>
      <p:cxnSp>
        <p:nvCxnSpPr>
          <p:cNvPr id="9" name="Straight Connector 8"/>
          <p:cNvCxnSpPr/>
          <p:nvPr/>
        </p:nvCxnSpPr>
        <p:spPr>
          <a:xfrm>
            <a:off x="1245523" y="4005144"/>
            <a:ext cx="9875520" cy="0"/>
          </a:xfrm>
          <a:prstGeom prst="line">
            <a:avLst/>
          </a:prstGeom>
          <a:ln w="15875">
            <a:solidFill>
              <a:srgbClr val="6600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819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 1 INT">
    <p:bg>
      <p:bgPr>
        <a:gradFill>
          <a:gsLst>
            <a:gs pos="40000">
              <a:schemeClr val="accent4"/>
            </a:gs>
            <a:gs pos="20000">
              <a:schemeClr val="accent5"/>
            </a:gs>
            <a:gs pos="0">
              <a:schemeClr val="accent6"/>
            </a:gs>
            <a:gs pos="80000">
              <a:schemeClr val="accent2"/>
            </a:gs>
            <a:gs pos="60000">
              <a:schemeClr val="accent3"/>
            </a:gs>
            <a:gs pos="100000">
              <a:schemeClr val="accent1"/>
            </a:gs>
          </a:gsLst>
          <a:lin ang="5400000" scaled="0"/>
        </a:gradFill>
        <a:effectLst/>
      </p:bgPr>
    </p:bg>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4" y="554038"/>
            <a:ext cx="31115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p:cNvSpPr>
            <a:spLocks noChangeArrowheads="1"/>
          </p:cNvSpPr>
          <p:nvPr/>
        </p:nvSpPr>
        <p:spPr bwMode="auto">
          <a:xfrm>
            <a:off x="527051" y="6421894"/>
            <a:ext cx="13442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AU" altLang="en-US" sz="1400" b="1" dirty="0">
                <a:solidFill>
                  <a:schemeClr val="bg1"/>
                </a:solidFill>
              </a:rPr>
              <a:t>latrobe.edu.au/</a:t>
            </a:r>
            <a:r>
              <a:rPr lang="en-AU" altLang="en-US" sz="1400" b="1" dirty="0" err="1">
                <a:solidFill>
                  <a:schemeClr val="bg1"/>
                </a:solidFill>
              </a:rPr>
              <a:t>jlc</a:t>
            </a:r>
            <a:endParaRPr lang="en-AU" altLang="en-US" sz="1400" b="1" dirty="0">
              <a:solidFill>
                <a:schemeClr val="bg1"/>
              </a:solidFill>
            </a:endParaRPr>
          </a:p>
        </p:txBody>
      </p:sp>
      <p:sp>
        <p:nvSpPr>
          <p:cNvPr id="6" name="Rectangle 8"/>
          <p:cNvSpPr>
            <a:spLocks noChangeArrowheads="1"/>
          </p:cNvSpPr>
          <p:nvPr/>
        </p:nvSpPr>
        <p:spPr bwMode="auto">
          <a:xfrm>
            <a:off x="4271434" y="5732464"/>
            <a:ext cx="131927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AU" altLang="en-US" sz="1000">
                <a:solidFill>
                  <a:srgbClr val="63513D"/>
                </a:solidFill>
              </a:rPr>
              <a:t>CRICOS Provider 00115M</a:t>
            </a:r>
          </a:p>
        </p:txBody>
      </p:sp>
      <p:sp>
        <p:nvSpPr>
          <p:cNvPr id="7" name="Rectangle 12"/>
          <p:cNvSpPr>
            <a:spLocks noChangeArrowheads="1"/>
          </p:cNvSpPr>
          <p:nvPr/>
        </p:nvSpPr>
        <p:spPr bwMode="auto">
          <a:xfrm>
            <a:off x="10128251" y="6483351"/>
            <a:ext cx="118141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AU" altLang="en-US" sz="900">
                <a:solidFill>
                  <a:schemeClr val="bg1"/>
                </a:solidFill>
              </a:rPr>
              <a:t>CRICOS Provider 00115M</a:t>
            </a:r>
          </a:p>
        </p:txBody>
      </p:sp>
      <p:sp>
        <p:nvSpPr>
          <p:cNvPr id="5" name="Text Placeholder 7"/>
          <p:cNvSpPr>
            <a:spLocks noGrp="1"/>
          </p:cNvSpPr>
          <p:nvPr>
            <p:ph type="body" sz="quarter" idx="10"/>
          </p:nvPr>
        </p:nvSpPr>
        <p:spPr>
          <a:xfrm>
            <a:off x="3948795" y="3463020"/>
            <a:ext cx="8243205" cy="2520950"/>
          </a:xfrm>
          <a:solidFill>
            <a:srgbClr val="D6D2C4"/>
          </a:solidFill>
          <a:ln>
            <a:noFill/>
          </a:ln>
        </p:spPr>
        <p:txBody>
          <a:bodyPr lIns="288000" tIns="288000" rIns="180000" bIns="180000"/>
          <a:lstStyle>
            <a:lvl1pPr marL="0" algn="l" fontAlgn="auto">
              <a:lnSpc>
                <a:spcPct val="100000"/>
              </a:lnSpc>
              <a:spcBef>
                <a:spcPts val="0"/>
              </a:spcBef>
              <a:spcAft>
                <a:spcPts val="0"/>
              </a:spcAft>
              <a:defRPr sz="2400" b="1" baseline="0"/>
            </a:lvl1pPr>
            <a:lvl2pPr marL="0" indent="0">
              <a:lnSpc>
                <a:spcPct val="100000"/>
              </a:lnSpc>
              <a:spcBef>
                <a:spcPts val="0"/>
              </a:spcBef>
              <a:spcAft>
                <a:spcPts val="0"/>
              </a:spcAft>
              <a:buNone/>
              <a:defRPr/>
            </a:lvl2pPr>
          </a:lstStyle>
          <a:p>
            <a:pPr lvl="0"/>
            <a:r>
              <a:rPr lang="en-US"/>
              <a:t>Click to edit Master text styles</a:t>
            </a:r>
          </a:p>
          <a:p>
            <a:pPr lvl="1"/>
            <a:r>
              <a:rPr lang="en-US"/>
              <a:t>Second level</a:t>
            </a:r>
          </a:p>
        </p:txBody>
      </p:sp>
      <p:sp>
        <p:nvSpPr>
          <p:cNvPr id="8" name="TextBox 7"/>
          <p:cNvSpPr txBox="1"/>
          <p:nvPr/>
        </p:nvSpPr>
        <p:spPr>
          <a:xfrm>
            <a:off x="911424" y="1268761"/>
            <a:ext cx="4128459" cy="461665"/>
          </a:xfrm>
          <a:prstGeom prst="rect">
            <a:avLst/>
          </a:prstGeom>
          <a:noFill/>
        </p:spPr>
        <p:txBody>
          <a:bodyPr wrap="square" rtlCol="0">
            <a:spAutoFit/>
          </a:bodyPr>
          <a:lstStyle/>
          <a:p>
            <a:pPr algn="l"/>
            <a:r>
              <a:rPr lang="en-AU" sz="2400" kern="1200" baseline="0" dirty="0">
                <a:solidFill>
                  <a:schemeClr val="bg1"/>
                </a:solidFill>
                <a:latin typeface="Calibri" pitchFamily="34" charset="0"/>
                <a:ea typeface="MS PGothic" pitchFamily="34" charset="-128"/>
                <a:cs typeface="Arial" pitchFamily="34" charset="0"/>
              </a:rPr>
              <a:t>Judith</a:t>
            </a:r>
            <a:r>
              <a:rPr lang="en-AU" sz="1800" dirty="0">
                <a:solidFill>
                  <a:schemeClr val="bg1"/>
                </a:solidFill>
              </a:rPr>
              <a:t> </a:t>
            </a:r>
            <a:r>
              <a:rPr lang="en-AU" sz="2400" kern="1200" baseline="0" dirty="0">
                <a:solidFill>
                  <a:schemeClr val="bg1"/>
                </a:solidFill>
                <a:latin typeface="Calibri" pitchFamily="34" charset="0"/>
                <a:ea typeface="MS PGothic" pitchFamily="34" charset="-128"/>
                <a:cs typeface="Arial" pitchFamily="34" charset="0"/>
              </a:rPr>
              <a:t>Lumley</a:t>
            </a:r>
            <a:r>
              <a:rPr lang="en-AU" sz="1800" baseline="0" dirty="0">
                <a:solidFill>
                  <a:schemeClr val="bg1"/>
                </a:solidFill>
              </a:rPr>
              <a:t> </a:t>
            </a:r>
            <a:r>
              <a:rPr lang="en-AU" sz="2400" kern="1200" baseline="0" dirty="0">
                <a:solidFill>
                  <a:schemeClr val="bg1"/>
                </a:solidFill>
                <a:latin typeface="Calibri" pitchFamily="34" charset="0"/>
                <a:ea typeface="MS PGothic" pitchFamily="34" charset="-128"/>
                <a:cs typeface="Arial" pitchFamily="34" charset="0"/>
              </a:rPr>
              <a:t>Centre</a:t>
            </a:r>
          </a:p>
        </p:txBody>
      </p:sp>
    </p:spTree>
    <p:extLst>
      <p:ext uri="{BB962C8B-B14F-4D97-AF65-F5344CB8AC3E}">
        <p14:creationId xmlns:p14="http://schemas.microsoft.com/office/powerpoint/2010/main" val="1067805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Slide 1 DOM">
    <p:bg>
      <p:bgPr>
        <a:gradFill>
          <a:gsLst>
            <a:gs pos="40000">
              <a:schemeClr val="accent4"/>
            </a:gs>
            <a:gs pos="20000">
              <a:schemeClr val="accent5"/>
            </a:gs>
            <a:gs pos="0">
              <a:schemeClr val="accent6"/>
            </a:gs>
            <a:gs pos="80000">
              <a:schemeClr val="accent2"/>
            </a:gs>
            <a:gs pos="60000">
              <a:schemeClr val="accent3"/>
            </a:gs>
            <a:gs pos="100000">
              <a:schemeClr val="accent1"/>
            </a:gs>
          </a:gsLst>
          <a:lin ang="5400000" scaled="0"/>
        </a:gradFill>
        <a:effectLst/>
      </p:bgPr>
    </p:bg>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49275"/>
            <a:ext cx="3119967"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p:cNvSpPr>
            <a:spLocks noChangeArrowheads="1"/>
          </p:cNvSpPr>
          <p:nvPr/>
        </p:nvSpPr>
        <p:spPr bwMode="auto">
          <a:xfrm>
            <a:off x="527051" y="6421894"/>
            <a:ext cx="13442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AU" altLang="en-US" sz="1400" b="1" dirty="0">
                <a:solidFill>
                  <a:schemeClr val="bg1"/>
                </a:solidFill>
              </a:rPr>
              <a:t>latrobe.edu.au/</a:t>
            </a:r>
            <a:r>
              <a:rPr lang="en-AU" altLang="en-US" sz="1400" b="1" dirty="0" err="1">
                <a:solidFill>
                  <a:schemeClr val="bg1"/>
                </a:solidFill>
              </a:rPr>
              <a:t>jlc</a:t>
            </a:r>
            <a:endParaRPr lang="en-AU" altLang="en-US" sz="1400" b="1" dirty="0">
              <a:solidFill>
                <a:schemeClr val="bg1"/>
              </a:solidFill>
            </a:endParaRPr>
          </a:p>
        </p:txBody>
      </p:sp>
      <p:sp>
        <p:nvSpPr>
          <p:cNvPr id="6" name="Rectangle 8"/>
          <p:cNvSpPr>
            <a:spLocks noChangeArrowheads="1"/>
          </p:cNvSpPr>
          <p:nvPr/>
        </p:nvSpPr>
        <p:spPr bwMode="auto">
          <a:xfrm>
            <a:off x="10128251" y="6483351"/>
            <a:ext cx="118141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AU" altLang="en-US" sz="900">
                <a:solidFill>
                  <a:schemeClr val="bg1"/>
                </a:solidFill>
              </a:rPr>
              <a:t>CRICOS Provider 00115M</a:t>
            </a:r>
          </a:p>
        </p:txBody>
      </p:sp>
      <p:sp>
        <p:nvSpPr>
          <p:cNvPr id="5" name="Text Placeholder 7"/>
          <p:cNvSpPr>
            <a:spLocks noGrp="1"/>
          </p:cNvSpPr>
          <p:nvPr>
            <p:ph type="body" sz="quarter" idx="10"/>
          </p:nvPr>
        </p:nvSpPr>
        <p:spPr>
          <a:xfrm>
            <a:off x="3948795" y="3463020"/>
            <a:ext cx="8243205" cy="2520950"/>
          </a:xfrm>
          <a:solidFill>
            <a:srgbClr val="D6D2C4"/>
          </a:solidFill>
          <a:ln>
            <a:noFill/>
          </a:ln>
        </p:spPr>
        <p:txBody>
          <a:bodyPr lIns="288000" tIns="288000" rIns="180000" bIns="180000"/>
          <a:lstStyle>
            <a:lvl1pPr marL="0" algn="l" fontAlgn="auto">
              <a:lnSpc>
                <a:spcPct val="100000"/>
              </a:lnSpc>
              <a:spcBef>
                <a:spcPts val="0"/>
              </a:spcBef>
              <a:spcAft>
                <a:spcPts val="0"/>
              </a:spcAft>
              <a:defRPr sz="2400" b="1" baseline="0"/>
            </a:lvl1pPr>
            <a:lvl2pPr marL="0" indent="0">
              <a:lnSpc>
                <a:spcPct val="100000"/>
              </a:lnSpc>
              <a:spcBef>
                <a:spcPts val="0"/>
              </a:spcBef>
              <a:spcAft>
                <a:spcPts val="0"/>
              </a:spcAft>
              <a:buNone/>
              <a:defRPr/>
            </a:lvl2pPr>
          </a:lstStyle>
          <a:p>
            <a:pPr lvl="0"/>
            <a:r>
              <a:rPr lang="en-US"/>
              <a:t>Click to edit Master text styles</a:t>
            </a:r>
          </a:p>
          <a:p>
            <a:pPr lvl="1"/>
            <a:r>
              <a:rPr lang="en-US"/>
              <a:t>Second level</a:t>
            </a:r>
          </a:p>
        </p:txBody>
      </p:sp>
      <p:sp>
        <p:nvSpPr>
          <p:cNvPr id="12" name="TextBox 11"/>
          <p:cNvSpPr txBox="1"/>
          <p:nvPr/>
        </p:nvSpPr>
        <p:spPr>
          <a:xfrm>
            <a:off x="911424" y="1268761"/>
            <a:ext cx="4128459" cy="461665"/>
          </a:xfrm>
          <a:prstGeom prst="rect">
            <a:avLst/>
          </a:prstGeom>
          <a:noFill/>
        </p:spPr>
        <p:txBody>
          <a:bodyPr wrap="square" rtlCol="0">
            <a:spAutoFit/>
          </a:bodyPr>
          <a:lstStyle/>
          <a:p>
            <a:pPr algn="l"/>
            <a:r>
              <a:rPr lang="en-AU" sz="2400" kern="1200" baseline="0" dirty="0">
                <a:solidFill>
                  <a:schemeClr val="bg1"/>
                </a:solidFill>
                <a:latin typeface="Calibri" pitchFamily="34" charset="0"/>
                <a:ea typeface="MS PGothic" pitchFamily="34" charset="-128"/>
                <a:cs typeface="Arial" pitchFamily="34" charset="0"/>
              </a:rPr>
              <a:t>Judith</a:t>
            </a:r>
            <a:r>
              <a:rPr lang="en-AU" sz="1800" dirty="0">
                <a:solidFill>
                  <a:schemeClr val="bg1"/>
                </a:solidFill>
              </a:rPr>
              <a:t> </a:t>
            </a:r>
            <a:r>
              <a:rPr lang="en-AU" sz="2400" kern="1200" baseline="0" dirty="0">
                <a:solidFill>
                  <a:schemeClr val="bg1"/>
                </a:solidFill>
                <a:latin typeface="Calibri" pitchFamily="34" charset="0"/>
                <a:ea typeface="MS PGothic" pitchFamily="34" charset="-128"/>
                <a:cs typeface="Arial" pitchFamily="34" charset="0"/>
              </a:rPr>
              <a:t>Lumley</a:t>
            </a:r>
            <a:r>
              <a:rPr lang="en-AU" sz="1800" baseline="0" dirty="0">
                <a:solidFill>
                  <a:schemeClr val="bg1"/>
                </a:solidFill>
              </a:rPr>
              <a:t> </a:t>
            </a:r>
            <a:r>
              <a:rPr lang="en-AU" sz="2400" kern="1200" baseline="0" dirty="0">
                <a:solidFill>
                  <a:schemeClr val="bg1"/>
                </a:solidFill>
                <a:latin typeface="Calibri" pitchFamily="34" charset="0"/>
                <a:ea typeface="MS PGothic" pitchFamily="34" charset="-128"/>
                <a:cs typeface="Arial" pitchFamily="34" charset="0"/>
              </a:rPr>
              <a:t>Centre</a:t>
            </a:r>
          </a:p>
        </p:txBody>
      </p:sp>
      <p:sp>
        <p:nvSpPr>
          <p:cNvPr id="7" name="TextBox 6"/>
          <p:cNvSpPr txBox="1"/>
          <p:nvPr userDrawn="1"/>
        </p:nvSpPr>
        <p:spPr>
          <a:xfrm>
            <a:off x="911424" y="1268761"/>
            <a:ext cx="4128459" cy="461665"/>
          </a:xfrm>
          <a:prstGeom prst="rect">
            <a:avLst/>
          </a:prstGeom>
          <a:noFill/>
        </p:spPr>
        <p:txBody>
          <a:bodyPr wrap="square" rtlCol="0">
            <a:spAutoFit/>
          </a:bodyPr>
          <a:lstStyle/>
          <a:p>
            <a:pPr algn="l"/>
            <a:r>
              <a:rPr lang="en-AU" sz="2400" kern="1200" baseline="0" dirty="0">
                <a:solidFill>
                  <a:schemeClr val="bg1"/>
                </a:solidFill>
                <a:latin typeface="Calibri" pitchFamily="34" charset="0"/>
                <a:ea typeface="MS PGothic" pitchFamily="34" charset="-128"/>
                <a:cs typeface="Arial" pitchFamily="34" charset="0"/>
              </a:rPr>
              <a:t>Judith</a:t>
            </a:r>
            <a:r>
              <a:rPr lang="en-AU" sz="1800" dirty="0">
                <a:solidFill>
                  <a:schemeClr val="bg1"/>
                </a:solidFill>
              </a:rPr>
              <a:t> </a:t>
            </a:r>
            <a:r>
              <a:rPr lang="en-AU" sz="2400" kern="1200" baseline="0" dirty="0">
                <a:solidFill>
                  <a:schemeClr val="bg1"/>
                </a:solidFill>
                <a:latin typeface="Calibri" pitchFamily="34" charset="0"/>
                <a:ea typeface="MS PGothic" pitchFamily="34" charset="-128"/>
                <a:cs typeface="Arial" pitchFamily="34" charset="0"/>
              </a:rPr>
              <a:t>Lumley</a:t>
            </a:r>
            <a:r>
              <a:rPr lang="en-AU" sz="1800" baseline="0" dirty="0">
                <a:solidFill>
                  <a:schemeClr val="bg1"/>
                </a:solidFill>
              </a:rPr>
              <a:t> </a:t>
            </a:r>
            <a:r>
              <a:rPr lang="en-AU" sz="2400" kern="1200" baseline="0" dirty="0">
                <a:solidFill>
                  <a:schemeClr val="bg1"/>
                </a:solidFill>
                <a:latin typeface="Calibri" pitchFamily="34" charset="0"/>
                <a:ea typeface="MS PGothic" pitchFamily="34" charset="-128"/>
                <a:cs typeface="Arial" pitchFamily="34" charset="0"/>
              </a:rPr>
              <a:t>Centre</a:t>
            </a:r>
          </a:p>
        </p:txBody>
      </p:sp>
    </p:spTree>
    <p:extLst>
      <p:ext uri="{BB962C8B-B14F-4D97-AF65-F5344CB8AC3E}">
        <p14:creationId xmlns:p14="http://schemas.microsoft.com/office/powerpoint/2010/main" val="3217535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24563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624418" y="431800"/>
            <a:ext cx="10944191" cy="83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stStyle>
          <a:p>
            <a:pPr lvl="0"/>
            <a:r>
              <a:rPr lang="en-US"/>
              <a:t>Click to edit Master title style</a:t>
            </a:r>
            <a:endParaRPr lang="en-AU" dirty="0"/>
          </a:p>
        </p:txBody>
      </p:sp>
      <p:sp>
        <p:nvSpPr>
          <p:cNvPr id="5" name="Text Placeholder 2"/>
          <p:cNvSpPr>
            <a:spLocks noGrp="1"/>
          </p:cNvSpPr>
          <p:nvPr>
            <p:ph type="body" idx="1"/>
          </p:nvPr>
        </p:nvSpPr>
        <p:spPr bwMode="auto">
          <a:xfrm>
            <a:off x="624418" y="1624996"/>
            <a:ext cx="1094419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39657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Slide ">
    <p:spTree>
      <p:nvGrpSpPr>
        <p:cNvPr id="1" name=""/>
        <p:cNvGrpSpPr/>
        <p:nvPr/>
      </p:nvGrpSpPr>
      <p:grpSpPr>
        <a:xfrm>
          <a:off x="0" y="0"/>
          <a:ext cx="0" cy="0"/>
          <a:chOff x="0" y="0"/>
          <a:chExt cx="0" cy="0"/>
        </a:xfrm>
      </p:grpSpPr>
      <p:sp>
        <p:nvSpPr>
          <p:cNvPr id="2" name="Title 1"/>
          <p:cNvSpPr>
            <a:spLocks noGrp="1"/>
          </p:cNvSpPr>
          <p:nvPr>
            <p:ph type="title"/>
          </p:nvPr>
        </p:nvSpPr>
        <p:spPr>
          <a:xfrm>
            <a:off x="624418" y="431800"/>
            <a:ext cx="10944191" cy="836960"/>
          </a:xfrm>
        </p:spPr>
        <p:txBody>
          <a:bodyPr/>
          <a:lstStyle>
            <a:lvl1pPr>
              <a:defRPr/>
            </a:lvl1pPr>
          </a:lstStyle>
          <a:p>
            <a:r>
              <a:rPr lang="en-US"/>
              <a:t>Click to edit Master title style</a:t>
            </a:r>
            <a:endParaRPr lang="en-AU" dirty="0"/>
          </a:p>
        </p:txBody>
      </p:sp>
      <p:sp>
        <p:nvSpPr>
          <p:cNvPr id="4" name="Text Placeholder 2"/>
          <p:cNvSpPr>
            <a:spLocks noGrp="1"/>
          </p:cNvSpPr>
          <p:nvPr>
            <p:ph type="body" idx="1"/>
          </p:nvPr>
        </p:nvSpPr>
        <p:spPr bwMode="auto">
          <a:xfrm>
            <a:off x="624418" y="1624996"/>
            <a:ext cx="1094419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9270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able slide">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24417" y="1628775"/>
          <a:ext cx="10943168" cy="1808164"/>
        </p:xfrm>
        <a:graphic>
          <a:graphicData uri="http://schemas.openxmlformats.org/drawingml/2006/table">
            <a:tbl>
              <a:tblPr/>
              <a:tblGrid>
                <a:gridCol w="2735792">
                  <a:extLst>
                    <a:ext uri="{9D8B030D-6E8A-4147-A177-3AD203B41FA5}">
                      <a16:colId xmlns:a16="http://schemas.microsoft.com/office/drawing/2014/main" val="20000"/>
                    </a:ext>
                  </a:extLst>
                </a:gridCol>
                <a:gridCol w="2735792">
                  <a:extLst>
                    <a:ext uri="{9D8B030D-6E8A-4147-A177-3AD203B41FA5}">
                      <a16:colId xmlns:a16="http://schemas.microsoft.com/office/drawing/2014/main" val="20001"/>
                    </a:ext>
                  </a:extLst>
                </a:gridCol>
                <a:gridCol w="2735792">
                  <a:extLst>
                    <a:ext uri="{9D8B030D-6E8A-4147-A177-3AD203B41FA5}">
                      <a16:colId xmlns:a16="http://schemas.microsoft.com/office/drawing/2014/main" val="20002"/>
                    </a:ext>
                  </a:extLst>
                </a:gridCol>
                <a:gridCol w="2735792">
                  <a:extLst>
                    <a:ext uri="{9D8B030D-6E8A-4147-A177-3AD203B41FA5}">
                      <a16:colId xmlns:a16="http://schemas.microsoft.com/office/drawing/2014/main" val="20003"/>
                    </a:ext>
                  </a:extLst>
                </a:gridCol>
              </a:tblGrid>
              <a:tr h="35736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1400" b="1" i="0" u="none" strike="noStrike" cap="none" normalizeH="0" baseline="0" dirty="0">
                          <a:ln>
                            <a:noFill/>
                          </a:ln>
                          <a:solidFill>
                            <a:srgbClr val="63513D"/>
                          </a:solidFill>
                          <a:effectLst/>
                          <a:latin typeface="Calibri" pitchFamily="34" charset="0"/>
                          <a:ea typeface="ＭＳ Ｐゴシック" charset="0"/>
                          <a:cs typeface="ＭＳ Ｐゴシック" charset="0"/>
                        </a:rPr>
                        <a:t>Click here to enter Title</a:t>
                      </a:r>
                    </a:p>
                  </a:txBody>
                  <a:tcPr marL="95965" marR="95965" marT="72000" marB="72000" anchor="ctr"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solidFill>
                      <a:srgbClr val="D6D2C4"/>
                    </a:solid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1400" b="1"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anchor="ctr"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solidFill>
                      <a:srgbClr val="D6D2C4"/>
                    </a:solid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1400" b="1"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anchor="ctr"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solidFill>
                      <a:srgbClr val="D6D2C4"/>
                    </a:solid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1400" b="1"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anchor="ctr"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solidFill>
                      <a:srgbClr val="D6D2C4"/>
                    </a:solidFill>
                  </a:tcPr>
                </a:tc>
                <a:extLst>
                  <a:ext uri="{0D108BD9-81ED-4DB2-BD59-A6C34878D82A}">
                    <a16:rowId xmlns:a16="http://schemas.microsoft.com/office/drawing/2014/main" val="10000"/>
                  </a:ext>
                </a:extLst>
              </a:tr>
              <a:tr h="362696">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r>
                        <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rPr>
                        <a:t>Click here to enter Text</a:t>
                      </a: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3388">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r>
                        <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rPr>
                        <a:t>Click here to enter Text</a:t>
                      </a: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7360">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r>
                        <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rPr>
                        <a:t>Click here to enter Text</a:t>
                      </a: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7360">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r>
                        <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rPr>
                        <a:t>Click here to enter Text</a:t>
                      </a: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0" name="Title 9"/>
          <p:cNvSpPr>
            <a:spLocks noGrp="1" noChangeAspect="1"/>
          </p:cNvSpPr>
          <p:nvPr>
            <p:ph type="title"/>
          </p:nvPr>
        </p:nvSpPr>
        <p:spPr>
          <a:xfrm>
            <a:off x="624417" y="431800"/>
            <a:ext cx="10944192" cy="836960"/>
          </a:xfrm>
        </p:spPr>
        <p:txBody>
          <a:bodyPr/>
          <a:lstStyle>
            <a:lvl1pPr>
              <a:defRPr/>
            </a:lvl1pPr>
          </a:lstStyle>
          <a:p>
            <a:r>
              <a:rPr lang="en-US"/>
              <a:t>Click to edit Master title style</a:t>
            </a:r>
            <a:endParaRPr lang="en-AU" dirty="0"/>
          </a:p>
        </p:txBody>
      </p:sp>
    </p:spTree>
    <p:extLst>
      <p:ext uri="{BB962C8B-B14F-4D97-AF65-F5344CB8AC3E}">
        <p14:creationId xmlns:p14="http://schemas.microsoft.com/office/powerpoint/2010/main" val="399941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mp; Imag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6191251" y="1628775"/>
            <a:ext cx="5376333" cy="4679950"/>
          </a:xfrm>
          <a:prstGeom prst="rect">
            <a:avLst/>
          </a:prstGeom>
          <a:noFill/>
          <a:ln w="9525">
            <a:solidFill>
              <a:srgbClr val="7F7F7F"/>
            </a:solidFill>
            <a:miter lim="800000"/>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1800">
              <a:solidFill>
                <a:schemeClr val="lt1"/>
              </a:solidFill>
              <a:latin typeface="+mn-lt"/>
              <a:ea typeface="+mn-ea"/>
            </a:endParaRPr>
          </a:p>
        </p:txBody>
      </p:sp>
      <p:sp>
        <p:nvSpPr>
          <p:cNvPr id="5" name="TextBox 4"/>
          <p:cNvSpPr txBox="1">
            <a:spLocks noChangeArrowheads="1"/>
          </p:cNvSpPr>
          <p:nvPr/>
        </p:nvSpPr>
        <p:spPr bwMode="auto">
          <a:xfrm>
            <a:off x="8015817" y="2349500"/>
            <a:ext cx="1226490" cy="369332"/>
          </a:xfrm>
          <a:prstGeom prst="rect">
            <a:avLst/>
          </a:prstGeom>
          <a:noFill/>
          <a:ln>
            <a:noFill/>
          </a:ln>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en-US" sz="1800"/>
              <a:t>Image area</a:t>
            </a:r>
          </a:p>
        </p:txBody>
      </p:sp>
      <p:sp>
        <p:nvSpPr>
          <p:cNvPr id="10" name="Title Placeholder 1"/>
          <p:cNvSpPr>
            <a:spLocks noGrp="1"/>
          </p:cNvSpPr>
          <p:nvPr>
            <p:ph type="title"/>
          </p:nvPr>
        </p:nvSpPr>
        <p:spPr bwMode="auto">
          <a:xfrm>
            <a:off x="624418" y="431800"/>
            <a:ext cx="10943167" cy="836960"/>
          </a:xfrm>
          <a:prstGeom prst="rect">
            <a:avLst/>
          </a:prstGeom>
          <a:noFill/>
          <a:ln>
            <a:noFill/>
          </a:ln>
        </p:spPr>
        <p:txBody>
          <a:bodyPr/>
          <a:lstStyle>
            <a:lvl1pPr>
              <a:defRPr/>
            </a:lvl1pPr>
          </a:lstStyle>
          <a:p>
            <a:pPr lvl="0"/>
            <a:r>
              <a:rPr lang="en-US"/>
              <a:t>Click to edit Master title style</a:t>
            </a:r>
            <a:endParaRPr lang="en-AU" dirty="0"/>
          </a:p>
        </p:txBody>
      </p:sp>
      <p:sp>
        <p:nvSpPr>
          <p:cNvPr id="6" name="Text Placeholder 2"/>
          <p:cNvSpPr>
            <a:spLocks noGrp="1"/>
          </p:cNvSpPr>
          <p:nvPr>
            <p:ph type="body" idx="1"/>
          </p:nvPr>
        </p:nvSpPr>
        <p:spPr bwMode="auto">
          <a:xfrm>
            <a:off x="624418" y="1624995"/>
            <a:ext cx="5375572" cy="4683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187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4418" y="431800"/>
            <a:ext cx="10944191" cy="836960"/>
          </a:xfrm>
        </p:spPr>
        <p:txBody>
          <a:bodyPr/>
          <a:lstStyle>
            <a:lvl1pPr>
              <a:defRPr/>
            </a:lvl1pPr>
          </a:lstStyle>
          <a:p>
            <a:r>
              <a:rPr lang="en-US"/>
              <a:t>Click to edit Master title style</a:t>
            </a:r>
            <a:endParaRPr lang="en-AU" dirty="0"/>
          </a:p>
        </p:txBody>
      </p:sp>
    </p:spTree>
    <p:extLst>
      <p:ext uri="{BB962C8B-B14F-4D97-AF65-F5344CB8AC3E}">
        <p14:creationId xmlns:p14="http://schemas.microsoft.com/office/powerpoint/2010/main" val="180734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Divider Slide">
    <p:bg>
      <p:bgPr>
        <a:solidFill>
          <a:srgbClr val="D6D2C4">
            <a:alpha val="50195"/>
          </a:srgbClr>
        </a:solidFill>
        <a:effectLst/>
      </p:bgPr>
    </p:bg>
    <p:spTree>
      <p:nvGrpSpPr>
        <p:cNvPr id="1" name=""/>
        <p:cNvGrpSpPr/>
        <p:nvPr/>
      </p:nvGrpSpPr>
      <p:grpSpPr>
        <a:xfrm>
          <a:off x="0" y="0"/>
          <a:ext cx="0" cy="0"/>
          <a:chOff x="0" y="0"/>
          <a:chExt cx="0" cy="0"/>
        </a:xfrm>
      </p:grpSpPr>
      <p:sp>
        <p:nvSpPr>
          <p:cNvPr id="3" name="Rectangle 2"/>
          <p:cNvSpPr/>
          <p:nvPr/>
        </p:nvSpPr>
        <p:spPr>
          <a:xfrm>
            <a:off x="-8466" y="1639888"/>
            <a:ext cx="385233" cy="1439862"/>
          </a:xfrm>
          <a:prstGeom prst="rect">
            <a:avLst/>
          </a:prstGeom>
          <a:gradFill flip="none" rotWithShape="1">
            <a:gsLst>
              <a:gs pos="20000">
                <a:schemeClr val="accent2"/>
              </a:gs>
              <a:gs pos="0">
                <a:schemeClr val="accent1"/>
              </a:gs>
              <a:gs pos="80000">
                <a:schemeClr val="accent5"/>
              </a:gs>
              <a:gs pos="60000">
                <a:schemeClr val="accent4"/>
              </a:gs>
              <a:gs pos="40000">
                <a:schemeClr val="accent3"/>
              </a:gs>
              <a:gs pos="100000">
                <a:schemeClr val="accent6"/>
              </a:gs>
            </a:gsLst>
            <a:lin ang="5400000" scaled="1"/>
            <a:tileRect/>
          </a:gradFill>
          <a:ln>
            <a:no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AU" sz="1800"/>
          </a:p>
        </p:txBody>
      </p:sp>
      <p:sp>
        <p:nvSpPr>
          <p:cNvPr id="6" name="Text Placeholder 2"/>
          <p:cNvSpPr>
            <a:spLocks noGrp="1"/>
          </p:cNvSpPr>
          <p:nvPr>
            <p:ph type="body" idx="1"/>
          </p:nvPr>
        </p:nvSpPr>
        <p:spPr>
          <a:xfrm>
            <a:off x="624417" y="1639888"/>
            <a:ext cx="10944191" cy="1440000"/>
          </a:xfrm>
        </p:spPr>
        <p:txBody>
          <a:bodyPr/>
          <a:lstStyle>
            <a:lvl1pPr marL="0" marR="0" indent="0" algn="l" defTabSz="914400" rtl="0" eaLnBrk="1" fontAlgn="auto" latinLnBrk="0" hangingPunct="1">
              <a:lnSpc>
                <a:spcPts val="4000"/>
              </a:lnSpc>
              <a:spcBef>
                <a:spcPts val="0"/>
              </a:spcBef>
              <a:spcAft>
                <a:spcPts val="0"/>
              </a:spcAft>
              <a:buClrTx/>
              <a:buSzTx/>
              <a:buFontTx/>
              <a:buNone/>
              <a:tabLst/>
              <a:defRPr lang="en-AU" sz="2400" baseline="0" dirty="0" smtClean="0"/>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96684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hank you Slide">
    <p:bg>
      <p:bgPr>
        <a:solidFill>
          <a:srgbClr val="D6D2C4">
            <a:alpha val="50195"/>
          </a:srgbClr>
        </a:solidFill>
        <a:effectLst/>
      </p:bgPr>
    </p:bg>
    <p:spTree>
      <p:nvGrpSpPr>
        <p:cNvPr id="1" name=""/>
        <p:cNvGrpSpPr/>
        <p:nvPr/>
      </p:nvGrpSpPr>
      <p:grpSpPr>
        <a:xfrm>
          <a:off x="0" y="0"/>
          <a:ext cx="0" cy="0"/>
          <a:chOff x="0" y="0"/>
          <a:chExt cx="0" cy="0"/>
        </a:xfrm>
      </p:grpSpPr>
      <p:sp>
        <p:nvSpPr>
          <p:cNvPr id="3" name="Rectangle 2"/>
          <p:cNvSpPr/>
          <p:nvPr/>
        </p:nvSpPr>
        <p:spPr>
          <a:xfrm>
            <a:off x="624418" y="1"/>
            <a:ext cx="3407833" cy="1998663"/>
          </a:xfrm>
          <a:prstGeom prst="rect">
            <a:avLst/>
          </a:prstGeom>
          <a:gradFill flip="none" rotWithShape="1">
            <a:gsLst>
              <a:gs pos="20000">
                <a:schemeClr val="accent2"/>
              </a:gs>
              <a:gs pos="0">
                <a:schemeClr val="accent1"/>
              </a:gs>
              <a:gs pos="80000">
                <a:schemeClr val="accent5"/>
              </a:gs>
              <a:gs pos="60000">
                <a:schemeClr val="accent4"/>
              </a:gs>
              <a:gs pos="40000">
                <a:schemeClr val="accent3"/>
              </a:gs>
              <a:gs pos="100000">
                <a:schemeClr val="accent6"/>
              </a:gs>
            </a:gsLst>
            <a:lin ang="16200000" scaled="1"/>
            <a:tileRect/>
          </a:gradFill>
          <a:ln>
            <a:noFill/>
          </a:ln>
        </p:spPr>
        <p:style>
          <a:lnRef idx="2">
            <a:schemeClr val="accent1">
              <a:shade val="50000"/>
            </a:schemeClr>
          </a:lnRef>
          <a:fillRef idx="1001">
            <a:schemeClr val="lt1"/>
          </a:fillRef>
          <a:effectRef idx="0">
            <a:schemeClr val="accent1"/>
          </a:effectRef>
          <a:fontRef idx="minor">
            <a:schemeClr val="lt1"/>
          </a:fontRef>
        </p:style>
        <p:txBody>
          <a:bodyPr anchor="b"/>
          <a:lstStyle/>
          <a:p>
            <a:pPr fontAlgn="auto">
              <a:spcBef>
                <a:spcPts val="0"/>
              </a:spcBef>
              <a:spcAft>
                <a:spcPts val="0"/>
              </a:spcAft>
              <a:defRPr/>
            </a:pPr>
            <a:r>
              <a:rPr lang="en-AU" sz="1800" b="1" dirty="0">
                <a:latin typeface="Calibri" pitchFamily="34" charset="0"/>
                <a:cs typeface="Arial" pitchFamily="34" charset="0"/>
              </a:rPr>
              <a:t>Thank you</a:t>
            </a:r>
          </a:p>
        </p:txBody>
      </p:sp>
      <p:sp>
        <p:nvSpPr>
          <p:cNvPr id="4" name="Rectangle 7"/>
          <p:cNvSpPr>
            <a:spLocks noChangeArrowheads="1"/>
          </p:cNvSpPr>
          <p:nvPr/>
        </p:nvSpPr>
        <p:spPr bwMode="auto">
          <a:xfrm>
            <a:off x="624418" y="6421894"/>
            <a:ext cx="13442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AU" altLang="en-US" sz="1400" b="1" dirty="0">
                <a:solidFill>
                  <a:srgbClr val="63513D"/>
                </a:solidFill>
              </a:rPr>
              <a:t>latrobe.edu.au/jlc</a:t>
            </a:r>
          </a:p>
        </p:txBody>
      </p:sp>
      <p:sp>
        <p:nvSpPr>
          <p:cNvPr id="5" name="Rectangle 8"/>
          <p:cNvSpPr>
            <a:spLocks noChangeArrowheads="1"/>
          </p:cNvSpPr>
          <p:nvPr/>
        </p:nvSpPr>
        <p:spPr bwMode="auto">
          <a:xfrm>
            <a:off x="10128251" y="6483351"/>
            <a:ext cx="118141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AU" altLang="en-US" sz="900">
                <a:solidFill>
                  <a:srgbClr val="63513D"/>
                </a:solidFill>
              </a:rPr>
              <a:t>CRICOS Provider 00115M</a:t>
            </a:r>
          </a:p>
        </p:txBody>
      </p:sp>
      <p:sp>
        <p:nvSpPr>
          <p:cNvPr id="9" name="Content Placeholder 2"/>
          <p:cNvSpPr>
            <a:spLocks noGrp="1"/>
          </p:cNvSpPr>
          <p:nvPr>
            <p:ph idx="4294967295"/>
          </p:nvPr>
        </p:nvSpPr>
        <p:spPr>
          <a:xfrm>
            <a:off x="624417" y="2708920"/>
            <a:ext cx="10945283" cy="3240980"/>
          </a:xfrm>
        </p:spPr>
        <p:txBody>
          <a:bodyPr>
            <a:normAutofit/>
          </a:bodyPr>
          <a:lstStyle>
            <a:lvl1pPr>
              <a:defRPr/>
            </a:lvl1pPr>
          </a:lstStyle>
          <a:p>
            <a:pPr lvl="0"/>
            <a:r>
              <a:rPr lang="en-US"/>
              <a:t>Click to edit Master text styles</a:t>
            </a:r>
          </a:p>
        </p:txBody>
      </p:sp>
    </p:spTree>
    <p:extLst>
      <p:ext uri="{BB962C8B-B14F-4D97-AF65-F5344CB8AC3E}">
        <p14:creationId xmlns:p14="http://schemas.microsoft.com/office/powerpoint/2010/main" val="267319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7280" y="286603"/>
            <a:ext cx="9184640" cy="1064677"/>
          </a:xfrm>
        </p:spPr>
        <p:txBody>
          <a:bodyPr/>
          <a:lstStyle>
            <a:lvl1pPr marL="0">
              <a:defRPr baseline="0"/>
            </a:lvl1pPr>
          </a:lstStyle>
          <a:p>
            <a:r>
              <a:rPr lang="en-US" dirty="0"/>
              <a:t>A New Page Heading</a:t>
            </a:r>
          </a:p>
        </p:txBody>
      </p:sp>
      <p:sp>
        <p:nvSpPr>
          <p:cNvPr id="3" name="Content Placeholder 2"/>
          <p:cNvSpPr>
            <a:spLocks noGrp="1"/>
          </p:cNvSpPr>
          <p:nvPr>
            <p:ph idx="1" hasCustomPrompt="1"/>
          </p:nvPr>
        </p:nvSpPr>
        <p:spPr>
          <a:xfrm>
            <a:off x="1154083" y="1747520"/>
            <a:ext cx="10058400" cy="4541520"/>
          </a:xfrm>
        </p:spPr>
        <p:txBody>
          <a:bodyPr/>
          <a:lstStyle>
            <a:lvl1pPr marL="91440" marR="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sz="1800" baseline="0"/>
            </a:lvl1pPr>
            <a:lvl2pPr>
              <a:defRPr baseline="0"/>
            </a:lvl2pPr>
            <a:lvl3pPr marL="384048" marR="0" indent="0" algn="l" defTabSz="914400" rtl="0" eaLnBrk="1" fontAlgn="auto" latinLnBrk="0" hangingPunct="1">
              <a:lnSpc>
                <a:spcPct val="90000"/>
              </a:lnSpc>
              <a:spcBef>
                <a:spcPts val="200"/>
              </a:spcBef>
              <a:spcAft>
                <a:spcPts val="400"/>
              </a:spcAft>
              <a:buClr>
                <a:schemeClr val="accent1"/>
              </a:buClr>
              <a:buSzTx/>
              <a:buFont typeface="Calibri" pitchFamily="34" charset="0"/>
              <a:buNone/>
              <a:tabLst/>
              <a:defRPr baseline="0"/>
            </a:lvl3pPr>
          </a:lstStyle>
          <a:p>
            <a:pPr lvl="0"/>
            <a:r>
              <a:rPr lang="en-US" dirty="0"/>
              <a:t>Sub-Heading</a:t>
            </a:r>
          </a:p>
          <a:p>
            <a:pPr lvl="1"/>
            <a:r>
              <a:rPr lang="en-US" dirty="0"/>
              <a:t>Dot point: Lorem ipsum dolor sit </a:t>
            </a:r>
            <a:r>
              <a:rPr lang="en-US" dirty="0" err="1"/>
              <a:t>amet</a:t>
            </a:r>
            <a:r>
              <a:rPr lang="en-US" dirty="0"/>
              <a:t>, </a:t>
            </a:r>
            <a:r>
              <a:rPr lang="en-US" dirty="0" err="1"/>
              <a:t>consetetur</a:t>
            </a:r>
            <a:endParaRPr lang="en-US" dirty="0"/>
          </a:p>
          <a:p>
            <a:pPr lvl="2"/>
            <a:r>
              <a:rPr lang="en-US" dirty="0"/>
              <a:t>(ARC linkage grant, lead researcher, Jo </a:t>
            </a:r>
            <a:r>
              <a:rPr lang="en-US" dirty="0" err="1"/>
              <a:t>Bloggs</a:t>
            </a:r>
            <a:r>
              <a:rPr lang="en-US" dirty="0"/>
              <a:t>)</a:t>
            </a:r>
          </a:p>
          <a:p>
            <a:pPr lvl="1"/>
            <a:r>
              <a:rPr lang="en-US" dirty="0"/>
              <a:t>Dot point number two</a:t>
            </a:r>
          </a:p>
          <a:p>
            <a:pPr lvl="2"/>
            <a:r>
              <a:rPr lang="en-US" dirty="0"/>
              <a:t>Lead researcher Tom Harry</a:t>
            </a:r>
          </a:p>
          <a:p>
            <a:pPr lvl="1"/>
            <a:r>
              <a:rPr lang="en-US" dirty="0"/>
              <a:t>Dot point number three: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a:t>
            </a:r>
          </a:p>
          <a:p>
            <a:pPr lvl="2"/>
            <a:r>
              <a:rPr lang="en-US" dirty="0"/>
              <a:t>Lead researcher Mary Jane</a:t>
            </a:r>
          </a:p>
          <a:p>
            <a:pPr lvl="2"/>
            <a:endParaRPr lang="en-US" dirty="0"/>
          </a:p>
          <a:p>
            <a:pPr lvl="0"/>
            <a:r>
              <a:rPr lang="en-US" dirty="0"/>
              <a:t>Final statement Lorem ipsum </a:t>
            </a:r>
            <a:r>
              <a:rPr lang="en-US" dirty="0" err="1"/>
              <a:t>dolot</a:t>
            </a:r>
            <a:r>
              <a:rPr lang="en-US" dirty="0"/>
              <a:t> sit </a:t>
            </a:r>
            <a:r>
              <a:rPr lang="en-US" dirty="0" err="1"/>
              <a:t>amet</a:t>
            </a:r>
            <a:endParaRPr lang="en-US" dirty="0"/>
          </a:p>
          <a:p>
            <a:pPr lvl="0"/>
            <a:endParaRPr lang="en-US" dirty="0"/>
          </a:p>
        </p:txBody>
      </p:sp>
      <p:sp>
        <p:nvSpPr>
          <p:cNvPr id="5" name="Footer Placeholder 4"/>
          <p:cNvSpPr>
            <a:spLocks noGrp="1"/>
          </p:cNvSpPr>
          <p:nvPr>
            <p:ph type="ftr" sz="quarter" idx="11"/>
          </p:nvPr>
        </p:nvSpPr>
        <p:spPr/>
        <p:txBody>
          <a:bodyPr/>
          <a:lstStyle/>
          <a:p>
            <a:r>
              <a:rPr lang="en-US" dirty="0"/>
              <a:t>Safer families </a:t>
            </a:r>
            <a:r>
              <a:rPr lang="en-US" dirty="0" err="1"/>
              <a:t>cre</a:t>
            </a:r>
            <a:endParaRPr lang="en-US" dirty="0"/>
          </a:p>
        </p:txBody>
      </p:sp>
      <p:sp>
        <p:nvSpPr>
          <p:cNvPr id="6" name="Slide Number Placeholder 5"/>
          <p:cNvSpPr>
            <a:spLocks noGrp="1"/>
          </p:cNvSpPr>
          <p:nvPr>
            <p:ph type="sldNum" sz="quarter" idx="12"/>
          </p:nvPr>
        </p:nvSpPr>
        <p:spPr/>
        <p:txBody>
          <a:bodyPr/>
          <a:lstStyle/>
          <a:p>
            <a:fld id="{2BFE7DEF-A313-4AD3-B6B4-3282A866A62C}" type="slidenum">
              <a:rPr lang="en-US" smtClean="0"/>
              <a:t>‹#›</a:t>
            </a:fld>
            <a:endParaRPr lang="en-US"/>
          </a:p>
        </p:txBody>
      </p:sp>
    </p:spTree>
    <p:extLst>
      <p:ext uri="{BB962C8B-B14F-4D97-AF65-F5344CB8AC3E}">
        <p14:creationId xmlns:p14="http://schemas.microsoft.com/office/powerpoint/2010/main" val="12096504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pic>
        <p:nvPicPr>
          <p:cNvPr id="5" name="Picture 9"/>
          <p:cNvPicPr>
            <a:picLocks noChangeAspect="1" noChangeArrowheads="1"/>
          </p:cNvPicPr>
          <p:nvPr userDrawn="1"/>
        </p:nvPicPr>
        <p:blipFill>
          <a:blip r:embed="rId2" cstate="print"/>
          <a:srcRect/>
          <a:stretch>
            <a:fillRect/>
          </a:stretch>
        </p:blipFill>
        <p:spPr bwMode="auto">
          <a:xfrm>
            <a:off x="9264651" y="6043613"/>
            <a:ext cx="2125133" cy="614362"/>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accent6"/>
                </a:solidFill>
                <a:latin typeface="Arial Rounded MT Bold" pitchFamily="34" charset="0"/>
              </a:defRPr>
            </a:lvl1pPr>
          </a:lstStyle>
          <a:p>
            <a:r>
              <a:rPr lang="en-US" dirty="0"/>
              <a:t>Click to edit Master title style</a:t>
            </a:r>
            <a:endParaRPr lang="en-AU" dirty="0"/>
          </a:p>
        </p:txBody>
      </p:sp>
      <p:sp>
        <p:nvSpPr>
          <p:cNvPr id="3" name="Content Placeholder 2"/>
          <p:cNvSpPr>
            <a:spLocks noGrp="1"/>
          </p:cNvSpPr>
          <p:nvPr>
            <p:ph idx="1"/>
          </p:nvPr>
        </p:nvSpPr>
        <p:spPr>
          <a:xfrm>
            <a:off x="623393" y="1670844"/>
            <a:ext cx="10943167" cy="4679950"/>
          </a:xfrm>
        </p:spPr>
        <p:txBody>
          <a:bodyPr/>
          <a:lstStyle>
            <a:lvl1pPr>
              <a:defRPr>
                <a:solidFill>
                  <a:srgbClr val="006666"/>
                </a:solidFill>
                <a:latin typeface="Arial Rounded MT Bold" pitchFamily="34" charset="0"/>
              </a:defRPr>
            </a:lvl1pPr>
            <a:lvl2pPr>
              <a:defRPr>
                <a:solidFill>
                  <a:srgbClr val="002060"/>
                </a:solidFill>
                <a:latin typeface="Arial Rounded MT Bold" pitchFamily="34" charset="0"/>
              </a:defRPr>
            </a:lvl2pPr>
            <a:lvl3pPr>
              <a:defRPr>
                <a:solidFill>
                  <a:schemeClr val="accent5">
                    <a:lumMod val="75000"/>
                  </a:schemeClr>
                </a:solidFill>
                <a:latin typeface="Arial Rounded MT Bold" pitchFamily="34" charset="0"/>
              </a:defRPr>
            </a:lvl3pPr>
            <a:lvl4pPr>
              <a:defRPr>
                <a:latin typeface="Arial Rounded MT Bold" pitchFamily="34" charset="0"/>
              </a:defRPr>
            </a:lvl4pPr>
            <a:lvl5pPr>
              <a:defRPr>
                <a:latin typeface="Arial Rounded MT Bold"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Rectangle 4"/>
          <p:cNvSpPr>
            <a:spLocks noGrp="1" noChangeArrowheads="1"/>
          </p:cNvSpPr>
          <p:nvPr>
            <p:ph type="dt" sz="half" idx="10"/>
          </p:nvPr>
        </p:nvSpPr>
        <p:spPr>
          <a:xfrm>
            <a:off x="8784167" y="6237289"/>
            <a:ext cx="2844800" cy="484187"/>
          </a:xfrm>
          <a:prstGeom prst="rect">
            <a:avLst/>
          </a:prstGeom>
        </p:spPr>
        <p:txBody>
          <a:bodyPr/>
          <a:lstStyle>
            <a:lvl1pPr>
              <a:defRPr/>
            </a:lvl1pPr>
          </a:lstStyle>
          <a:p>
            <a:pPr>
              <a:defRPr/>
            </a:pPr>
            <a:endParaRPr lang="en-AU" dirty="0"/>
          </a:p>
        </p:txBody>
      </p:sp>
      <p:sp>
        <p:nvSpPr>
          <p:cNvPr id="7" name="Rectangle 5"/>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endParaRPr lang="en-AU"/>
          </a:p>
        </p:txBody>
      </p:sp>
      <p:sp>
        <p:nvSpPr>
          <p:cNvPr id="8" name="Rectangle 6"/>
          <p:cNvSpPr>
            <a:spLocks noGrp="1" noChangeArrowheads="1"/>
          </p:cNvSpPr>
          <p:nvPr>
            <p:ph type="sldNum" sz="quarter" idx="12"/>
          </p:nvPr>
        </p:nvSpPr>
        <p:spPr>
          <a:xfrm>
            <a:off x="8737600" y="6245225"/>
            <a:ext cx="2844800" cy="476250"/>
          </a:xfrm>
          <a:prstGeom prst="rect">
            <a:avLst/>
          </a:prstGeom>
        </p:spPr>
        <p:txBody>
          <a:bodyPr/>
          <a:lstStyle>
            <a:lvl1pPr>
              <a:defRPr/>
            </a:lvl1pPr>
          </a:lstStyle>
          <a:p>
            <a:pPr>
              <a:defRPr/>
            </a:pPr>
            <a:fld id="{6DB814CE-A77E-47C6-A2CE-680CDE3C3F96}" type="slidenum">
              <a:rPr lang="en-AU"/>
              <a:pPr>
                <a:defRPr/>
              </a:pPr>
              <a:t>‹#›</a:t>
            </a:fld>
            <a:endParaRPr lang="en-AU" dirty="0"/>
          </a:p>
        </p:txBody>
      </p:sp>
    </p:spTree>
    <p:extLst>
      <p:ext uri="{BB962C8B-B14F-4D97-AF65-F5344CB8AC3E}">
        <p14:creationId xmlns:p14="http://schemas.microsoft.com/office/powerpoint/2010/main" val="3566702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AU"/>
          </a:p>
        </p:txBody>
      </p:sp>
      <p:sp>
        <p:nvSpPr>
          <p:cNvPr id="3"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AU"/>
          </a:p>
        </p:txBody>
      </p:sp>
      <p:sp>
        <p:nvSpPr>
          <p:cNvPr id="4"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B9D221F8-78CC-4617-85C7-8E7A53625852}" type="slidenum">
              <a:rPr lang="en-AU"/>
              <a:pPr>
                <a:defRPr/>
              </a:pPr>
              <a:t>‹#›</a:t>
            </a:fld>
            <a:endParaRPr lang="en-AU"/>
          </a:p>
        </p:txBody>
      </p:sp>
    </p:spTree>
    <p:extLst>
      <p:ext uri="{BB962C8B-B14F-4D97-AF65-F5344CB8AC3E}">
        <p14:creationId xmlns:p14="http://schemas.microsoft.com/office/powerpoint/2010/main" val="933276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AU"/>
          </a:p>
        </p:txBody>
      </p:sp>
      <p:sp>
        <p:nvSpPr>
          <p:cNvPr id="6" name="Footer Placeholder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AU"/>
          </a:p>
        </p:txBody>
      </p:sp>
      <p:sp>
        <p:nvSpPr>
          <p:cNvPr id="7" name="Slide Number Placeholder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77E16A11-086A-4D05-A25E-ED265AA77F91}" type="slidenum">
              <a:rPr lang="en-AU"/>
              <a:pPr>
                <a:defRPr/>
              </a:pPr>
              <a:t>‹#›</a:t>
            </a:fld>
            <a:endParaRPr lang="en-AU"/>
          </a:p>
        </p:txBody>
      </p:sp>
    </p:spTree>
    <p:extLst>
      <p:ext uri="{BB962C8B-B14F-4D97-AF65-F5344CB8AC3E}">
        <p14:creationId xmlns:p14="http://schemas.microsoft.com/office/powerpoint/2010/main" val="2887803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itle Slide 1 DOM">
    <p:bg>
      <p:bgPr>
        <a:gradFill>
          <a:gsLst>
            <a:gs pos="40000">
              <a:schemeClr val="accent4"/>
            </a:gs>
            <a:gs pos="20000">
              <a:schemeClr val="accent5"/>
            </a:gs>
            <a:gs pos="0">
              <a:schemeClr val="accent6"/>
            </a:gs>
            <a:gs pos="80000">
              <a:schemeClr val="accent2"/>
            </a:gs>
            <a:gs pos="60000">
              <a:schemeClr val="accent3"/>
            </a:gs>
            <a:gs pos="100000">
              <a:schemeClr val="accent1"/>
            </a:gs>
          </a:gsLst>
          <a:lin ang="5400000" scaled="0"/>
        </a:gradFill>
        <a:effectLst/>
      </p:bgPr>
    </p:bg>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49275"/>
            <a:ext cx="3119967"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p:cNvSpPr>
            <a:spLocks noChangeArrowheads="1"/>
          </p:cNvSpPr>
          <p:nvPr/>
        </p:nvSpPr>
        <p:spPr bwMode="auto">
          <a:xfrm>
            <a:off x="527051" y="6421894"/>
            <a:ext cx="13442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AU" altLang="en-US" sz="1400" b="1" dirty="0">
                <a:solidFill>
                  <a:schemeClr val="bg1"/>
                </a:solidFill>
              </a:rPr>
              <a:t>latrobe.edu.au/</a:t>
            </a:r>
            <a:r>
              <a:rPr lang="en-AU" altLang="en-US" sz="1400" b="1" dirty="0" err="1">
                <a:solidFill>
                  <a:schemeClr val="bg1"/>
                </a:solidFill>
              </a:rPr>
              <a:t>jlc</a:t>
            </a:r>
            <a:endParaRPr lang="en-AU" altLang="en-US" sz="1400" b="1" dirty="0">
              <a:solidFill>
                <a:schemeClr val="bg1"/>
              </a:solidFill>
            </a:endParaRPr>
          </a:p>
        </p:txBody>
      </p:sp>
      <p:sp>
        <p:nvSpPr>
          <p:cNvPr id="6" name="Rectangle 8"/>
          <p:cNvSpPr>
            <a:spLocks noChangeArrowheads="1"/>
          </p:cNvSpPr>
          <p:nvPr/>
        </p:nvSpPr>
        <p:spPr bwMode="auto">
          <a:xfrm>
            <a:off x="10128251" y="6483351"/>
            <a:ext cx="118141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AU" altLang="en-US" sz="900">
                <a:solidFill>
                  <a:schemeClr val="bg1"/>
                </a:solidFill>
              </a:rPr>
              <a:t>CRICOS Provider 00115M</a:t>
            </a:r>
          </a:p>
        </p:txBody>
      </p:sp>
      <p:sp>
        <p:nvSpPr>
          <p:cNvPr id="5" name="Text Placeholder 7"/>
          <p:cNvSpPr>
            <a:spLocks noGrp="1"/>
          </p:cNvSpPr>
          <p:nvPr>
            <p:ph type="body" sz="quarter" idx="10"/>
          </p:nvPr>
        </p:nvSpPr>
        <p:spPr>
          <a:xfrm>
            <a:off x="3948795" y="3463020"/>
            <a:ext cx="8243205" cy="2520950"/>
          </a:xfrm>
          <a:solidFill>
            <a:srgbClr val="D6D2C4"/>
          </a:solidFill>
          <a:ln>
            <a:noFill/>
          </a:ln>
        </p:spPr>
        <p:txBody>
          <a:bodyPr lIns="288000" tIns="288000" rIns="180000" bIns="180000"/>
          <a:lstStyle>
            <a:lvl1pPr marL="0" algn="l" fontAlgn="auto">
              <a:lnSpc>
                <a:spcPct val="100000"/>
              </a:lnSpc>
              <a:spcBef>
                <a:spcPts val="0"/>
              </a:spcBef>
              <a:spcAft>
                <a:spcPts val="0"/>
              </a:spcAft>
              <a:defRPr sz="2400" b="1" baseline="0"/>
            </a:lvl1pPr>
            <a:lvl2pPr marL="0" indent="0">
              <a:lnSpc>
                <a:spcPct val="100000"/>
              </a:lnSpc>
              <a:spcBef>
                <a:spcPts val="0"/>
              </a:spcBef>
              <a:spcAft>
                <a:spcPts val="0"/>
              </a:spcAft>
              <a:buNone/>
              <a:defRPr/>
            </a:lvl2pPr>
          </a:lstStyle>
          <a:p>
            <a:pPr lvl="0"/>
            <a:r>
              <a:rPr lang="en-US"/>
              <a:t>Click to edit Master text styles</a:t>
            </a:r>
          </a:p>
          <a:p>
            <a:pPr lvl="1"/>
            <a:r>
              <a:rPr lang="en-US"/>
              <a:t>Second level</a:t>
            </a:r>
          </a:p>
        </p:txBody>
      </p:sp>
      <p:sp>
        <p:nvSpPr>
          <p:cNvPr id="12" name="TextBox 11"/>
          <p:cNvSpPr txBox="1"/>
          <p:nvPr userDrawn="1"/>
        </p:nvSpPr>
        <p:spPr>
          <a:xfrm>
            <a:off x="911424" y="1268761"/>
            <a:ext cx="4128459" cy="461665"/>
          </a:xfrm>
          <a:prstGeom prst="rect">
            <a:avLst/>
          </a:prstGeom>
          <a:noFill/>
        </p:spPr>
        <p:txBody>
          <a:bodyPr wrap="square" rtlCol="0">
            <a:spAutoFit/>
          </a:bodyPr>
          <a:lstStyle/>
          <a:p>
            <a:pPr algn="l"/>
            <a:r>
              <a:rPr lang="en-AU" sz="2400" kern="1200" baseline="0" dirty="0">
                <a:solidFill>
                  <a:schemeClr val="bg1"/>
                </a:solidFill>
                <a:latin typeface="Calibri" pitchFamily="34" charset="0"/>
                <a:ea typeface="MS PGothic" pitchFamily="34" charset="-128"/>
                <a:cs typeface="Arial" pitchFamily="34" charset="0"/>
              </a:rPr>
              <a:t>Judith</a:t>
            </a:r>
            <a:r>
              <a:rPr lang="en-AU" sz="1800" dirty="0">
                <a:solidFill>
                  <a:schemeClr val="bg1"/>
                </a:solidFill>
              </a:rPr>
              <a:t> </a:t>
            </a:r>
            <a:r>
              <a:rPr lang="en-AU" sz="2400" kern="1200" baseline="0" dirty="0">
                <a:solidFill>
                  <a:schemeClr val="bg1"/>
                </a:solidFill>
                <a:latin typeface="Calibri" pitchFamily="34" charset="0"/>
                <a:ea typeface="MS PGothic" pitchFamily="34" charset="-128"/>
                <a:cs typeface="Arial" pitchFamily="34" charset="0"/>
              </a:rPr>
              <a:t>Lumley</a:t>
            </a:r>
            <a:r>
              <a:rPr lang="en-AU" sz="1800" baseline="0" dirty="0">
                <a:solidFill>
                  <a:schemeClr val="bg1"/>
                </a:solidFill>
              </a:rPr>
              <a:t> </a:t>
            </a:r>
            <a:r>
              <a:rPr lang="en-AU" sz="2400" kern="1200" baseline="0" dirty="0">
                <a:solidFill>
                  <a:schemeClr val="bg1"/>
                </a:solidFill>
                <a:latin typeface="Calibri" pitchFamily="34" charset="0"/>
                <a:ea typeface="MS PGothic" pitchFamily="34" charset="-128"/>
                <a:cs typeface="Arial" pitchFamily="34" charset="0"/>
              </a:rPr>
              <a:t>Centre</a:t>
            </a:r>
          </a:p>
        </p:txBody>
      </p:sp>
    </p:spTree>
    <p:extLst>
      <p:ext uri="{BB962C8B-B14F-4D97-AF65-F5344CB8AC3E}">
        <p14:creationId xmlns:p14="http://schemas.microsoft.com/office/powerpoint/2010/main" val="8551713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 1 INT">
    <p:bg>
      <p:bgPr>
        <a:gradFill rotWithShape="0">
          <a:gsLst>
            <a:gs pos="0">
              <a:srgbClr val="FF9E1B"/>
            </a:gs>
            <a:gs pos="20000">
              <a:srgbClr val="E87722"/>
            </a:gs>
            <a:gs pos="39999">
              <a:srgbClr val="D14124"/>
            </a:gs>
            <a:gs pos="60001">
              <a:srgbClr val="D52B1E"/>
            </a:gs>
            <a:gs pos="80000">
              <a:srgbClr val="AB2328"/>
            </a:gs>
            <a:gs pos="100000">
              <a:srgbClr val="8A2A2B"/>
            </a:gs>
          </a:gsLst>
          <a:lin ang="5400000"/>
        </a:gradFill>
        <a:effectLst/>
      </p:bgPr>
    </p:bg>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4" y="554038"/>
            <a:ext cx="31115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527052" y="6421895"/>
            <a:ext cx="11006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en-AU" altLang="en-US" sz="1400" b="1">
                <a:solidFill>
                  <a:schemeClr val="bg1"/>
                </a:solidFill>
              </a:rPr>
              <a:t>latrobe.edu.au</a:t>
            </a:r>
          </a:p>
        </p:txBody>
      </p:sp>
      <p:sp>
        <p:nvSpPr>
          <p:cNvPr id="6" name="Rectangle 5"/>
          <p:cNvSpPr>
            <a:spLocks noChangeArrowheads="1"/>
          </p:cNvSpPr>
          <p:nvPr/>
        </p:nvSpPr>
        <p:spPr bwMode="auto">
          <a:xfrm>
            <a:off x="4271434" y="5732464"/>
            <a:ext cx="131927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en-AU" altLang="en-US" sz="1000">
                <a:solidFill>
                  <a:srgbClr val="63513D"/>
                </a:solidFill>
              </a:rPr>
              <a:t>CRICOS Provider 00115M</a:t>
            </a:r>
          </a:p>
        </p:txBody>
      </p:sp>
      <p:sp>
        <p:nvSpPr>
          <p:cNvPr id="7" name="Rectangle 6"/>
          <p:cNvSpPr>
            <a:spLocks noChangeArrowheads="1"/>
          </p:cNvSpPr>
          <p:nvPr/>
        </p:nvSpPr>
        <p:spPr bwMode="auto">
          <a:xfrm>
            <a:off x="10128251" y="6483351"/>
            <a:ext cx="118141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en-AU" altLang="en-US" sz="900">
                <a:solidFill>
                  <a:schemeClr val="bg1"/>
                </a:solidFill>
              </a:rPr>
              <a:t>CRICOS Provider 00115M</a:t>
            </a:r>
          </a:p>
        </p:txBody>
      </p:sp>
      <p:sp>
        <p:nvSpPr>
          <p:cNvPr id="5" name="Text Placeholder 7"/>
          <p:cNvSpPr>
            <a:spLocks noGrp="1"/>
          </p:cNvSpPr>
          <p:nvPr>
            <p:ph type="body" sz="quarter" idx="10"/>
          </p:nvPr>
        </p:nvSpPr>
        <p:spPr>
          <a:xfrm>
            <a:off x="3948795" y="3463020"/>
            <a:ext cx="8243205" cy="2520950"/>
          </a:xfrm>
          <a:solidFill>
            <a:srgbClr val="D6D2C4"/>
          </a:solidFill>
          <a:ln>
            <a:noFill/>
          </a:ln>
        </p:spPr>
        <p:txBody>
          <a:bodyPr lIns="288000" tIns="288000" rIns="180000" bIns="180000"/>
          <a:lstStyle>
            <a:lvl1pPr marL="0" algn="l" fontAlgn="auto">
              <a:lnSpc>
                <a:spcPct val="100000"/>
              </a:lnSpc>
              <a:spcBef>
                <a:spcPts val="0"/>
              </a:spcBef>
              <a:spcAft>
                <a:spcPts val="0"/>
              </a:spcAft>
              <a:defRPr sz="2400" b="1" baseline="0"/>
            </a:lvl1pPr>
            <a:lvl2pPr marL="0" indent="0">
              <a:lnSpc>
                <a:spcPct val="100000"/>
              </a:lnSpc>
              <a:spcBef>
                <a:spcPts val="0"/>
              </a:spcBef>
              <a:spcAft>
                <a:spcPts val="0"/>
              </a:spcAft>
              <a:buNone/>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453019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1 DOM">
    <p:bg>
      <p:bgPr>
        <a:gradFill rotWithShape="0">
          <a:gsLst>
            <a:gs pos="0">
              <a:srgbClr val="FF9E1B"/>
            </a:gs>
            <a:gs pos="20000">
              <a:srgbClr val="E87722"/>
            </a:gs>
            <a:gs pos="39999">
              <a:srgbClr val="D14124"/>
            </a:gs>
            <a:gs pos="60001">
              <a:srgbClr val="D52B1E"/>
            </a:gs>
            <a:gs pos="80000">
              <a:srgbClr val="AB2328"/>
            </a:gs>
            <a:gs pos="100000">
              <a:srgbClr val="8A2A2B"/>
            </a:gs>
          </a:gsLst>
          <a:lin ang="5400000"/>
        </a:gradFill>
        <a:effectLst/>
      </p:bgPr>
    </p:bg>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49275"/>
            <a:ext cx="3119967"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527052" y="6421895"/>
            <a:ext cx="11006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en-AU" altLang="en-US" sz="1400" b="1">
                <a:solidFill>
                  <a:schemeClr val="bg1"/>
                </a:solidFill>
              </a:rPr>
              <a:t>latrobe.edu.au</a:t>
            </a:r>
          </a:p>
        </p:txBody>
      </p:sp>
      <p:sp>
        <p:nvSpPr>
          <p:cNvPr id="6" name="Rectangle 5"/>
          <p:cNvSpPr>
            <a:spLocks noChangeArrowheads="1"/>
          </p:cNvSpPr>
          <p:nvPr/>
        </p:nvSpPr>
        <p:spPr bwMode="auto">
          <a:xfrm>
            <a:off x="10128251" y="6483351"/>
            <a:ext cx="118141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en-AU" altLang="en-US" sz="900">
                <a:solidFill>
                  <a:schemeClr val="bg1"/>
                </a:solidFill>
              </a:rPr>
              <a:t>CRICOS Provider 00115M</a:t>
            </a:r>
          </a:p>
        </p:txBody>
      </p:sp>
      <p:sp>
        <p:nvSpPr>
          <p:cNvPr id="5" name="Text Placeholder 7"/>
          <p:cNvSpPr>
            <a:spLocks noGrp="1"/>
          </p:cNvSpPr>
          <p:nvPr>
            <p:ph type="body" sz="quarter" idx="10"/>
          </p:nvPr>
        </p:nvSpPr>
        <p:spPr>
          <a:xfrm>
            <a:off x="3948795" y="3463020"/>
            <a:ext cx="8243205" cy="2520950"/>
          </a:xfrm>
          <a:solidFill>
            <a:srgbClr val="D6D2C4"/>
          </a:solidFill>
          <a:ln>
            <a:noFill/>
          </a:ln>
        </p:spPr>
        <p:txBody>
          <a:bodyPr lIns="288000" tIns="288000" rIns="180000" bIns="180000"/>
          <a:lstStyle>
            <a:lvl1pPr marL="0" algn="l" fontAlgn="auto">
              <a:lnSpc>
                <a:spcPct val="100000"/>
              </a:lnSpc>
              <a:spcBef>
                <a:spcPts val="0"/>
              </a:spcBef>
              <a:spcAft>
                <a:spcPts val="0"/>
              </a:spcAft>
              <a:defRPr sz="2400" b="1" baseline="0"/>
            </a:lvl1pPr>
            <a:lvl2pPr marL="0" indent="0">
              <a:lnSpc>
                <a:spcPct val="100000"/>
              </a:lnSpc>
              <a:spcBef>
                <a:spcPts val="0"/>
              </a:spcBef>
              <a:spcAft>
                <a:spcPts val="0"/>
              </a:spcAft>
              <a:buNone/>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06066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3245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624418" y="431800"/>
            <a:ext cx="10944191" cy="83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stStyle>
          <a:p>
            <a:pPr lvl="0"/>
            <a:r>
              <a:rPr lang="en-US"/>
              <a:t>Click to edit Master title style</a:t>
            </a:r>
            <a:endParaRPr lang="en-AU" dirty="0"/>
          </a:p>
        </p:txBody>
      </p:sp>
      <p:sp>
        <p:nvSpPr>
          <p:cNvPr id="5" name="Text Placeholder 2"/>
          <p:cNvSpPr>
            <a:spLocks noGrp="1"/>
          </p:cNvSpPr>
          <p:nvPr>
            <p:ph type="body" idx="1"/>
          </p:nvPr>
        </p:nvSpPr>
        <p:spPr bwMode="auto">
          <a:xfrm>
            <a:off x="624418" y="1624996"/>
            <a:ext cx="1094419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99969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Slide ">
    <p:spTree>
      <p:nvGrpSpPr>
        <p:cNvPr id="1" name=""/>
        <p:cNvGrpSpPr/>
        <p:nvPr/>
      </p:nvGrpSpPr>
      <p:grpSpPr>
        <a:xfrm>
          <a:off x="0" y="0"/>
          <a:ext cx="0" cy="0"/>
          <a:chOff x="0" y="0"/>
          <a:chExt cx="0" cy="0"/>
        </a:xfrm>
      </p:grpSpPr>
      <p:sp>
        <p:nvSpPr>
          <p:cNvPr id="2" name="Title 1"/>
          <p:cNvSpPr>
            <a:spLocks noGrp="1"/>
          </p:cNvSpPr>
          <p:nvPr>
            <p:ph type="title"/>
          </p:nvPr>
        </p:nvSpPr>
        <p:spPr>
          <a:xfrm>
            <a:off x="624418" y="431800"/>
            <a:ext cx="10944191" cy="836960"/>
          </a:xfrm>
        </p:spPr>
        <p:txBody>
          <a:bodyPr/>
          <a:lstStyle>
            <a:lvl1pPr>
              <a:defRPr/>
            </a:lvl1pPr>
          </a:lstStyle>
          <a:p>
            <a:r>
              <a:rPr lang="en-US"/>
              <a:t>Click to edit Master title style</a:t>
            </a:r>
            <a:endParaRPr lang="en-AU" dirty="0"/>
          </a:p>
        </p:txBody>
      </p:sp>
      <p:sp>
        <p:nvSpPr>
          <p:cNvPr id="4" name="Text Placeholder 2"/>
          <p:cNvSpPr>
            <a:spLocks noGrp="1"/>
          </p:cNvSpPr>
          <p:nvPr>
            <p:ph type="body" idx="1"/>
          </p:nvPr>
        </p:nvSpPr>
        <p:spPr bwMode="auto">
          <a:xfrm>
            <a:off x="624418" y="1624996"/>
            <a:ext cx="1094419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1994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able slide">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24417" y="1628775"/>
          <a:ext cx="10943168" cy="1808164"/>
        </p:xfrm>
        <a:graphic>
          <a:graphicData uri="http://schemas.openxmlformats.org/drawingml/2006/table">
            <a:tbl>
              <a:tblPr/>
              <a:tblGrid>
                <a:gridCol w="2735792">
                  <a:extLst>
                    <a:ext uri="{9D8B030D-6E8A-4147-A177-3AD203B41FA5}">
                      <a16:colId xmlns:a16="http://schemas.microsoft.com/office/drawing/2014/main" val="20000"/>
                    </a:ext>
                  </a:extLst>
                </a:gridCol>
                <a:gridCol w="2735792">
                  <a:extLst>
                    <a:ext uri="{9D8B030D-6E8A-4147-A177-3AD203B41FA5}">
                      <a16:colId xmlns:a16="http://schemas.microsoft.com/office/drawing/2014/main" val="20001"/>
                    </a:ext>
                  </a:extLst>
                </a:gridCol>
                <a:gridCol w="2735792">
                  <a:extLst>
                    <a:ext uri="{9D8B030D-6E8A-4147-A177-3AD203B41FA5}">
                      <a16:colId xmlns:a16="http://schemas.microsoft.com/office/drawing/2014/main" val="20002"/>
                    </a:ext>
                  </a:extLst>
                </a:gridCol>
                <a:gridCol w="2735792">
                  <a:extLst>
                    <a:ext uri="{9D8B030D-6E8A-4147-A177-3AD203B41FA5}">
                      <a16:colId xmlns:a16="http://schemas.microsoft.com/office/drawing/2014/main" val="20003"/>
                    </a:ext>
                  </a:extLst>
                </a:gridCol>
              </a:tblGrid>
              <a:tr h="35736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1400" b="1" i="0" u="none" strike="noStrike" cap="none" normalizeH="0" baseline="0" dirty="0">
                          <a:ln>
                            <a:noFill/>
                          </a:ln>
                          <a:solidFill>
                            <a:srgbClr val="63513D"/>
                          </a:solidFill>
                          <a:effectLst/>
                          <a:latin typeface="Calibri" pitchFamily="34" charset="0"/>
                          <a:ea typeface="ＭＳ Ｐゴシック" charset="0"/>
                          <a:cs typeface="ＭＳ Ｐゴシック" charset="0"/>
                        </a:rPr>
                        <a:t>Click here to enter Title</a:t>
                      </a:r>
                    </a:p>
                  </a:txBody>
                  <a:tcPr marL="95965" marR="95965" marT="72000" marB="72000" anchor="ctr"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solidFill>
                      <a:srgbClr val="D6D2C4"/>
                    </a:solid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1400" b="1"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anchor="ctr"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solidFill>
                      <a:srgbClr val="D6D2C4"/>
                    </a:solid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1400" b="1"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anchor="ctr"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solidFill>
                      <a:srgbClr val="D6D2C4"/>
                    </a:solid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1400" b="1"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anchor="ctr"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solidFill>
                      <a:srgbClr val="D6D2C4"/>
                    </a:solidFill>
                  </a:tcPr>
                </a:tc>
                <a:extLst>
                  <a:ext uri="{0D108BD9-81ED-4DB2-BD59-A6C34878D82A}">
                    <a16:rowId xmlns:a16="http://schemas.microsoft.com/office/drawing/2014/main" val="10000"/>
                  </a:ext>
                </a:extLst>
              </a:tr>
              <a:tr h="362696">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r>
                        <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rPr>
                        <a:t>Click here to enter Text</a:t>
                      </a: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3388">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r>
                        <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rPr>
                        <a:t>Click here to enter Text</a:t>
                      </a: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7360">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r>
                        <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rPr>
                        <a:t>Click here to enter Text</a:t>
                      </a: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7360">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r>
                        <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rPr>
                        <a:t>Click here to enter Text</a:t>
                      </a: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0" name="Title 9"/>
          <p:cNvSpPr>
            <a:spLocks noGrp="1" noChangeAspect="1"/>
          </p:cNvSpPr>
          <p:nvPr>
            <p:ph type="title"/>
          </p:nvPr>
        </p:nvSpPr>
        <p:spPr>
          <a:xfrm>
            <a:off x="624417" y="431800"/>
            <a:ext cx="10944192" cy="836960"/>
          </a:xfrm>
        </p:spPr>
        <p:txBody>
          <a:bodyPr/>
          <a:lstStyle>
            <a:lvl1pPr>
              <a:defRPr/>
            </a:lvl1pPr>
          </a:lstStyle>
          <a:p>
            <a:r>
              <a:rPr lang="en-US"/>
              <a:t>Click to edit Master title style</a:t>
            </a:r>
            <a:endParaRPr lang="en-AU" dirty="0"/>
          </a:p>
        </p:txBody>
      </p:sp>
    </p:spTree>
    <p:extLst>
      <p:ext uri="{BB962C8B-B14F-4D97-AF65-F5344CB8AC3E}">
        <p14:creationId xmlns:p14="http://schemas.microsoft.com/office/powerpoint/2010/main" val="1818388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1097280" y="286603"/>
            <a:ext cx="8927772" cy="1095157"/>
          </a:xfrm>
        </p:spPr>
        <p:txBody>
          <a:bodyPr/>
          <a:lstStyle>
            <a:lvl1pPr>
              <a:defRPr baseline="0"/>
            </a:lvl1pPr>
          </a:lstStyle>
          <a:p>
            <a:r>
              <a:rPr lang="en-US" dirty="0"/>
              <a:t>Another Heading</a:t>
            </a:r>
          </a:p>
        </p:txBody>
      </p:sp>
      <p:sp>
        <p:nvSpPr>
          <p:cNvPr id="3" name="Content Placeholder 2"/>
          <p:cNvSpPr>
            <a:spLocks noGrp="1"/>
          </p:cNvSpPr>
          <p:nvPr>
            <p:ph sz="half" idx="1"/>
          </p:nvPr>
        </p:nvSpPr>
        <p:spPr>
          <a:xfrm>
            <a:off x="1097279" y="1639307"/>
            <a:ext cx="4937760" cy="4680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639306"/>
            <a:ext cx="4937760" cy="4680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Safer families </a:t>
            </a:r>
            <a:r>
              <a:rPr lang="en-US" dirty="0" err="1"/>
              <a:t>cre</a:t>
            </a:r>
            <a:endParaRPr lang="en-US" dirty="0"/>
          </a:p>
        </p:txBody>
      </p:sp>
      <p:sp>
        <p:nvSpPr>
          <p:cNvPr id="7" name="Slide Number Placeholder 6"/>
          <p:cNvSpPr>
            <a:spLocks noGrp="1"/>
          </p:cNvSpPr>
          <p:nvPr>
            <p:ph type="sldNum" sz="quarter" idx="12"/>
          </p:nvPr>
        </p:nvSpPr>
        <p:spPr/>
        <p:txBody>
          <a:bodyPr/>
          <a:lstStyle/>
          <a:p>
            <a:fld id="{2BFE7DEF-A313-4AD3-B6B4-3282A866A62C}" type="slidenum">
              <a:rPr lang="en-US" smtClean="0"/>
              <a:t>‹#›</a:t>
            </a:fld>
            <a:endParaRPr lang="en-US"/>
          </a:p>
        </p:txBody>
      </p:sp>
    </p:spTree>
    <p:extLst>
      <p:ext uri="{BB962C8B-B14F-4D97-AF65-F5344CB8AC3E}">
        <p14:creationId xmlns:p14="http://schemas.microsoft.com/office/powerpoint/2010/main" val="22514346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amp; Imag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6191251" y="1628775"/>
            <a:ext cx="5376333" cy="4679950"/>
          </a:xfrm>
          <a:prstGeom prst="rect">
            <a:avLst/>
          </a:prstGeom>
          <a:noFill/>
          <a:ln w="9525">
            <a:solidFill>
              <a:srgbClr val="7F7F7F"/>
            </a:solidFill>
            <a:miter lim="800000"/>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1800">
              <a:solidFill>
                <a:schemeClr val="lt1"/>
              </a:solidFill>
              <a:latin typeface="+mn-lt"/>
              <a:ea typeface="+mn-ea"/>
            </a:endParaRPr>
          </a:p>
        </p:txBody>
      </p:sp>
      <p:sp>
        <p:nvSpPr>
          <p:cNvPr id="5" name="TextBox 4"/>
          <p:cNvSpPr txBox="1">
            <a:spLocks noChangeArrowheads="1"/>
          </p:cNvSpPr>
          <p:nvPr/>
        </p:nvSpPr>
        <p:spPr bwMode="auto">
          <a:xfrm>
            <a:off x="8015817" y="2349500"/>
            <a:ext cx="1226490" cy="369332"/>
          </a:xfrm>
          <a:prstGeom prst="rect">
            <a:avLst/>
          </a:prstGeom>
          <a:noFill/>
          <a:ln>
            <a:noFill/>
          </a:ln>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en-US" sz="1800"/>
              <a:t>Image area</a:t>
            </a:r>
          </a:p>
        </p:txBody>
      </p:sp>
      <p:sp>
        <p:nvSpPr>
          <p:cNvPr id="10" name="Title Placeholder 1"/>
          <p:cNvSpPr>
            <a:spLocks noGrp="1"/>
          </p:cNvSpPr>
          <p:nvPr>
            <p:ph type="title"/>
          </p:nvPr>
        </p:nvSpPr>
        <p:spPr bwMode="auto">
          <a:xfrm>
            <a:off x="624418" y="431800"/>
            <a:ext cx="10943167" cy="836960"/>
          </a:xfrm>
          <a:prstGeom prst="rect">
            <a:avLst/>
          </a:prstGeom>
          <a:noFill/>
          <a:ln>
            <a:noFill/>
          </a:ln>
        </p:spPr>
        <p:txBody>
          <a:bodyPr/>
          <a:lstStyle>
            <a:lvl1pPr>
              <a:defRPr/>
            </a:lvl1pPr>
          </a:lstStyle>
          <a:p>
            <a:pPr lvl="0"/>
            <a:r>
              <a:rPr lang="en-US"/>
              <a:t>Click to edit Master title style</a:t>
            </a:r>
            <a:endParaRPr lang="en-AU" dirty="0"/>
          </a:p>
        </p:txBody>
      </p:sp>
      <p:sp>
        <p:nvSpPr>
          <p:cNvPr id="6" name="Text Placeholder 2"/>
          <p:cNvSpPr>
            <a:spLocks noGrp="1"/>
          </p:cNvSpPr>
          <p:nvPr>
            <p:ph type="body" idx="1"/>
          </p:nvPr>
        </p:nvSpPr>
        <p:spPr bwMode="auto">
          <a:xfrm>
            <a:off x="624418" y="1624995"/>
            <a:ext cx="5375572" cy="4683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28854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4418" y="431800"/>
            <a:ext cx="10944191" cy="836960"/>
          </a:xfrm>
        </p:spPr>
        <p:txBody>
          <a:bodyPr/>
          <a:lstStyle>
            <a:lvl1pPr>
              <a:defRPr/>
            </a:lvl1pPr>
          </a:lstStyle>
          <a:p>
            <a:r>
              <a:rPr lang="en-US"/>
              <a:t>Click to edit Master title style</a:t>
            </a:r>
            <a:endParaRPr lang="en-AU" dirty="0"/>
          </a:p>
        </p:txBody>
      </p:sp>
    </p:spTree>
    <p:extLst>
      <p:ext uri="{BB962C8B-B14F-4D97-AF65-F5344CB8AC3E}">
        <p14:creationId xmlns:p14="http://schemas.microsoft.com/office/powerpoint/2010/main" val="8633300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Divider Slide">
    <p:bg>
      <p:bgPr>
        <a:solidFill>
          <a:srgbClr val="D6D2C4">
            <a:alpha val="50195"/>
          </a:srgbClr>
        </a:solidFill>
        <a:effectLst/>
      </p:bgPr>
    </p:bg>
    <p:spTree>
      <p:nvGrpSpPr>
        <p:cNvPr id="1" name=""/>
        <p:cNvGrpSpPr/>
        <p:nvPr/>
      </p:nvGrpSpPr>
      <p:grpSpPr>
        <a:xfrm>
          <a:off x="0" y="0"/>
          <a:ext cx="0" cy="0"/>
          <a:chOff x="0" y="0"/>
          <a:chExt cx="0" cy="0"/>
        </a:xfrm>
      </p:grpSpPr>
      <p:sp>
        <p:nvSpPr>
          <p:cNvPr id="3" name="Rectangle 2"/>
          <p:cNvSpPr/>
          <p:nvPr/>
        </p:nvSpPr>
        <p:spPr>
          <a:xfrm>
            <a:off x="-8466" y="1639888"/>
            <a:ext cx="385233" cy="1439862"/>
          </a:xfrm>
          <a:prstGeom prst="rect">
            <a:avLst/>
          </a:prstGeom>
          <a:gradFill flip="none" rotWithShape="1">
            <a:gsLst>
              <a:gs pos="20000">
                <a:schemeClr val="accent2"/>
              </a:gs>
              <a:gs pos="0">
                <a:schemeClr val="accent1"/>
              </a:gs>
              <a:gs pos="80000">
                <a:schemeClr val="accent5"/>
              </a:gs>
              <a:gs pos="60000">
                <a:schemeClr val="accent4"/>
              </a:gs>
              <a:gs pos="40000">
                <a:schemeClr val="accent3"/>
              </a:gs>
              <a:gs pos="100000">
                <a:schemeClr val="accent6"/>
              </a:gs>
            </a:gsLst>
            <a:lin ang="5400000" scaled="1"/>
            <a:tileRect/>
          </a:gradFill>
          <a:ln>
            <a:no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AU" sz="1800"/>
          </a:p>
        </p:txBody>
      </p:sp>
      <p:sp>
        <p:nvSpPr>
          <p:cNvPr id="6" name="Text Placeholder 2"/>
          <p:cNvSpPr>
            <a:spLocks noGrp="1"/>
          </p:cNvSpPr>
          <p:nvPr>
            <p:ph type="body" idx="1"/>
          </p:nvPr>
        </p:nvSpPr>
        <p:spPr>
          <a:xfrm>
            <a:off x="624417" y="1639888"/>
            <a:ext cx="10944191" cy="1440000"/>
          </a:xfrm>
        </p:spPr>
        <p:txBody>
          <a:bodyPr/>
          <a:lstStyle>
            <a:lvl1pPr marL="0" marR="0" indent="0" algn="l" defTabSz="914400" rtl="0" eaLnBrk="1" fontAlgn="auto" latinLnBrk="0" hangingPunct="1">
              <a:lnSpc>
                <a:spcPts val="4000"/>
              </a:lnSpc>
              <a:spcBef>
                <a:spcPts val="0"/>
              </a:spcBef>
              <a:spcAft>
                <a:spcPts val="0"/>
              </a:spcAft>
              <a:buClrTx/>
              <a:buSzTx/>
              <a:buFontTx/>
              <a:buNone/>
              <a:tabLst/>
              <a:defRPr lang="en-AU" sz="2400" baseline="0" dirty="0" smtClean="0"/>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63116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hank you Slide">
    <p:bg>
      <p:bgPr>
        <a:solidFill>
          <a:srgbClr val="D6D2C4">
            <a:alpha val="50195"/>
          </a:srgbClr>
        </a:solidFill>
        <a:effectLst/>
      </p:bgPr>
    </p:bg>
    <p:spTree>
      <p:nvGrpSpPr>
        <p:cNvPr id="1" name=""/>
        <p:cNvGrpSpPr/>
        <p:nvPr/>
      </p:nvGrpSpPr>
      <p:grpSpPr>
        <a:xfrm>
          <a:off x="0" y="0"/>
          <a:ext cx="0" cy="0"/>
          <a:chOff x="0" y="0"/>
          <a:chExt cx="0" cy="0"/>
        </a:xfrm>
      </p:grpSpPr>
      <p:sp>
        <p:nvSpPr>
          <p:cNvPr id="3" name="Rectangle 2"/>
          <p:cNvSpPr/>
          <p:nvPr/>
        </p:nvSpPr>
        <p:spPr>
          <a:xfrm>
            <a:off x="624418" y="1"/>
            <a:ext cx="3407833" cy="1998663"/>
          </a:xfrm>
          <a:prstGeom prst="rect">
            <a:avLst/>
          </a:prstGeom>
          <a:gradFill flip="none" rotWithShape="1">
            <a:gsLst>
              <a:gs pos="20000">
                <a:schemeClr val="accent2"/>
              </a:gs>
              <a:gs pos="0">
                <a:schemeClr val="accent1"/>
              </a:gs>
              <a:gs pos="80000">
                <a:schemeClr val="accent5"/>
              </a:gs>
              <a:gs pos="60000">
                <a:schemeClr val="accent4"/>
              </a:gs>
              <a:gs pos="40000">
                <a:schemeClr val="accent3"/>
              </a:gs>
              <a:gs pos="100000">
                <a:schemeClr val="accent6"/>
              </a:gs>
            </a:gsLst>
            <a:lin ang="16200000" scaled="1"/>
            <a:tileRect/>
          </a:gradFill>
          <a:ln>
            <a:noFill/>
          </a:ln>
        </p:spPr>
        <p:style>
          <a:lnRef idx="2">
            <a:schemeClr val="accent1">
              <a:shade val="50000"/>
            </a:schemeClr>
          </a:lnRef>
          <a:fillRef idx="1001">
            <a:schemeClr val="lt1"/>
          </a:fillRef>
          <a:effectRef idx="0">
            <a:schemeClr val="accent1"/>
          </a:effectRef>
          <a:fontRef idx="minor">
            <a:schemeClr val="lt1"/>
          </a:fontRef>
        </p:style>
        <p:txBody>
          <a:bodyPr anchor="b"/>
          <a:lstStyle/>
          <a:p>
            <a:pPr fontAlgn="auto">
              <a:spcBef>
                <a:spcPts val="0"/>
              </a:spcBef>
              <a:spcAft>
                <a:spcPts val="0"/>
              </a:spcAft>
              <a:defRPr/>
            </a:pPr>
            <a:r>
              <a:rPr lang="en-AU" sz="1800" b="1" dirty="0">
                <a:latin typeface="Calibri" pitchFamily="34" charset="0"/>
                <a:cs typeface="Arial" pitchFamily="34" charset="0"/>
              </a:rPr>
              <a:t>Thank you</a:t>
            </a:r>
          </a:p>
        </p:txBody>
      </p:sp>
      <p:sp>
        <p:nvSpPr>
          <p:cNvPr id="4" name="Rectangle 3"/>
          <p:cNvSpPr>
            <a:spLocks noChangeArrowheads="1"/>
          </p:cNvSpPr>
          <p:nvPr/>
        </p:nvSpPr>
        <p:spPr bwMode="auto">
          <a:xfrm>
            <a:off x="624418" y="6421895"/>
            <a:ext cx="11006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en-AU" altLang="en-US" sz="1400" b="1">
                <a:solidFill>
                  <a:srgbClr val="63513D"/>
                </a:solidFill>
              </a:rPr>
              <a:t>latrobe.edu.au</a:t>
            </a:r>
          </a:p>
        </p:txBody>
      </p:sp>
      <p:sp>
        <p:nvSpPr>
          <p:cNvPr id="5" name="Rectangle 4"/>
          <p:cNvSpPr>
            <a:spLocks noChangeArrowheads="1"/>
          </p:cNvSpPr>
          <p:nvPr/>
        </p:nvSpPr>
        <p:spPr bwMode="auto">
          <a:xfrm>
            <a:off x="10128251" y="6483351"/>
            <a:ext cx="118141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en-AU" altLang="en-US" sz="900">
                <a:solidFill>
                  <a:srgbClr val="63513D"/>
                </a:solidFill>
              </a:rPr>
              <a:t>CRICOS Provider 00115M</a:t>
            </a:r>
          </a:p>
        </p:txBody>
      </p:sp>
      <p:sp>
        <p:nvSpPr>
          <p:cNvPr id="9" name="Content Placeholder 2"/>
          <p:cNvSpPr>
            <a:spLocks noGrp="1"/>
          </p:cNvSpPr>
          <p:nvPr>
            <p:ph idx="4294967295"/>
          </p:nvPr>
        </p:nvSpPr>
        <p:spPr>
          <a:xfrm>
            <a:off x="624417" y="2708920"/>
            <a:ext cx="10945283" cy="3240980"/>
          </a:xfrm>
        </p:spPr>
        <p:txBody>
          <a:bodyPr>
            <a:normAutofit/>
          </a:bodyPr>
          <a:lstStyle>
            <a:lvl1pPr>
              <a:defRPr/>
            </a:lvl1pPr>
          </a:lstStyle>
          <a:p>
            <a:pPr lvl="0"/>
            <a:r>
              <a:rPr lang="en-US"/>
              <a:t>Click to edit Master text styles</a:t>
            </a:r>
          </a:p>
        </p:txBody>
      </p:sp>
    </p:spTree>
    <p:extLst>
      <p:ext uri="{BB962C8B-B14F-4D97-AF65-F5344CB8AC3E}">
        <p14:creationId xmlns:p14="http://schemas.microsoft.com/office/powerpoint/2010/main" val="42693536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53C242E-64AA-4622-9B39-522786A6FC6A}" type="datetimeFigureOut">
              <a:rPr lang="en-AU" smtClean="0"/>
              <a:t>01/10/2020</a:t>
            </a:fld>
            <a:endParaRPr lang="en-AU"/>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46562EC-DE07-49AC-97F2-16186C62B047}" type="slidenum">
              <a:rPr lang="en-AU" smtClean="0"/>
              <a:t>‹#›</a:t>
            </a:fld>
            <a:endParaRPr lang="en-AU"/>
          </a:p>
        </p:txBody>
      </p:sp>
    </p:spTree>
    <p:extLst>
      <p:ext uri="{BB962C8B-B14F-4D97-AF65-F5344CB8AC3E}">
        <p14:creationId xmlns:p14="http://schemas.microsoft.com/office/powerpoint/2010/main" val="39909259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1 INT">
    <p:bg>
      <p:bgPr>
        <a:gradFill>
          <a:gsLst>
            <a:gs pos="40000">
              <a:schemeClr val="accent4"/>
            </a:gs>
            <a:gs pos="20000">
              <a:schemeClr val="accent5"/>
            </a:gs>
            <a:gs pos="0">
              <a:schemeClr val="accent6"/>
            </a:gs>
            <a:gs pos="80000">
              <a:schemeClr val="accent2"/>
            </a:gs>
            <a:gs pos="60000">
              <a:schemeClr val="accent3"/>
            </a:gs>
            <a:gs pos="100000">
              <a:schemeClr val="accent1"/>
            </a:gs>
          </a:gsLst>
          <a:lin ang="5400000" scaled="0"/>
        </a:gradFill>
        <a:effectLst/>
      </p:bgPr>
    </p:bg>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2" cstate="print"/>
          <a:srcRect/>
          <a:stretch>
            <a:fillRect/>
          </a:stretch>
        </p:blipFill>
        <p:spPr bwMode="auto">
          <a:xfrm>
            <a:off x="4234" y="554038"/>
            <a:ext cx="3111500" cy="679450"/>
          </a:xfrm>
          <a:prstGeom prst="rect">
            <a:avLst/>
          </a:prstGeom>
          <a:noFill/>
          <a:ln w="9525">
            <a:noFill/>
            <a:miter lim="800000"/>
            <a:headEnd/>
            <a:tailEnd/>
          </a:ln>
        </p:spPr>
      </p:pic>
      <p:sp>
        <p:nvSpPr>
          <p:cNvPr id="4" name="Rectangle 3"/>
          <p:cNvSpPr>
            <a:spLocks noChangeArrowheads="1"/>
          </p:cNvSpPr>
          <p:nvPr/>
        </p:nvSpPr>
        <p:spPr bwMode="auto">
          <a:xfrm>
            <a:off x="527052" y="6421895"/>
            <a:ext cx="11006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auto" hangingPunct="1">
              <a:spcBef>
                <a:spcPts val="0"/>
              </a:spcBef>
              <a:spcAft>
                <a:spcPts val="0"/>
              </a:spcAft>
              <a:defRPr/>
            </a:pPr>
            <a:r>
              <a:rPr lang="en-AU" altLang="en-US" sz="1400" b="1">
                <a:solidFill>
                  <a:prstClr val="white"/>
                </a:solidFill>
                <a:cs typeface="+mn-cs"/>
              </a:rPr>
              <a:t>latrobe.edu.au</a:t>
            </a:r>
          </a:p>
        </p:txBody>
      </p:sp>
      <p:sp>
        <p:nvSpPr>
          <p:cNvPr id="6" name="Rectangle 5"/>
          <p:cNvSpPr>
            <a:spLocks noChangeArrowheads="1"/>
          </p:cNvSpPr>
          <p:nvPr/>
        </p:nvSpPr>
        <p:spPr bwMode="auto">
          <a:xfrm>
            <a:off x="4271434" y="5732464"/>
            <a:ext cx="131927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auto" hangingPunct="1">
              <a:spcBef>
                <a:spcPts val="0"/>
              </a:spcBef>
              <a:spcAft>
                <a:spcPts val="0"/>
              </a:spcAft>
              <a:defRPr/>
            </a:pPr>
            <a:r>
              <a:rPr lang="en-AU" altLang="en-US" sz="1000">
                <a:solidFill>
                  <a:srgbClr val="63513D"/>
                </a:solidFill>
                <a:cs typeface="+mn-cs"/>
              </a:rPr>
              <a:t>CRICOS Provider 00115M</a:t>
            </a:r>
          </a:p>
        </p:txBody>
      </p:sp>
      <p:sp>
        <p:nvSpPr>
          <p:cNvPr id="7" name="Rectangle 6"/>
          <p:cNvSpPr>
            <a:spLocks noChangeArrowheads="1"/>
          </p:cNvSpPr>
          <p:nvPr/>
        </p:nvSpPr>
        <p:spPr bwMode="auto">
          <a:xfrm>
            <a:off x="10128251" y="6483351"/>
            <a:ext cx="118141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auto" hangingPunct="1">
              <a:spcBef>
                <a:spcPts val="0"/>
              </a:spcBef>
              <a:spcAft>
                <a:spcPts val="0"/>
              </a:spcAft>
              <a:defRPr/>
            </a:pPr>
            <a:r>
              <a:rPr lang="en-AU" altLang="en-US" sz="900">
                <a:solidFill>
                  <a:prstClr val="white"/>
                </a:solidFill>
                <a:cs typeface="+mn-cs"/>
              </a:rPr>
              <a:t>CRICOS Provider 00115M</a:t>
            </a:r>
          </a:p>
        </p:txBody>
      </p:sp>
      <p:sp>
        <p:nvSpPr>
          <p:cNvPr id="5" name="Text Placeholder 7"/>
          <p:cNvSpPr>
            <a:spLocks noGrp="1"/>
          </p:cNvSpPr>
          <p:nvPr>
            <p:ph type="body" sz="quarter" idx="10"/>
          </p:nvPr>
        </p:nvSpPr>
        <p:spPr>
          <a:xfrm>
            <a:off x="3948795" y="3463020"/>
            <a:ext cx="8243205" cy="2520950"/>
          </a:xfrm>
          <a:solidFill>
            <a:srgbClr val="D6D2C4"/>
          </a:solidFill>
          <a:ln>
            <a:noFill/>
          </a:ln>
        </p:spPr>
        <p:txBody>
          <a:bodyPr lIns="288000" tIns="288000" rIns="180000" bIns="180000"/>
          <a:lstStyle>
            <a:lvl1pPr marL="0" algn="l" fontAlgn="auto">
              <a:lnSpc>
                <a:spcPct val="100000"/>
              </a:lnSpc>
              <a:spcBef>
                <a:spcPts val="0"/>
              </a:spcBef>
              <a:spcAft>
                <a:spcPts val="0"/>
              </a:spcAft>
              <a:defRPr sz="2400" b="1" baseline="0"/>
            </a:lvl1pPr>
            <a:lvl2pPr marL="0" indent="0">
              <a:lnSpc>
                <a:spcPct val="100000"/>
              </a:lnSpc>
              <a:spcBef>
                <a:spcPts val="0"/>
              </a:spcBef>
              <a:spcAft>
                <a:spcPts val="0"/>
              </a:spcAft>
              <a:buNone/>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862445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1 DOM">
    <p:bg>
      <p:bgPr>
        <a:gradFill>
          <a:gsLst>
            <a:gs pos="40000">
              <a:schemeClr val="accent4"/>
            </a:gs>
            <a:gs pos="20000">
              <a:schemeClr val="accent5"/>
            </a:gs>
            <a:gs pos="0">
              <a:schemeClr val="accent6"/>
            </a:gs>
            <a:gs pos="80000">
              <a:schemeClr val="accent2"/>
            </a:gs>
            <a:gs pos="60000">
              <a:schemeClr val="accent3"/>
            </a:gs>
            <a:gs pos="100000">
              <a:schemeClr val="accent1"/>
            </a:gs>
          </a:gsLst>
          <a:lin ang="5400000" scaled="0"/>
        </a:gradFill>
        <a:effectLst/>
      </p:bgPr>
    </p:bg>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2" cstate="print"/>
          <a:srcRect/>
          <a:stretch>
            <a:fillRect/>
          </a:stretch>
        </p:blipFill>
        <p:spPr bwMode="auto">
          <a:xfrm>
            <a:off x="1" y="549275"/>
            <a:ext cx="3119967" cy="679450"/>
          </a:xfrm>
          <a:prstGeom prst="rect">
            <a:avLst/>
          </a:prstGeom>
          <a:noFill/>
          <a:ln w="9525">
            <a:noFill/>
            <a:miter lim="800000"/>
            <a:headEnd/>
            <a:tailEnd/>
          </a:ln>
        </p:spPr>
      </p:pic>
      <p:sp>
        <p:nvSpPr>
          <p:cNvPr id="4" name="Rectangle 3"/>
          <p:cNvSpPr>
            <a:spLocks noChangeArrowheads="1"/>
          </p:cNvSpPr>
          <p:nvPr/>
        </p:nvSpPr>
        <p:spPr bwMode="auto">
          <a:xfrm>
            <a:off x="527052" y="6421895"/>
            <a:ext cx="11006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auto" hangingPunct="1">
              <a:spcBef>
                <a:spcPts val="0"/>
              </a:spcBef>
              <a:spcAft>
                <a:spcPts val="0"/>
              </a:spcAft>
              <a:defRPr/>
            </a:pPr>
            <a:r>
              <a:rPr lang="en-AU" altLang="en-US" sz="1400" b="1">
                <a:solidFill>
                  <a:prstClr val="white"/>
                </a:solidFill>
                <a:cs typeface="+mn-cs"/>
              </a:rPr>
              <a:t>latrobe.edu.au</a:t>
            </a:r>
          </a:p>
        </p:txBody>
      </p:sp>
      <p:sp>
        <p:nvSpPr>
          <p:cNvPr id="6" name="Rectangle 5"/>
          <p:cNvSpPr>
            <a:spLocks noChangeArrowheads="1"/>
          </p:cNvSpPr>
          <p:nvPr/>
        </p:nvSpPr>
        <p:spPr bwMode="auto">
          <a:xfrm>
            <a:off x="10128251" y="6483351"/>
            <a:ext cx="118141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auto" hangingPunct="1">
              <a:spcBef>
                <a:spcPts val="0"/>
              </a:spcBef>
              <a:spcAft>
                <a:spcPts val="0"/>
              </a:spcAft>
              <a:defRPr/>
            </a:pPr>
            <a:r>
              <a:rPr lang="en-AU" altLang="en-US" sz="900">
                <a:solidFill>
                  <a:prstClr val="white"/>
                </a:solidFill>
                <a:cs typeface="+mn-cs"/>
              </a:rPr>
              <a:t>CRICOS Provider 00115M</a:t>
            </a:r>
          </a:p>
        </p:txBody>
      </p:sp>
      <p:sp>
        <p:nvSpPr>
          <p:cNvPr id="5" name="Text Placeholder 7"/>
          <p:cNvSpPr>
            <a:spLocks noGrp="1"/>
          </p:cNvSpPr>
          <p:nvPr>
            <p:ph type="body" sz="quarter" idx="10"/>
          </p:nvPr>
        </p:nvSpPr>
        <p:spPr>
          <a:xfrm>
            <a:off x="3948795" y="3463020"/>
            <a:ext cx="8243205" cy="2520950"/>
          </a:xfrm>
          <a:solidFill>
            <a:srgbClr val="D6D2C4"/>
          </a:solidFill>
          <a:ln>
            <a:noFill/>
          </a:ln>
        </p:spPr>
        <p:txBody>
          <a:bodyPr lIns="288000" tIns="288000" rIns="180000" bIns="180000"/>
          <a:lstStyle>
            <a:lvl1pPr marL="0" algn="l" fontAlgn="auto">
              <a:lnSpc>
                <a:spcPct val="100000"/>
              </a:lnSpc>
              <a:spcBef>
                <a:spcPts val="0"/>
              </a:spcBef>
              <a:spcAft>
                <a:spcPts val="0"/>
              </a:spcAft>
              <a:defRPr sz="2400" b="1" baseline="0"/>
            </a:lvl1pPr>
            <a:lvl2pPr marL="0" indent="0">
              <a:lnSpc>
                <a:spcPct val="100000"/>
              </a:lnSpc>
              <a:spcBef>
                <a:spcPts val="0"/>
              </a:spcBef>
              <a:spcAft>
                <a:spcPts val="0"/>
              </a:spcAft>
              <a:buNone/>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250401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544752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624418" y="431800"/>
            <a:ext cx="10944191" cy="83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stStyle>
          <a:p>
            <a:pPr lvl="0"/>
            <a:r>
              <a:rPr lang="en-US"/>
              <a:t>Click to edit Master title style</a:t>
            </a:r>
            <a:endParaRPr lang="en-AU" dirty="0"/>
          </a:p>
        </p:txBody>
      </p:sp>
      <p:sp>
        <p:nvSpPr>
          <p:cNvPr id="5" name="Text Placeholder 2"/>
          <p:cNvSpPr>
            <a:spLocks noGrp="1"/>
          </p:cNvSpPr>
          <p:nvPr>
            <p:ph type="body" idx="1"/>
          </p:nvPr>
        </p:nvSpPr>
        <p:spPr bwMode="auto">
          <a:xfrm>
            <a:off x="624418" y="1624996"/>
            <a:ext cx="1094419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953710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 Slide ">
    <p:spTree>
      <p:nvGrpSpPr>
        <p:cNvPr id="1" name=""/>
        <p:cNvGrpSpPr/>
        <p:nvPr/>
      </p:nvGrpSpPr>
      <p:grpSpPr>
        <a:xfrm>
          <a:off x="0" y="0"/>
          <a:ext cx="0" cy="0"/>
          <a:chOff x="0" y="0"/>
          <a:chExt cx="0" cy="0"/>
        </a:xfrm>
      </p:grpSpPr>
      <p:sp>
        <p:nvSpPr>
          <p:cNvPr id="2" name="Title 1"/>
          <p:cNvSpPr>
            <a:spLocks noGrp="1"/>
          </p:cNvSpPr>
          <p:nvPr>
            <p:ph type="title"/>
          </p:nvPr>
        </p:nvSpPr>
        <p:spPr>
          <a:xfrm>
            <a:off x="624418" y="431800"/>
            <a:ext cx="10944191" cy="836960"/>
          </a:xfrm>
        </p:spPr>
        <p:txBody>
          <a:bodyPr/>
          <a:lstStyle>
            <a:lvl1pPr>
              <a:defRPr/>
            </a:lvl1pPr>
          </a:lstStyle>
          <a:p>
            <a:r>
              <a:rPr lang="en-US"/>
              <a:t>Click to edit Master title style</a:t>
            </a:r>
            <a:endParaRPr lang="en-AU" dirty="0"/>
          </a:p>
        </p:txBody>
      </p:sp>
      <p:sp>
        <p:nvSpPr>
          <p:cNvPr id="4" name="Text Placeholder 2"/>
          <p:cNvSpPr>
            <a:spLocks noGrp="1"/>
          </p:cNvSpPr>
          <p:nvPr>
            <p:ph type="body" idx="1"/>
          </p:nvPr>
        </p:nvSpPr>
        <p:spPr bwMode="auto">
          <a:xfrm>
            <a:off x="624418" y="1624996"/>
            <a:ext cx="1094419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7360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1097280" y="365760"/>
            <a:ext cx="10058400" cy="995680"/>
          </a:xfrm>
        </p:spPr>
        <p:txBody>
          <a:bodyPr/>
          <a:lstStyle>
            <a:lvl1pPr>
              <a:defRPr/>
            </a:lvl1pPr>
          </a:lstStyle>
          <a:p>
            <a:r>
              <a:rPr lang="en-US" dirty="0"/>
              <a:t>Heading, heading and heading</a:t>
            </a:r>
          </a:p>
        </p:txBody>
      </p:sp>
      <p:sp>
        <p:nvSpPr>
          <p:cNvPr id="3" name="Text Placeholder 2"/>
          <p:cNvSpPr>
            <a:spLocks noGrp="1"/>
          </p:cNvSpPr>
          <p:nvPr>
            <p:ph type="body" idx="1" hasCustomPrompt="1"/>
          </p:nvPr>
        </p:nvSpPr>
        <p:spPr>
          <a:xfrm>
            <a:off x="1097280" y="1722118"/>
            <a:ext cx="4937760" cy="736282"/>
          </a:xfrm>
        </p:spPr>
        <p:txBody>
          <a:bodyPr lIns="91440" rIns="91440" anchor="ctr">
            <a:normAutofit/>
          </a:bodyPr>
          <a:lstStyle>
            <a:lvl1pPr marL="0" indent="0">
              <a:buNone/>
              <a:defRPr sz="2000" b="0" cap="all" baseline="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 heading</a:t>
            </a:r>
          </a:p>
        </p:txBody>
      </p:sp>
      <p:sp>
        <p:nvSpPr>
          <p:cNvPr id="4" name="Content Placeholder 3"/>
          <p:cNvSpPr>
            <a:spLocks noGrp="1"/>
          </p:cNvSpPr>
          <p:nvPr>
            <p:ph sz="half" idx="2"/>
          </p:nvPr>
        </p:nvSpPr>
        <p:spPr>
          <a:xfrm>
            <a:off x="1097280" y="2458400"/>
            <a:ext cx="4937760" cy="3901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217920" y="1722118"/>
            <a:ext cx="4937760" cy="736282"/>
          </a:xfrm>
        </p:spPr>
        <p:txBody>
          <a:bodyPr lIns="91440" rIns="91440" anchor="ctr">
            <a:normAutofit/>
          </a:bodyPr>
          <a:lstStyle>
            <a:lvl1pPr marL="0" indent="0">
              <a:buNone/>
              <a:defRPr sz="2000" b="0" cap="all" baseline="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 heading</a:t>
            </a:r>
          </a:p>
        </p:txBody>
      </p:sp>
      <p:sp>
        <p:nvSpPr>
          <p:cNvPr id="6" name="Content Placeholder 5"/>
          <p:cNvSpPr>
            <a:spLocks noGrp="1"/>
          </p:cNvSpPr>
          <p:nvPr>
            <p:ph sz="quarter" idx="4"/>
          </p:nvPr>
        </p:nvSpPr>
        <p:spPr>
          <a:xfrm>
            <a:off x="6217920" y="2458400"/>
            <a:ext cx="4937760" cy="3901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Safer families </a:t>
            </a:r>
            <a:r>
              <a:rPr lang="en-US" dirty="0" err="1"/>
              <a:t>cre</a:t>
            </a:r>
            <a:endParaRPr lang="en-US" dirty="0"/>
          </a:p>
        </p:txBody>
      </p:sp>
      <p:sp>
        <p:nvSpPr>
          <p:cNvPr id="9" name="Slide Number Placeholder 8"/>
          <p:cNvSpPr>
            <a:spLocks noGrp="1"/>
          </p:cNvSpPr>
          <p:nvPr>
            <p:ph type="sldNum" sz="quarter" idx="12"/>
          </p:nvPr>
        </p:nvSpPr>
        <p:spPr/>
        <p:txBody>
          <a:bodyPr/>
          <a:lstStyle/>
          <a:p>
            <a:fld id="{2BFE7DEF-A313-4AD3-B6B4-3282A866A62C}" type="slidenum">
              <a:rPr lang="en-US" smtClean="0"/>
              <a:t>‹#›</a:t>
            </a:fld>
            <a:endParaRPr lang="en-US"/>
          </a:p>
        </p:txBody>
      </p:sp>
    </p:spTree>
    <p:extLst>
      <p:ext uri="{BB962C8B-B14F-4D97-AF65-F5344CB8AC3E}">
        <p14:creationId xmlns:p14="http://schemas.microsoft.com/office/powerpoint/2010/main" val="22903405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able slide">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24417" y="1628775"/>
          <a:ext cx="10943168" cy="1808164"/>
        </p:xfrm>
        <a:graphic>
          <a:graphicData uri="http://schemas.openxmlformats.org/drawingml/2006/table">
            <a:tbl>
              <a:tblPr/>
              <a:tblGrid>
                <a:gridCol w="2735792">
                  <a:extLst>
                    <a:ext uri="{9D8B030D-6E8A-4147-A177-3AD203B41FA5}">
                      <a16:colId xmlns:a16="http://schemas.microsoft.com/office/drawing/2014/main" val="20000"/>
                    </a:ext>
                  </a:extLst>
                </a:gridCol>
                <a:gridCol w="2735792">
                  <a:extLst>
                    <a:ext uri="{9D8B030D-6E8A-4147-A177-3AD203B41FA5}">
                      <a16:colId xmlns:a16="http://schemas.microsoft.com/office/drawing/2014/main" val="20001"/>
                    </a:ext>
                  </a:extLst>
                </a:gridCol>
                <a:gridCol w="2735792">
                  <a:extLst>
                    <a:ext uri="{9D8B030D-6E8A-4147-A177-3AD203B41FA5}">
                      <a16:colId xmlns:a16="http://schemas.microsoft.com/office/drawing/2014/main" val="20002"/>
                    </a:ext>
                  </a:extLst>
                </a:gridCol>
                <a:gridCol w="2735792">
                  <a:extLst>
                    <a:ext uri="{9D8B030D-6E8A-4147-A177-3AD203B41FA5}">
                      <a16:colId xmlns:a16="http://schemas.microsoft.com/office/drawing/2014/main" val="20003"/>
                    </a:ext>
                  </a:extLst>
                </a:gridCol>
              </a:tblGrid>
              <a:tr h="35736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1400" b="1" i="0" u="none" strike="noStrike" cap="none" normalizeH="0" baseline="0" dirty="0">
                          <a:ln>
                            <a:noFill/>
                          </a:ln>
                          <a:solidFill>
                            <a:srgbClr val="63513D"/>
                          </a:solidFill>
                          <a:effectLst/>
                          <a:latin typeface="Calibri" pitchFamily="34" charset="0"/>
                          <a:ea typeface="ＭＳ Ｐゴシック" charset="0"/>
                          <a:cs typeface="ＭＳ Ｐゴシック" charset="0"/>
                        </a:rPr>
                        <a:t>Click here to enter Title</a:t>
                      </a:r>
                    </a:p>
                  </a:txBody>
                  <a:tcPr marL="95965" marR="95965" marT="72000" marB="72000" anchor="ctr"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solidFill>
                      <a:srgbClr val="D6D2C4"/>
                    </a:solid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1400" b="1"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anchor="ctr"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solidFill>
                      <a:srgbClr val="D6D2C4"/>
                    </a:solid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1400" b="1"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anchor="ctr"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solidFill>
                      <a:srgbClr val="D6D2C4"/>
                    </a:solid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1400" b="1"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anchor="ctr"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solidFill>
                      <a:srgbClr val="D6D2C4"/>
                    </a:solidFill>
                  </a:tcPr>
                </a:tc>
                <a:extLst>
                  <a:ext uri="{0D108BD9-81ED-4DB2-BD59-A6C34878D82A}">
                    <a16:rowId xmlns:a16="http://schemas.microsoft.com/office/drawing/2014/main" val="10000"/>
                  </a:ext>
                </a:extLst>
              </a:tr>
              <a:tr h="362696">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r>
                        <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rPr>
                        <a:t>Click here to enter Text</a:t>
                      </a: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3388">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r>
                        <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rPr>
                        <a:t>Click here to enter Text</a:t>
                      </a: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7360">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r>
                        <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rPr>
                        <a:t>Click here to enter Text</a:t>
                      </a: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7360">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r>
                        <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rPr>
                        <a:t>Click here to enter Text</a:t>
                      </a: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95965" marR="95965"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0" name="Title 9"/>
          <p:cNvSpPr>
            <a:spLocks noGrp="1" noChangeAspect="1"/>
          </p:cNvSpPr>
          <p:nvPr>
            <p:ph type="title"/>
          </p:nvPr>
        </p:nvSpPr>
        <p:spPr>
          <a:xfrm>
            <a:off x="624417" y="431800"/>
            <a:ext cx="10944192" cy="836960"/>
          </a:xfrm>
        </p:spPr>
        <p:txBody>
          <a:bodyPr/>
          <a:lstStyle>
            <a:lvl1pPr>
              <a:defRPr/>
            </a:lvl1pPr>
          </a:lstStyle>
          <a:p>
            <a:r>
              <a:rPr lang="en-US"/>
              <a:t>Click to edit Master title style</a:t>
            </a:r>
            <a:endParaRPr lang="en-AU" dirty="0"/>
          </a:p>
        </p:txBody>
      </p:sp>
    </p:spTree>
    <p:extLst>
      <p:ext uri="{BB962C8B-B14F-4D97-AF65-F5344CB8AC3E}">
        <p14:creationId xmlns:p14="http://schemas.microsoft.com/office/powerpoint/2010/main" val="27396215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 &amp; Imag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6191251" y="1628775"/>
            <a:ext cx="5376333" cy="4679950"/>
          </a:xfrm>
          <a:prstGeom prst="rect">
            <a:avLst/>
          </a:prstGeom>
          <a:noFill/>
          <a:ln w="9525">
            <a:solidFill>
              <a:srgbClr val="7F7F7F"/>
            </a:solidFill>
            <a:miter lim="800000"/>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sz="1800">
              <a:solidFill>
                <a:prstClr val="white"/>
              </a:solidFill>
              <a:latin typeface="Times New Roman"/>
              <a:ea typeface="+mn-ea"/>
              <a:cs typeface="+mn-cs"/>
            </a:endParaRPr>
          </a:p>
        </p:txBody>
      </p:sp>
      <p:sp>
        <p:nvSpPr>
          <p:cNvPr id="5" name="TextBox 4"/>
          <p:cNvSpPr txBox="1">
            <a:spLocks noChangeArrowheads="1"/>
          </p:cNvSpPr>
          <p:nvPr/>
        </p:nvSpPr>
        <p:spPr bwMode="auto">
          <a:xfrm>
            <a:off x="8015817" y="2349500"/>
            <a:ext cx="1226490" cy="369332"/>
          </a:xfrm>
          <a:prstGeom prst="rect">
            <a:avLst/>
          </a:prstGeom>
          <a:noFill/>
          <a:ln>
            <a:noFill/>
          </a:ln>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auto" hangingPunct="1">
              <a:spcBef>
                <a:spcPts val="0"/>
              </a:spcBef>
              <a:spcAft>
                <a:spcPts val="0"/>
              </a:spcAft>
              <a:defRPr/>
            </a:pPr>
            <a:r>
              <a:rPr lang="en-US" sz="1800">
                <a:solidFill>
                  <a:prstClr val="black"/>
                </a:solidFill>
              </a:rPr>
              <a:t>Image area</a:t>
            </a:r>
          </a:p>
        </p:txBody>
      </p:sp>
      <p:sp>
        <p:nvSpPr>
          <p:cNvPr id="10" name="Title Placeholder 1"/>
          <p:cNvSpPr>
            <a:spLocks noGrp="1"/>
          </p:cNvSpPr>
          <p:nvPr>
            <p:ph type="title"/>
          </p:nvPr>
        </p:nvSpPr>
        <p:spPr bwMode="auto">
          <a:xfrm>
            <a:off x="624418" y="431800"/>
            <a:ext cx="10943167" cy="836960"/>
          </a:xfrm>
          <a:prstGeom prst="rect">
            <a:avLst/>
          </a:prstGeom>
          <a:noFill/>
          <a:ln>
            <a:noFill/>
          </a:ln>
        </p:spPr>
        <p:txBody>
          <a:bodyPr/>
          <a:lstStyle>
            <a:lvl1pPr>
              <a:defRPr/>
            </a:lvl1pPr>
          </a:lstStyle>
          <a:p>
            <a:pPr lvl="0"/>
            <a:r>
              <a:rPr lang="en-US"/>
              <a:t>Click to edit Master title style</a:t>
            </a:r>
            <a:endParaRPr lang="en-AU" dirty="0"/>
          </a:p>
        </p:txBody>
      </p:sp>
      <p:sp>
        <p:nvSpPr>
          <p:cNvPr id="6" name="Text Placeholder 2"/>
          <p:cNvSpPr>
            <a:spLocks noGrp="1"/>
          </p:cNvSpPr>
          <p:nvPr>
            <p:ph type="body" idx="1"/>
          </p:nvPr>
        </p:nvSpPr>
        <p:spPr bwMode="auto">
          <a:xfrm>
            <a:off x="624418" y="1624995"/>
            <a:ext cx="5375572" cy="4683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89131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4418" y="431800"/>
            <a:ext cx="10944191" cy="836960"/>
          </a:xfrm>
        </p:spPr>
        <p:txBody>
          <a:bodyPr/>
          <a:lstStyle>
            <a:lvl1pPr>
              <a:defRPr/>
            </a:lvl1pPr>
          </a:lstStyle>
          <a:p>
            <a:r>
              <a:rPr lang="en-US"/>
              <a:t>Click to edit Master title style</a:t>
            </a:r>
            <a:endParaRPr lang="en-AU" dirty="0"/>
          </a:p>
        </p:txBody>
      </p:sp>
    </p:spTree>
    <p:extLst>
      <p:ext uri="{BB962C8B-B14F-4D97-AF65-F5344CB8AC3E}">
        <p14:creationId xmlns:p14="http://schemas.microsoft.com/office/powerpoint/2010/main" val="15590852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Divider Slide">
    <p:bg>
      <p:bgPr>
        <a:solidFill>
          <a:srgbClr val="D6D2C4">
            <a:alpha val="50195"/>
          </a:srgbClr>
        </a:solidFill>
        <a:effectLst/>
      </p:bgPr>
    </p:bg>
    <p:spTree>
      <p:nvGrpSpPr>
        <p:cNvPr id="1" name=""/>
        <p:cNvGrpSpPr/>
        <p:nvPr/>
      </p:nvGrpSpPr>
      <p:grpSpPr>
        <a:xfrm>
          <a:off x="0" y="0"/>
          <a:ext cx="0" cy="0"/>
          <a:chOff x="0" y="0"/>
          <a:chExt cx="0" cy="0"/>
        </a:xfrm>
      </p:grpSpPr>
      <p:sp>
        <p:nvSpPr>
          <p:cNvPr id="3" name="Rectangle 2"/>
          <p:cNvSpPr/>
          <p:nvPr/>
        </p:nvSpPr>
        <p:spPr>
          <a:xfrm>
            <a:off x="-8466" y="1639888"/>
            <a:ext cx="385233" cy="1439862"/>
          </a:xfrm>
          <a:prstGeom prst="rect">
            <a:avLst/>
          </a:prstGeom>
          <a:gradFill flip="none" rotWithShape="1">
            <a:gsLst>
              <a:gs pos="20000">
                <a:schemeClr val="accent2"/>
              </a:gs>
              <a:gs pos="0">
                <a:schemeClr val="accent1"/>
              </a:gs>
              <a:gs pos="80000">
                <a:schemeClr val="accent5"/>
              </a:gs>
              <a:gs pos="60000">
                <a:schemeClr val="accent4"/>
              </a:gs>
              <a:gs pos="40000">
                <a:schemeClr val="accent3"/>
              </a:gs>
              <a:gs pos="100000">
                <a:schemeClr val="accent6"/>
              </a:gs>
            </a:gsLst>
            <a:lin ang="5400000" scaled="1"/>
            <a:tileRect/>
          </a:gradFill>
          <a:ln>
            <a:no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AU" sz="1800">
              <a:solidFill>
                <a:prstClr val="white"/>
              </a:solidFill>
            </a:endParaRPr>
          </a:p>
        </p:txBody>
      </p:sp>
      <p:sp>
        <p:nvSpPr>
          <p:cNvPr id="6" name="Text Placeholder 2"/>
          <p:cNvSpPr>
            <a:spLocks noGrp="1"/>
          </p:cNvSpPr>
          <p:nvPr>
            <p:ph type="body" idx="1"/>
          </p:nvPr>
        </p:nvSpPr>
        <p:spPr>
          <a:xfrm>
            <a:off x="624417" y="1639888"/>
            <a:ext cx="10944191" cy="1440000"/>
          </a:xfrm>
        </p:spPr>
        <p:txBody>
          <a:bodyPr/>
          <a:lstStyle>
            <a:lvl1pPr marL="0" marR="0" indent="0" algn="l" defTabSz="914400" rtl="0" eaLnBrk="1" fontAlgn="auto" latinLnBrk="0" hangingPunct="1">
              <a:lnSpc>
                <a:spcPts val="4000"/>
              </a:lnSpc>
              <a:spcBef>
                <a:spcPts val="0"/>
              </a:spcBef>
              <a:spcAft>
                <a:spcPts val="0"/>
              </a:spcAft>
              <a:buClrTx/>
              <a:buSzTx/>
              <a:buFontTx/>
              <a:buNone/>
              <a:tabLst/>
              <a:defRPr lang="en-AU" sz="2400" baseline="0" dirty="0" smtClean="0"/>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097341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hank you Slide">
    <p:bg>
      <p:bgPr>
        <a:solidFill>
          <a:srgbClr val="D6D2C4">
            <a:alpha val="50195"/>
          </a:srgbClr>
        </a:solidFill>
        <a:effectLst/>
      </p:bgPr>
    </p:bg>
    <p:spTree>
      <p:nvGrpSpPr>
        <p:cNvPr id="1" name=""/>
        <p:cNvGrpSpPr/>
        <p:nvPr/>
      </p:nvGrpSpPr>
      <p:grpSpPr>
        <a:xfrm>
          <a:off x="0" y="0"/>
          <a:ext cx="0" cy="0"/>
          <a:chOff x="0" y="0"/>
          <a:chExt cx="0" cy="0"/>
        </a:xfrm>
      </p:grpSpPr>
      <p:sp>
        <p:nvSpPr>
          <p:cNvPr id="3" name="Rectangle 2"/>
          <p:cNvSpPr/>
          <p:nvPr/>
        </p:nvSpPr>
        <p:spPr>
          <a:xfrm>
            <a:off x="624418" y="1"/>
            <a:ext cx="3407833" cy="1998663"/>
          </a:xfrm>
          <a:prstGeom prst="rect">
            <a:avLst/>
          </a:prstGeom>
          <a:gradFill flip="none" rotWithShape="1">
            <a:gsLst>
              <a:gs pos="20000">
                <a:schemeClr val="accent2"/>
              </a:gs>
              <a:gs pos="0">
                <a:schemeClr val="accent1"/>
              </a:gs>
              <a:gs pos="80000">
                <a:schemeClr val="accent5"/>
              </a:gs>
              <a:gs pos="60000">
                <a:schemeClr val="accent4"/>
              </a:gs>
              <a:gs pos="40000">
                <a:schemeClr val="accent3"/>
              </a:gs>
              <a:gs pos="100000">
                <a:schemeClr val="accent6"/>
              </a:gs>
            </a:gsLst>
            <a:lin ang="16200000" scaled="1"/>
            <a:tileRect/>
          </a:gradFill>
          <a:ln>
            <a:noFill/>
          </a:ln>
        </p:spPr>
        <p:style>
          <a:lnRef idx="2">
            <a:schemeClr val="accent1">
              <a:shade val="50000"/>
            </a:schemeClr>
          </a:lnRef>
          <a:fillRef idx="1001">
            <a:schemeClr val="lt1"/>
          </a:fillRef>
          <a:effectRef idx="0">
            <a:schemeClr val="accent1"/>
          </a:effectRef>
          <a:fontRef idx="minor">
            <a:schemeClr val="lt1"/>
          </a:fontRef>
        </p:style>
        <p:txBody>
          <a:bodyPr anchor="b"/>
          <a:lstStyle/>
          <a:p>
            <a:pPr fontAlgn="auto">
              <a:spcBef>
                <a:spcPts val="0"/>
              </a:spcBef>
              <a:spcAft>
                <a:spcPts val="0"/>
              </a:spcAft>
              <a:defRPr/>
            </a:pPr>
            <a:r>
              <a:rPr lang="en-AU" sz="1800" b="1" dirty="0">
                <a:solidFill>
                  <a:prstClr val="white"/>
                </a:solidFill>
                <a:latin typeface="Calibri" pitchFamily="34" charset="0"/>
                <a:cs typeface="Arial" pitchFamily="34" charset="0"/>
              </a:rPr>
              <a:t>Thank you</a:t>
            </a:r>
          </a:p>
        </p:txBody>
      </p:sp>
      <p:sp>
        <p:nvSpPr>
          <p:cNvPr id="4" name="Rectangle 3"/>
          <p:cNvSpPr>
            <a:spLocks noChangeArrowheads="1"/>
          </p:cNvSpPr>
          <p:nvPr/>
        </p:nvSpPr>
        <p:spPr bwMode="auto">
          <a:xfrm>
            <a:off x="624418" y="6421895"/>
            <a:ext cx="11006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auto" hangingPunct="1">
              <a:spcBef>
                <a:spcPts val="0"/>
              </a:spcBef>
              <a:spcAft>
                <a:spcPts val="0"/>
              </a:spcAft>
              <a:defRPr/>
            </a:pPr>
            <a:r>
              <a:rPr lang="en-AU" altLang="en-US" sz="1400" b="1">
                <a:solidFill>
                  <a:srgbClr val="63513D"/>
                </a:solidFill>
                <a:cs typeface="+mn-cs"/>
              </a:rPr>
              <a:t>latrobe.edu.au</a:t>
            </a:r>
          </a:p>
        </p:txBody>
      </p:sp>
      <p:sp>
        <p:nvSpPr>
          <p:cNvPr id="5" name="Rectangle 4"/>
          <p:cNvSpPr>
            <a:spLocks noChangeArrowheads="1"/>
          </p:cNvSpPr>
          <p:nvPr/>
        </p:nvSpPr>
        <p:spPr bwMode="auto">
          <a:xfrm>
            <a:off x="10128251" y="6483351"/>
            <a:ext cx="118141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auto" hangingPunct="1">
              <a:spcBef>
                <a:spcPts val="0"/>
              </a:spcBef>
              <a:spcAft>
                <a:spcPts val="0"/>
              </a:spcAft>
              <a:defRPr/>
            </a:pPr>
            <a:r>
              <a:rPr lang="en-AU" altLang="en-US" sz="900">
                <a:solidFill>
                  <a:srgbClr val="63513D"/>
                </a:solidFill>
                <a:cs typeface="+mn-cs"/>
              </a:rPr>
              <a:t>CRICOS Provider 00115M</a:t>
            </a:r>
          </a:p>
        </p:txBody>
      </p:sp>
      <p:sp>
        <p:nvSpPr>
          <p:cNvPr id="9" name="Content Placeholder 2"/>
          <p:cNvSpPr>
            <a:spLocks noGrp="1"/>
          </p:cNvSpPr>
          <p:nvPr>
            <p:ph idx="4294967295"/>
          </p:nvPr>
        </p:nvSpPr>
        <p:spPr>
          <a:xfrm>
            <a:off x="624417" y="2708920"/>
            <a:ext cx="10945283" cy="3240980"/>
          </a:xfrm>
        </p:spPr>
        <p:txBody>
          <a:bodyPr>
            <a:normAutofit/>
          </a:bodyPr>
          <a:lstStyle>
            <a:lvl1pPr>
              <a:defRPr/>
            </a:lvl1pPr>
          </a:lstStyle>
          <a:p>
            <a:pPr lvl="0"/>
            <a:r>
              <a:rPr lang="en-US"/>
              <a:t>Click to edit Master text styles</a:t>
            </a:r>
          </a:p>
        </p:txBody>
      </p:sp>
    </p:spTree>
    <p:extLst>
      <p:ext uri="{BB962C8B-B14F-4D97-AF65-F5344CB8AC3E}">
        <p14:creationId xmlns:p14="http://schemas.microsoft.com/office/powerpoint/2010/main" val="38232916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75200" y="6305550"/>
            <a:ext cx="2844800" cy="476250"/>
          </a:xfrm>
          <a:prstGeom prst="rect">
            <a:avLst/>
          </a:prstGeom>
        </p:spPr>
        <p:txBody>
          <a:bodyPr/>
          <a:lstStyle/>
          <a:p>
            <a:fld id="{C46ED244-BE4F-4CC6-985E-A180C4C66D0A}" type="datetimeFigureOut">
              <a:rPr lang="en-AU" smtClean="0">
                <a:solidFill>
                  <a:prstClr val="black"/>
                </a:solidFill>
              </a:rPr>
              <a:pPr/>
              <a:t>01/10/2020</a:t>
            </a:fld>
            <a:endParaRPr lang="en-AU">
              <a:solidFill>
                <a:prstClr val="black"/>
              </a:solidFill>
            </a:endParaRPr>
          </a:p>
        </p:txBody>
      </p:sp>
      <p:sp>
        <p:nvSpPr>
          <p:cNvPr id="3" name="Footer Placeholder 2"/>
          <p:cNvSpPr>
            <a:spLocks noGrp="1"/>
          </p:cNvSpPr>
          <p:nvPr>
            <p:ph type="ftr" sz="quarter" idx="11"/>
          </p:nvPr>
        </p:nvSpPr>
        <p:spPr>
          <a:xfrm>
            <a:off x="7620000" y="6305550"/>
            <a:ext cx="3860800" cy="476250"/>
          </a:xfrm>
          <a:prstGeom prst="rect">
            <a:avLst/>
          </a:prstGeom>
        </p:spPr>
        <p:txBody>
          <a:bodyPr/>
          <a:lstStyle/>
          <a:p>
            <a:endParaRPr lang="en-AU">
              <a:solidFill>
                <a:prstClr val="black"/>
              </a:solidFill>
            </a:endParaRPr>
          </a:p>
        </p:txBody>
      </p:sp>
      <p:sp>
        <p:nvSpPr>
          <p:cNvPr id="4" name="Slide Number Placeholder 3"/>
          <p:cNvSpPr>
            <a:spLocks noGrp="1"/>
          </p:cNvSpPr>
          <p:nvPr>
            <p:ph type="sldNum" sz="quarter" idx="12"/>
          </p:nvPr>
        </p:nvSpPr>
        <p:spPr>
          <a:xfrm>
            <a:off x="11484864" y="6305550"/>
            <a:ext cx="609600" cy="476250"/>
          </a:xfrm>
          <a:prstGeom prst="rect">
            <a:avLst/>
          </a:prstGeom>
        </p:spPr>
        <p:txBody>
          <a:bodyPr/>
          <a:lstStyle/>
          <a:p>
            <a:fld id="{33586C7D-DD4C-4F5F-9E34-F96FB6750E28}"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18053934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8E50B6E-0671-4169-8405-8792E7AFCE4F}" type="datetimeFigureOut">
              <a:rPr lang="en-AU" smtClean="0">
                <a:solidFill>
                  <a:prstClr val="black"/>
                </a:solidFill>
              </a:rPr>
              <a:pPr/>
              <a:t>01/10/2020</a:t>
            </a:fld>
            <a:endParaRPr lang="en-AU">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0FB940B-75A5-433A-BF07-8D402E63A100}"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19329421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AU">
              <a:solidFill>
                <a:prstClr val="black"/>
              </a:solidFill>
            </a:endParaRPr>
          </a:p>
        </p:txBody>
      </p:sp>
      <p:sp>
        <p:nvSpPr>
          <p:cNvPr id="4"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AU">
              <a:solidFill>
                <a:prstClr val="black"/>
              </a:solidFill>
            </a:endParaRPr>
          </a:p>
        </p:txBody>
      </p:sp>
      <p:sp>
        <p:nvSpPr>
          <p:cNvPr id="5"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8A8AFD02-452D-48A2-BEB6-933DC80A5531}" type="slidenum">
              <a:rPr lang="en-AU" smtClean="0">
                <a:solidFill>
                  <a:prstClr val="black"/>
                </a:solidFill>
              </a:rPr>
              <a:pPr>
                <a:defRPr/>
              </a:pPr>
              <a:t>‹#›</a:t>
            </a:fld>
            <a:endParaRPr lang="en-AU">
              <a:solidFill>
                <a:prstClr val="black"/>
              </a:solidFill>
            </a:endParaRPr>
          </a:p>
        </p:txBody>
      </p:sp>
    </p:spTree>
    <p:extLst>
      <p:ext uri="{BB962C8B-B14F-4D97-AF65-F5344CB8AC3E}">
        <p14:creationId xmlns:p14="http://schemas.microsoft.com/office/powerpoint/2010/main" val="166129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672037"/>
            <a:ext cx="12188825" cy="1859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6608029"/>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Safer families </a:t>
            </a:r>
            <a:r>
              <a:rPr lang="en-US" dirty="0" err="1"/>
              <a:t>cre</a:t>
            </a:r>
            <a:endParaRPr lang="en-US" dirty="0"/>
          </a:p>
        </p:txBody>
      </p:sp>
      <p:sp>
        <p:nvSpPr>
          <p:cNvPr id="9" name="Slide Number Placeholder 8"/>
          <p:cNvSpPr>
            <a:spLocks noGrp="1"/>
          </p:cNvSpPr>
          <p:nvPr>
            <p:ph type="sldNum" sz="quarter" idx="12"/>
          </p:nvPr>
        </p:nvSpPr>
        <p:spPr/>
        <p:txBody>
          <a:bodyPr/>
          <a:lstStyle/>
          <a:p>
            <a:fld id="{2BFE7DEF-A313-4AD3-B6B4-3282A866A62C}" type="slidenum">
              <a:rPr lang="en-US" smtClean="0"/>
              <a:t>‹#›</a:t>
            </a:fld>
            <a:endParaRPr lang="en-US"/>
          </a:p>
        </p:txBody>
      </p:sp>
    </p:spTree>
    <p:extLst>
      <p:ext uri="{BB962C8B-B14F-4D97-AF65-F5344CB8AC3E}">
        <p14:creationId xmlns:p14="http://schemas.microsoft.com/office/powerpoint/2010/main" val="1774379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5736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57200" y="6608029"/>
            <a:ext cx="3200400" cy="216881"/>
          </a:xfrm>
        </p:spPr>
        <p:txBody>
          <a:bodyPr/>
          <a:lstStyle>
            <a:lvl1pPr algn="ctr">
              <a:defRPr>
                <a:solidFill>
                  <a:schemeClr val="bg1"/>
                </a:solidFill>
              </a:defRPr>
            </a:lvl1pPr>
          </a:lstStyle>
          <a:p>
            <a:r>
              <a:rPr lang="en-US" dirty="0"/>
              <a:t>Safer families </a:t>
            </a:r>
            <a:r>
              <a:rPr lang="en-US" dirty="0" err="1"/>
              <a:t>cre</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BFE7DEF-A313-4AD3-B6B4-3282A866A62C}" type="slidenum">
              <a:rPr lang="en-US" smtClean="0"/>
              <a:t>‹#›</a:t>
            </a:fld>
            <a:endParaRPr lang="en-US"/>
          </a:p>
        </p:txBody>
      </p:sp>
    </p:spTree>
    <p:extLst>
      <p:ext uri="{BB962C8B-B14F-4D97-AF65-F5344CB8AC3E}">
        <p14:creationId xmlns:p14="http://schemas.microsoft.com/office/powerpoint/2010/main" val="1719599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dirty="0"/>
              <a:t>Picture title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1097280" y="5907023"/>
            <a:ext cx="10113264" cy="594360"/>
          </a:xfrm>
        </p:spPr>
        <p:txBody>
          <a:bodyPr lIns="91440" tIns="0" rIns="91440" bIns="0">
            <a:normAutofit/>
          </a:bodyPr>
          <a:lstStyle>
            <a:lvl1pPr marL="0" indent="0">
              <a:spcBef>
                <a:spcPts val="0"/>
              </a:spcBef>
              <a:spcAft>
                <a:spcPts val="600"/>
              </a:spcAft>
              <a:buNone/>
              <a:defRPr sz="150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Picture text lorem ipsum dolor sit </a:t>
            </a:r>
            <a:r>
              <a:rPr lang="en-US" dirty="0" err="1"/>
              <a:t>amet</a:t>
            </a:r>
            <a:r>
              <a:rPr lang="en-US" dirty="0"/>
              <a:t>, </a:t>
            </a:r>
            <a:r>
              <a:rPr lang="en-US" dirty="0" err="1"/>
              <a:t>constetur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a:t>
            </a:r>
            <a:r>
              <a:rPr lang="en-US" dirty="0" err="1"/>
              <a:t>dolore</a:t>
            </a:r>
            <a:endParaRPr lang="en-US" dirty="0"/>
          </a:p>
        </p:txBody>
      </p:sp>
      <p:sp>
        <p:nvSpPr>
          <p:cNvPr id="6" name="Footer Placeholder 5"/>
          <p:cNvSpPr>
            <a:spLocks noGrp="1"/>
          </p:cNvSpPr>
          <p:nvPr>
            <p:ph type="ftr" sz="quarter" idx="11"/>
          </p:nvPr>
        </p:nvSpPr>
        <p:spPr/>
        <p:txBody>
          <a:bodyPr/>
          <a:lstStyle/>
          <a:p>
            <a:r>
              <a:rPr lang="en-US" dirty="0"/>
              <a:t>Safer families </a:t>
            </a:r>
            <a:r>
              <a:rPr lang="en-US" dirty="0" err="1"/>
              <a:t>cre</a:t>
            </a:r>
            <a:endParaRPr lang="en-US" dirty="0"/>
          </a:p>
        </p:txBody>
      </p:sp>
      <p:sp>
        <p:nvSpPr>
          <p:cNvPr id="7" name="Slide Number Placeholder 6"/>
          <p:cNvSpPr>
            <a:spLocks noGrp="1"/>
          </p:cNvSpPr>
          <p:nvPr>
            <p:ph type="sldNum" sz="quarter" idx="12"/>
          </p:nvPr>
        </p:nvSpPr>
        <p:spPr/>
        <p:txBody>
          <a:bodyPr/>
          <a:lstStyle/>
          <a:p>
            <a:fld id="{2BFE7DEF-A313-4AD3-B6B4-3282A866A62C}" type="slidenum">
              <a:rPr lang="en-US" smtClean="0"/>
              <a:t>‹#›</a:t>
            </a:fld>
            <a:endParaRPr lang="en-US"/>
          </a:p>
        </p:txBody>
      </p:sp>
    </p:spTree>
    <p:extLst>
      <p:ext uri="{BB962C8B-B14F-4D97-AF65-F5344CB8AC3E}">
        <p14:creationId xmlns:p14="http://schemas.microsoft.com/office/powerpoint/2010/main" val="1920819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7280" y="286603"/>
            <a:ext cx="9184640" cy="1064677"/>
          </a:xfrm>
        </p:spPr>
        <p:txBody>
          <a:bodyPr/>
          <a:lstStyle>
            <a:lvl1pPr marL="0">
              <a:defRPr baseline="0"/>
            </a:lvl1pPr>
          </a:lstStyle>
          <a:p>
            <a:r>
              <a:rPr lang="en-US" dirty="0"/>
              <a:t>A New Page Heading</a:t>
            </a:r>
          </a:p>
        </p:txBody>
      </p:sp>
      <p:sp>
        <p:nvSpPr>
          <p:cNvPr id="3" name="Content Placeholder 2"/>
          <p:cNvSpPr>
            <a:spLocks noGrp="1"/>
          </p:cNvSpPr>
          <p:nvPr>
            <p:ph idx="1" hasCustomPrompt="1"/>
          </p:nvPr>
        </p:nvSpPr>
        <p:spPr>
          <a:xfrm>
            <a:off x="1154083" y="1757680"/>
            <a:ext cx="10058400" cy="4612640"/>
          </a:xfrm>
        </p:spPr>
        <p:txBody>
          <a:bodyPr/>
          <a:lstStyle>
            <a:lvl1pPr marL="91440" marR="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sz="1800" baseline="0"/>
            </a:lvl1pPr>
            <a:lvl2pPr>
              <a:defRPr baseline="0"/>
            </a:lvl2pPr>
            <a:lvl3pPr marL="384048" marR="0" indent="0" algn="l" defTabSz="914400" rtl="0" eaLnBrk="1" fontAlgn="auto" latinLnBrk="0" hangingPunct="1">
              <a:lnSpc>
                <a:spcPct val="90000"/>
              </a:lnSpc>
              <a:spcBef>
                <a:spcPts val="200"/>
              </a:spcBef>
              <a:spcAft>
                <a:spcPts val="400"/>
              </a:spcAft>
              <a:buClr>
                <a:schemeClr val="accent1"/>
              </a:buClr>
              <a:buSzTx/>
              <a:buFont typeface="Calibri" pitchFamily="34" charset="0"/>
              <a:buNone/>
              <a:tabLst/>
              <a:defRPr baseline="0"/>
            </a:lvl3pPr>
          </a:lstStyle>
          <a:p>
            <a:pPr lvl="0"/>
            <a:r>
              <a:rPr lang="en-US" dirty="0"/>
              <a:t>Sub-Heading</a:t>
            </a:r>
          </a:p>
          <a:p>
            <a:pPr lvl="1"/>
            <a:r>
              <a:rPr lang="en-US" dirty="0"/>
              <a:t>Dot point: Lorem ipsum dolor sit </a:t>
            </a:r>
            <a:r>
              <a:rPr lang="en-US" dirty="0" err="1"/>
              <a:t>amet</a:t>
            </a:r>
            <a:r>
              <a:rPr lang="en-US" dirty="0"/>
              <a:t>, </a:t>
            </a:r>
            <a:r>
              <a:rPr lang="en-US" dirty="0" err="1"/>
              <a:t>consetetur</a:t>
            </a:r>
            <a:endParaRPr lang="en-US" dirty="0"/>
          </a:p>
          <a:p>
            <a:pPr lvl="2"/>
            <a:r>
              <a:rPr lang="en-US" dirty="0"/>
              <a:t>(ARC linkage grant, lead researcher, Jo </a:t>
            </a:r>
            <a:r>
              <a:rPr lang="en-US" dirty="0" err="1"/>
              <a:t>Bloggs</a:t>
            </a:r>
            <a:r>
              <a:rPr lang="en-US" dirty="0"/>
              <a:t>)</a:t>
            </a:r>
          </a:p>
          <a:p>
            <a:pPr lvl="1"/>
            <a:r>
              <a:rPr lang="en-US" dirty="0"/>
              <a:t>Dot point number two</a:t>
            </a:r>
          </a:p>
          <a:p>
            <a:pPr lvl="2"/>
            <a:r>
              <a:rPr lang="en-US" dirty="0"/>
              <a:t>Lead researcher Tom Harry</a:t>
            </a:r>
          </a:p>
          <a:p>
            <a:pPr lvl="1"/>
            <a:r>
              <a:rPr lang="en-US" dirty="0"/>
              <a:t>Dot point number three: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a:t>
            </a:r>
          </a:p>
          <a:p>
            <a:pPr lvl="2"/>
            <a:r>
              <a:rPr lang="en-US" dirty="0"/>
              <a:t>Lead researcher Mary Jane</a:t>
            </a:r>
          </a:p>
          <a:p>
            <a:pPr lvl="2"/>
            <a:endParaRPr lang="en-US" dirty="0"/>
          </a:p>
          <a:p>
            <a:pPr lvl="0"/>
            <a:r>
              <a:rPr lang="en-US" dirty="0"/>
              <a:t>Final statement Lorem ipsum </a:t>
            </a:r>
            <a:r>
              <a:rPr lang="en-US" dirty="0" err="1"/>
              <a:t>dolot</a:t>
            </a:r>
            <a:r>
              <a:rPr lang="en-US" dirty="0"/>
              <a:t> sit </a:t>
            </a:r>
            <a:r>
              <a:rPr lang="en-US" dirty="0" err="1"/>
              <a:t>amet</a:t>
            </a:r>
            <a:endParaRPr lang="en-US" dirty="0"/>
          </a:p>
          <a:p>
            <a:pPr lvl="0"/>
            <a:endParaRPr lang="en-US" dirty="0"/>
          </a:p>
        </p:txBody>
      </p:sp>
      <p:sp>
        <p:nvSpPr>
          <p:cNvPr id="5" name="Footer Placeholder 4"/>
          <p:cNvSpPr>
            <a:spLocks noGrp="1"/>
          </p:cNvSpPr>
          <p:nvPr>
            <p:ph type="ftr" sz="quarter" idx="11"/>
          </p:nvPr>
        </p:nvSpPr>
        <p:spPr/>
        <p:txBody>
          <a:bodyPr/>
          <a:lstStyle/>
          <a:p>
            <a:r>
              <a:rPr lang="en-US" dirty="0"/>
              <a:t>Safer families </a:t>
            </a:r>
            <a:r>
              <a:rPr lang="en-US" dirty="0" err="1"/>
              <a:t>cre</a:t>
            </a:r>
            <a:endParaRPr lang="en-US" dirty="0"/>
          </a:p>
        </p:txBody>
      </p:sp>
      <p:sp>
        <p:nvSpPr>
          <p:cNvPr id="6" name="Slide Number Placeholder 5"/>
          <p:cNvSpPr>
            <a:spLocks noGrp="1"/>
          </p:cNvSpPr>
          <p:nvPr>
            <p:ph type="sldNum" sz="quarter" idx="12"/>
          </p:nvPr>
        </p:nvSpPr>
        <p:spPr/>
        <p:txBody>
          <a:bodyPr/>
          <a:lstStyle/>
          <a:p>
            <a:fld id="{2BFE7DEF-A313-4AD3-B6B4-3282A866A62C}" type="slidenum">
              <a:rPr lang="en-US" smtClean="0"/>
              <a:t>‹#›</a:t>
            </a:fld>
            <a:endParaRPr lang="en-US"/>
          </a:p>
        </p:txBody>
      </p:sp>
    </p:spTree>
    <p:extLst>
      <p:ext uri="{BB962C8B-B14F-4D97-AF65-F5344CB8AC3E}">
        <p14:creationId xmlns:p14="http://schemas.microsoft.com/office/powerpoint/2010/main" val="978023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7280" y="286603"/>
            <a:ext cx="9184640" cy="1064677"/>
          </a:xfrm>
        </p:spPr>
        <p:txBody>
          <a:bodyPr/>
          <a:lstStyle>
            <a:lvl1pPr marL="0">
              <a:defRPr baseline="0"/>
            </a:lvl1pPr>
          </a:lstStyle>
          <a:p>
            <a:r>
              <a:rPr lang="en-US" dirty="0"/>
              <a:t>A New Page Heading</a:t>
            </a:r>
          </a:p>
        </p:txBody>
      </p:sp>
      <p:sp>
        <p:nvSpPr>
          <p:cNvPr id="3" name="Content Placeholder 2"/>
          <p:cNvSpPr>
            <a:spLocks noGrp="1"/>
          </p:cNvSpPr>
          <p:nvPr>
            <p:ph idx="1" hasCustomPrompt="1"/>
          </p:nvPr>
        </p:nvSpPr>
        <p:spPr>
          <a:xfrm>
            <a:off x="1154083" y="1696720"/>
            <a:ext cx="10058400" cy="4592320"/>
          </a:xfrm>
        </p:spPr>
        <p:txBody>
          <a:bodyPr/>
          <a:lstStyle>
            <a:lvl1pPr marL="91440" marR="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sz="1800" baseline="0"/>
            </a:lvl1pPr>
            <a:lvl2pPr>
              <a:defRPr baseline="0"/>
            </a:lvl2pPr>
            <a:lvl3pPr marL="384048" marR="0" indent="0" algn="l" defTabSz="914400" rtl="0" eaLnBrk="1" fontAlgn="auto" latinLnBrk="0" hangingPunct="1">
              <a:lnSpc>
                <a:spcPct val="90000"/>
              </a:lnSpc>
              <a:spcBef>
                <a:spcPts val="200"/>
              </a:spcBef>
              <a:spcAft>
                <a:spcPts val="400"/>
              </a:spcAft>
              <a:buClr>
                <a:schemeClr val="accent1"/>
              </a:buClr>
              <a:buSzTx/>
              <a:buFont typeface="Calibri" pitchFamily="34" charset="0"/>
              <a:buNone/>
              <a:tabLst/>
              <a:defRPr baseline="0"/>
            </a:lvl3pPr>
          </a:lstStyle>
          <a:p>
            <a:pPr lvl="0"/>
            <a:r>
              <a:rPr lang="en-US" dirty="0"/>
              <a:t>Sub-Heading</a:t>
            </a:r>
          </a:p>
          <a:p>
            <a:pPr lvl="1"/>
            <a:r>
              <a:rPr lang="en-US" dirty="0"/>
              <a:t>Dot point: Lorem ipsum dolor sit </a:t>
            </a:r>
            <a:r>
              <a:rPr lang="en-US" dirty="0" err="1"/>
              <a:t>amet</a:t>
            </a:r>
            <a:r>
              <a:rPr lang="en-US" dirty="0"/>
              <a:t>, </a:t>
            </a:r>
            <a:r>
              <a:rPr lang="en-US" dirty="0" err="1"/>
              <a:t>consetetur</a:t>
            </a:r>
            <a:endParaRPr lang="en-US" dirty="0"/>
          </a:p>
          <a:p>
            <a:pPr lvl="2"/>
            <a:r>
              <a:rPr lang="en-US" dirty="0"/>
              <a:t>(ARC linkage grant, lead researcher, Jo </a:t>
            </a:r>
            <a:r>
              <a:rPr lang="en-US" dirty="0" err="1"/>
              <a:t>Bloggs</a:t>
            </a:r>
            <a:r>
              <a:rPr lang="en-US" dirty="0"/>
              <a:t>)</a:t>
            </a:r>
          </a:p>
          <a:p>
            <a:pPr lvl="1"/>
            <a:r>
              <a:rPr lang="en-US" dirty="0"/>
              <a:t>Dot point number two</a:t>
            </a:r>
          </a:p>
          <a:p>
            <a:pPr lvl="2"/>
            <a:r>
              <a:rPr lang="en-US" dirty="0"/>
              <a:t>Lead researcher Tom Harry</a:t>
            </a:r>
          </a:p>
          <a:p>
            <a:pPr lvl="1"/>
            <a:r>
              <a:rPr lang="en-US" dirty="0"/>
              <a:t>Dot point number three: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a:t>
            </a:r>
          </a:p>
          <a:p>
            <a:pPr lvl="2"/>
            <a:r>
              <a:rPr lang="en-US" dirty="0"/>
              <a:t>Lead researcher Mary Jane</a:t>
            </a:r>
          </a:p>
          <a:p>
            <a:pPr lvl="2"/>
            <a:endParaRPr lang="en-US" dirty="0"/>
          </a:p>
          <a:p>
            <a:pPr lvl="0"/>
            <a:r>
              <a:rPr lang="en-US" dirty="0"/>
              <a:t>Final statement Lorem ipsum </a:t>
            </a:r>
            <a:r>
              <a:rPr lang="en-US" dirty="0" err="1"/>
              <a:t>dolot</a:t>
            </a:r>
            <a:r>
              <a:rPr lang="en-US" dirty="0"/>
              <a:t> sit </a:t>
            </a:r>
            <a:r>
              <a:rPr lang="en-US" dirty="0" err="1"/>
              <a:t>amet</a:t>
            </a:r>
            <a:endParaRPr lang="en-US" dirty="0"/>
          </a:p>
          <a:p>
            <a:pPr lvl="0"/>
            <a:endParaRPr lang="en-US" dirty="0"/>
          </a:p>
        </p:txBody>
      </p:sp>
      <p:sp>
        <p:nvSpPr>
          <p:cNvPr id="5" name="Footer Placeholder 4"/>
          <p:cNvSpPr>
            <a:spLocks noGrp="1"/>
          </p:cNvSpPr>
          <p:nvPr>
            <p:ph type="ftr" sz="quarter" idx="11"/>
          </p:nvPr>
        </p:nvSpPr>
        <p:spPr/>
        <p:txBody>
          <a:bodyPr/>
          <a:lstStyle/>
          <a:p>
            <a:r>
              <a:rPr lang="en-US" dirty="0"/>
              <a:t>Safer families </a:t>
            </a:r>
            <a:r>
              <a:rPr lang="en-US" dirty="0" err="1"/>
              <a:t>cre</a:t>
            </a:r>
            <a:endParaRPr lang="en-US" dirty="0"/>
          </a:p>
        </p:txBody>
      </p:sp>
      <p:sp>
        <p:nvSpPr>
          <p:cNvPr id="6" name="Slide Number Placeholder 5"/>
          <p:cNvSpPr>
            <a:spLocks noGrp="1"/>
          </p:cNvSpPr>
          <p:nvPr>
            <p:ph type="sldNum" sz="quarter" idx="12"/>
          </p:nvPr>
        </p:nvSpPr>
        <p:spPr/>
        <p:txBody>
          <a:bodyPr/>
          <a:lstStyle/>
          <a:p>
            <a:fld id="{2BFE7DEF-A313-4AD3-B6B4-3282A866A62C}" type="slidenum">
              <a:rPr lang="en-US" smtClean="0"/>
              <a:t>‹#›</a:t>
            </a:fld>
            <a:endParaRPr lang="en-US"/>
          </a:p>
        </p:txBody>
      </p:sp>
    </p:spTree>
    <p:extLst>
      <p:ext uri="{BB962C8B-B14F-4D97-AF65-F5344CB8AC3E}">
        <p14:creationId xmlns:p14="http://schemas.microsoft.com/office/powerpoint/2010/main" val="1196233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2.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25052" y="46353"/>
            <a:ext cx="2126939" cy="1592954"/>
          </a:xfrm>
          <a:prstGeom prst="rect">
            <a:avLst/>
          </a:prstGeom>
        </p:spPr>
      </p:pic>
      <p:sp>
        <p:nvSpPr>
          <p:cNvPr id="7" name="Rectangle 6"/>
          <p:cNvSpPr/>
          <p:nvPr/>
        </p:nvSpPr>
        <p:spPr>
          <a:xfrm>
            <a:off x="1" y="6667500"/>
            <a:ext cx="12192000" cy="190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601411"/>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8927772" cy="1135797"/>
          </a:xfrm>
          <a:prstGeom prst="rect">
            <a:avLst/>
          </a:prstGeom>
        </p:spPr>
        <p:txBody>
          <a:bodyPr vert="horz" lIns="91440" tIns="45720" rIns="91440" bIns="45720" rtlCol="0" anchor="b">
            <a:normAutofit/>
          </a:bodyPr>
          <a:lstStyle/>
          <a:p>
            <a:r>
              <a:rPr lang="en-US" dirty="0"/>
              <a:t>Power point template </a:t>
            </a:r>
          </a:p>
        </p:txBody>
      </p:sp>
      <p:sp>
        <p:nvSpPr>
          <p:cNvPr id="3" name="Text Placeholder 2"/>
          <p:cNvSpPr>
            <a:spLocks noGrp="1"/>
          </p:cNvSpPr>
          <p:nvPr>
            <p:ph type="body" idx="1"/>
          </p:nvPr>
        </p:nvSpPr>
        <p:spPr>
          <a:xfrm>
            <a:off x="1097280" y="1662650"/>
            <a:ext cx="10058400" cy="4636550"/>
          </a:xfrm>
          <a:prstGeom prst="rect">
            <a:avLst/>
          </a:prstGeom>
        </p:spPr>
        <p:txBody>
          <a:bodyPr vert="horz" lIns="0" tIns="45720" rIns="0" bIns="45720" rtlCol="0">
            <a:normAutofit/>
          </a:bodyPr>
          <a:lstStyle/>
          <a:p>
            <a:pPr lvl="0"/>
            <a:r>
              <a:rPr lang="en-US" dirty="0"/>
              <a:t>Sub heading</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84598" y="6608029"/>
            <a:ext cx="4822804" cy="237971"/>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SAFER FAMILIES CRE</a:t>
            </a:r>
          </a:p>
        </p:txBody>
      </p:sp>
      <p:sp>
        <p:nvSpPr>
          <p:cNvPr id="6" name="Slide Number Placeholder 5"/>
          <p:cNvSpPr>
            <a:spLocks noGrp="1"/>
          </p:cNvSpPr>
          <p:nvPr>
            <p:ph type="sldNum" sz="quarter" idx="4"/>
          </p:nvPr>
        </p:nvSpPr>
        <p:spPr>
          <a:xfrm>
            <a:off x="10964562" y="6608029"/>
            <a:ext cx="247921" cy="216881"/>
          </a:xfrm>
          <a:prstGeom prst="rect">
            <a:avLst/>
          </a:prstGeom>
        </p:spPr>
        <p:txBody>
          <a:bodyPr vert="horz" lIns="91440" tIns="45720" rIns="91440" bIns="45720" rtlCol="0" anchor="ctr"/>
          <a:lstStyle>
            <a:lvl1pPr algn="r">
              <a:defRPr sz="1050">
                <a:solidFill>
                  <a:srgbClr val="FFFFFF"/>
                </a:solidFill>
              </a:defRPr>
            </a:lvl1pPr>
          </a:lstStyle>
          <a:p>
            <a:fld id="{2BFE7DEF-A313-4AD3-B6B4-3282A866A62C}" type="slidenum">
              <a:rPr lang="en-US" smtClean="0"/>
              <a:t>‹#›</a:t>
            </a:fld>
            <a:endParaRPr lang="en-US"/>
          </a:p>
        </p:txBody>
      </p:sp>
      <p:cxnSp>
        <p:nvCxnSpPr>
          <p:cNvPr id="10" name="Straight Connector 9"/>
          <p:cNvCxnSpPr/>
          <p:nvPr/>
        </p:nvCxnSpPr>
        <p:spPr>
          <a:xfrm>
            <a:off x="1097280" y="1493520"/>
            <a:ext cx="10810240" cy="0"/>
          </a:xfrm>
          <a:prstGeom prst="line">
            <a:avLst/>
          </a:prstGeom>
          <a:ln w="6350">
            <a:solidFill>
              <a:srgbClr val="6600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5865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7" r:id="rId5"/>
    <p:sldLayoutId id="2147483668" r:id="rId6"/>
    <p:sldLayoutId id="2147483669" r:id="rId7"/>
    <p:sldLayoutId id="2147483670" r:id="rId8"/>
    <p:sldLayoutId id="2147483671" r:id="rId9"/>
  </p:sldLayoutIdLst>
  <p:txStyles>
    <p:titleStyle>
      <a:lvl1pPr algn="l" defTabSz="914400" rtl="0" eaLnBrk="1" latinLnBrk="0" hangingPunct="1">
        <a:lnSpc>
          <a:spcPct val="85000"/>
        </a:lnSpc>
        <a:spcBef>
          <a:spcPct val="0"/>
        </a:spcBef>
        <a:buNone/>
        <a:defRPr sz="4800" b="1" kern="1200" spc="-50" baseline="0">
          <a:solidFill>
            <a:srgbClr val="660066"/>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4418" y="431801"/>
            <a:ext cx="10943167"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a:t>Click here to enter Heading text</a:t>
            </a:r>
          </a:p>
        </p:txBody>
      </p:sp>
      <p:sp>
        <p:nvSpPr>
          <p:cNvPr id="1027" name="Text Placeholder 2"/>
          <p:cNvSpPr>
            <a:spLocks noGrp="1"/>
          </p:cNvSpPr>
          <p:nvPr>
            <p:ph type="body" idx="1"/>
          </p:nvPr>
        </p:nvSpPr>
        <p:spPr bwMode="auto">
          <a:xfrm>
            <a:off x="624418" y="1628775"/>
            <a:ext cx="10943167"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here to enter Body text</a:t>
            </a:r>
          </a:p>
          <a:p>
            <a:pPr lvl="1"/>
            <a:r>
              <a:rPr lang="en-US" altLang="en-US"/>
              <a:t>Click here to enter Bullets level 1</a:t>
            </a:r>
          </a:p>
          <a:p>
            <a:pPr lvl="2"/>
            <a:r>
              <a:rPr lang="en-US" altLang="en-US"/>
              <a:t>Click here to enter Bullets level 2</a:t>
            </a:r>
          </a:p>
          <a:p>
            <a:pPr lvl="3"/>
            <a:r>
              <a:rPr lang="en-US" altLang="en-US"/>
              <a:t>Click here to enter Bullet level 3</a:t>
            </a:r>
          </a:p>
          <a:p>
            <a:pPr lvl="0"/>
            <a:r>
              <a:rPr lang="en-US" altLang="en-US"/>
              <a:t>Click here to enter Body text</a:t>
            </a:r>
          </a:p>
        </p:txBody>
      </p:sp>
      <p:sp>
        <p:nvSpPr>
          <p:cNvPr id="10" name="Rectangle 9"/>
          <p:cNvSpPr/>
          <p:nvPr/>
        </p:nvSpPr>
        <p:spPr>
          <a:xfrm>
            <a:off x="624418" y="6480175"/>
            <a:ext cx="10943167" cy="46038"/>
          </a:xfrm>
          <a:prstGeom prst="rect">
            <a:avLst/>
          </a:prstGeom>
          <a:gradFill flip="none" rotWithShape="1">
            <a:gsLst>
              <a:gs pos="20000">
                <a:schemeClr val="accent2"/>
              </a:gs>
              <a:gs pos="0">
                <a:schemeClr val="accent1"/>
              </a:gs>
              <a:gs pos="80000">
                <a:schemeClr val="accent5"/>
              </a:gs>
              <a:gs pos="60000">
                <a:schemeClr val="accent4"/>
              </a:gs>
              <a:gs pos="40000">
                <a:schemeClr val="accent3"/>
              </a:gs>
              <a:gs pos="100000">
                <a:schemeClr val="accent6"/>
              </a:gs>
            </a:gsLst>
            <a:lin ang="0" scaled="1"/>
            <a:tileRect/>
          </a:gradFill>
          <a:ln>
            <a:no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AU" sz="1800"/>
          </a:p>
        </p:txBody>
      </p:sp>
      <p:sp>
        <p:nvSpPr>
          <p:cNvPr id="11" name="Slide Number Placeholder 5"/>
          <p:cNvSpPr txBox="1">
            <a:spLocks/>
          </p:cNvSpPr>
          <p:nvPr/>
        </p:nvSpPr>
        <p:spPr>
          <a:xfrm>
            <a:off x="10513485" y="6480176"/>
            <a:ext cx="1054100" cy="365125"/>
          </a:xfrm>
          <a:prstGeom prst="rect">
            <a:avLst/>
          </a:prstGeom>
        </p:spPr>
        <p:txBody>
          <a:bodyPr lIns="0" tIns="54000" rIns="0" bIns="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B4BC3506-F9F5-4204-B715-7783B0FCB78C}" type="slidenum">
              <a:rPr lang="en-AU" altLang="en-US" sz="1000">
                <a:solidFill>
                  <a:srgbClr val="7F7F7F"/>
                </a:solidFill>
                <a:cs typeface="Arial" pitchFamily="34" charset="0"/>
              </a:rPr>
              <a:pPr algn="r" eaLnBrk="1" hangingPunct="1"/>
              <a:t>‹#›</a:t>
            </a:fld>
            <a:endParaRPr lang="en-AU" altLang="en-US" sz="1000">
              <a:solidFill>
                <a:srgbClr val="7F7F7F"/>
              </a:solidFill>
              <a:cs typeface="Arial" pitchFamily="34" charset="0"/>
            </a:endParaRPr>
          </a:p>
        </p:txBody>
      </p:sp>
      <p:sp>
        <p:nvSpPr>
          <p:cNvPr id="12" name="Text Placeholder 16"/>
          <p:cNvSpPr txBox="1">
            <a:spLocks/>
          </p:cNvSpPr>
          <p:nvPr/>
        </p:nvSpPr>
        <p:spPr>
          <a:xfrm>
            <a:off x="624418" y="6480176"/>
            <a:ext cx="9840383" cy="365125"/>
          </a:xfrm>
          <a:prstGeom prst="rect">
            <a:avLst/>
          </a:prstGeom>
        </p:spPr>
        <p:txBody>
          <a:bodyPr lIns="0" tIns="54000" rIns="0" bIns="0"/>
          <a:lstStyle>
            <a:lvl1pPr marL="342900" indent="-342900" algn="l" rtl="0" eaLnBrk="0" fontAlgn="base" hangingPunct="0">
              <a:spcBef>
                <a:spcPts val="600"/>
              </a:spcBef>
              <a:spcAft>
                <a:spcPts val="600"/>
              </a:spcAft>
              <a:buClr>
                <a:schemeClr val="accent2"/>
              </a:buClr>
              <a:defRPr lang="en-AU" sz="1000" kern="1200" dirty="0" smtClean="0">
                <a:solidFill>
                  <a:schemeClr val="bg1">
                    <a:lumMod val="50000"/>
                  </a:schemeClr>
                </a:solidFill>
                <a:latin typeface="Arial" pitchFamily="34" charset="0"/>
                <a:ea typeface="MS PGothic" pitchFamily="34" charset="-128"/>
                <a:cs typeface="Arial" pitchFamily="34" charset="0"/>
              </a:defRPr>
            </a:lvl1pPr>
            <a:lvl2pPr marL="341313" indent="-341313" algn="l" rtl="0" eaLnBrk="0" fontAlgn="base" hangingPunct="0">
              <a:spcBef>
                <a:spcPts val="600"/>
              </a:spcBef>
              <a:spcAft>
                <a:spcPts val="600"/>
              </a:spcAft>
              <a:buClr>
                <a:schemeClr val="accent2"/>
              </a:buClr>
              <a:buFont typeface="Wingdings" pitchFamily="2" charset="2"/>
              <a:buChar char="§"/>
              <a:defRPr lang="en-US" kern="1200" dirty="0">
                <a:solidFill>
                  <a:srgbClr val="63513D"/>
                </a:solidFill>
                <a:latin typeface="Arial" pitchFamily="34" charset="0"/>
                <a:ea typeface="Arial" charset="0"/>
                <a:cs typeface="Arial" pitchFamily="34" charset="0"/>
              </a:defRPr>
            </a:lvl2pPr>
            <a:lvl3pPr marL="863600" indent="-323850" algn="l" rtl="0" eaLnBrk="0" fontAlgn="base" hangingPunct="0">
              <a:spcBef>
                <a:spcPts val="600"/>
              </a:spcBef>
              <a:spcAft>
                <a:spcPts val="600"/>
              </a:spcAft>
              <a:buClr>
                <a:schemeClr val="accent2"/>
              </a:buClr>
              <a:buFont typeface="Arial" pitchFamily="34" charset="0"/>
              <a:buChar char="̶"/>
              <a:defRPr kern="1200">
                <a:solidFill>
                  <a:srgbClr val="63513D"/>
                </a:solidFill>
                <a:latin typeface="Arial"/>
                <a:ea typeface="Arial" charset="0"/>
                <a:cs typeface="Arial"/>
              </a:defRPr>
            </a:lvl3pPr>
            <a:lvl4pPr marL="1281113" indent="-412750" algn="l" rtl="0" eaLnBrk="0" fontAlgn="base" hangingPunct="0">
              <a:spcBef>
                <a:spcPts val="600"/>
              </a:spcBef>
              <a:spcAft>
                <a:spcPct val="0"/>
              </a:spcAft>
              <a:buClr>
                <a:srgbClr val="AB2328"/>
              </a:buClr>
              <a:buFont typeface="Courier New" pitchFamily="49" charset="0"/>
              <a:buChar char="o"/>
              <a:defRPr kern="1200">
                <a:solidFill>
                  <a:srgbClr val="63513D"/>
                </a:solidFill>
                <a:latin typeface="Arial"/>
                <a:ea typeface="Arial" charset="0"/>
                <a:cs typeface="Arial"/>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defRPr/>
            </a:pPr>
            <a:r>
              <a:rPr lang="en-US" sz="1000" dirty="0">
                <a:latin typeface="Calibri" pitchFamily="34" charset="0"/>
              </a:rPr>
              <a:t>Judith Lumley Centre, La Trobe University</a:t>
            </a:r>
          </a:p>
        </p:txBody>
      </p:sp>
    </p:spTree>
    <p:extLst>
      <p:ext uri="{BB962C8B-B14F-4D97-AF65-F5344CB8AC3E}">
        <p14:creationId xmlns:p14="http://schemas.microsoft.com/office/powerpoint/2010/main" val="194378590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l" rtl="0" eaLnBrk="1" fontAlgn="base" hangingPunct="1">
        <a:spcBef>
          <a:spcPct val="0"/>
        </a:spcBef>
        <a:spcAft>
          <a:spcPct val="0"/>
        </a:spcAft>
        <a:defRPr sz="2400" kern="1200">
          <a:solidFill>
            <a:srgbClr val="AB2328"/>
          </a:solidFill>
          <a:latin typeface="Calibri" pitchFamily="34" charset="0"/>
          <a:ea typeface="MS PGothic" pitchFamily="34" charset="-128"/>
          <a:cs typeface="Arial" pitchFamily="34" charset="0"/>
        </a:defRPr>
      </a:lvl1pPr>
      <a:lvl2pPr algn="l" rtl="0" eaLnBrk="1" fontAlgn="base" hangingPunct="1">
        <a:spcBef>
          <a:spcPct val="0"/>
        </a:spcBef>
        <a:spcAft>
          <a:spcPct val="0"/>
        </a:spcAft>
        <a:defRPr sz="2400">
          <a:solidFill>
            <a:srgbClr val="AB2328"/>
          </a:solidFill>
          <a:latin typeface="Calibri" pitchFamily="34" charset="0"/>
          <a:ea typeface="MS PGothic" pitchFamily="34" charset="-128"/>
          <a:cs typeface="Arial" charset="0"/>
        </a:defRPr>
      </a:lvl2pPr>
      <a:lvl3pPr algn="l" rtl="0" eaLnBrk="1" fontAlgn="base" hangingPunct="1">
        <a:spcBef>
          <a:spcPct val="0"/>
        </a:spcBef>
        <a:spcAft>
          <a:spcPct val="0"/>
        </a:spcAft>
        <a:defRPr sz="2400">
          <a:solidFill>
            <a:srgbClr val="AB2328"/>
          </a:solidFill>
          <a:latin typeface="Calibri" pitchFamily="34" charset="0"/>
          <a:ea typeface="MS PGothic" pitchFamily="34" charset="-128"/>
          <a:cs typeface="Arial" charset="0"/>
        </a:defRPr>
      </a:lvl3pPr>
      <a:lvl4pPr algn="l" rtl="0" eaLnBrk="1" fontAlgn="base" hangingPunct="1">
        <a:spcBef>
          <a:spcPct val="0"/>
        </a:spcBef>
        <a:spcAft>
          <a:spcPct val="0"/>
        </a:spcAft>
        <a:defRPr sz="2400">
          <a:solidFill>
            <a:srgbClr val="AB2328"/>
          </a:solidFill>
          <a:latin typeface="Calibri" pitchFamily="34" charset="0"/>
          <a:ea typeface="MS PGothic" pitchFamily="34" charset="-128"/>
          <a:cs typeface="Arial" charset="0"/>
        </a:defRPr>
      </a:lvl4pPr>
      <a:lvl5pPr algn="l" rtl="0" eaLnBrk="1" fontAlgn="base" hangingPunct="1">
        <a:spcBef>
          <a:spcPct val="0"/>
        </a:spcBef>
        <a:spcAft>
          <a:spcPct val="0"/>
        </a:spcAft>
        <a:defRPr sz="2400">
          <a:solidFill>
            <a:srgbClr val="AB2328"/>
          </a:solidFill>
          <a:latin typeface="Calibri" pitchFamily="34" charset="0"/>
          <a:ea typeface="MS PGothic" pitchFamily="34" charset="-128"/>
          <a:cs typeface="Arial" charset="0"/>
        </a:defRPr>
      </a:lvl5pPr>
      <a:lvl6pPr marL="457200" algn="l" rtl="0" eaLnBrk="1" fontAlgn="base" hangingPunct="1">
        <a:spcBef>
          <a:spcPct val="0"/>
        </a:spcBef>
        <a:spcAft>
          <a:spcPct val="0"/>
        </a:spcAft>
        <a:defRPr sz="2400">
          <a:solidFill>
            <a:srgbClr val="AB2328"/>
          </a:solidFill>
          <a:latin typeface="Arial" charset="0"/>
          <a:cs typeface="Arial" charset="0"/>
        </a:defRPr>
      </a:lvl6pPr>
      <a:lvl7pPr marL="914400" algn="l" rtl="0" eaLnBrk="1" fontAlgn="base" hangingPunct="1">
        <a:spcBef>
          <a:spcPct val="0"/>
        </a:spcBef>
        <a:spcAft>
          <a:spcPct val="0"/>
        </a:spcAft>
        <a:defRPr sz="2400">
          <a:solidFill>
            <a:srgbClr val="AB2328"/>
          </a:solidFill>
          <a:latin typeface="Arial" charset="0"/>
          <a:cs typeface="Arial" charset="0"/>
        </a:defRPr>
      </a:lvl7pPr>
      <a:lvl8pPr marL="1371600" algn="l" rtl="0" eaLnBrk="1" fontAlgn="base" hangingPunct="1">
        <a:spcBef>
          <a:spcPct val="0"/>
        </a:spcBef>
        <a:spcAft>
          <a:spcPct val="0"/>
        </a:spcAft>
        <a:defRPr sz="2400">
          <a:solidFill>
            <a:srgbClr val="AB2328"/>
          </a:solidFill>
          <a:latin typeface="Arial" charset="0"/>
          <a:cs typeface="Arial" charset="0"/>
        </a:defRPr>
      </a:lvl8pPr>
      <a:lvl9pPr marL="1828800" algn="l" rtl="0" eaLnBrk="1" fontAlgn="base" hangingPunct="1">
        <a:spcBef>
          <a:spcPct val="0"/>
        </a:spcBef>
        <a:spcAft>
          <a:spcPct val="0"/>
        </a:spcAft>
        <a:defRPr sz="2400">
          <a:solidFill>
            <a:srgbClr val="AB2328"/>
          </a:solidFill>
          <a:latin typeface="Arial" charset="0"/>
          <a:cs typeface="Arial" charset="0"/>
        </a:defRPr>
      </a:lvl9pPr>
    </p:titleStyle>
    <p:bodyStyle>
      <a:lvl1pPr marL="342900" indent="-342900" algn="l" rtl="0" eaLnBrk="1" fontAlgn="base" hangingPunct="1">
        <a:spcBef>
          <a:spcPts val="600"/>
        </a:spcBef>
        <a:spcAft>
          <a:spcPts val="600"/>
        </a:spcAft>
        <a:buClr>
          <a:schemeClr val="accent2"/>
        </a:buClr>
        <a:defRPr lang="en-US" kern="1200">
          <a:solidFill>
            <a:srgbClr val="63513D"/>
          </a:solidFill>
          <a:latin typeface="Calibri" pitchFamily="34" charset="0"/>
          <a:ea typeface="MS PGothic" pitchFamily="34" charset="-128"/>
          <a:cs typeface="Arial" pitchFamily="34" charset="0"/>
        </a:defRPr>
      </a:lvl1pPr>
      <a:lvl2pPr marL="285750" indent="-285750" algn="l" rtl="0" eaLnBrk="1" fontAlgn="base" hangingPunct="1">
        <a:spcBef>
          <a:spcPts val="600"/>
        </a:spcBef>
        <a:spcAft>
          <a:spcPts val="600"/>
        </a:spcAft>
        <a:buClr>
          <a:schemeClr val="accent2"/>
        </a:buClr>
        <a:buFont typeface="Wingdings" pitchFamily="2" charset="2"/>
        <a:buChar char="§"/>
        <a:defRPr lang="en-US" kern="1200" dirty="0">
          <a:solidFill>
            <a:srgbClr val="63513D"/>
          </a:solidFill>
          <a:latin typeface="Calibri" pitchFamily="34" charset="0"/>
          <a:ea typeface="Arial" charset="0"/>
          <a:cs typeface="Arial" pitchFamily="34" charset="0"/>
        </a:defRPr>
      </a:lvl2pPr>
      <a:lvl3pPr marL="863600" indent="-323850" algn="l" rtl="0" eaLnBrk="1" fontAlgn="base" hangingPunct="1">
        <a:spcBef>
          <a:spcPts val="600"/>
        </a:spcBef>
        <a:spcAft>
          <a:spcPts val="600"/>
        </a:spcAft>
        <a:buClr>
          <a:schemeClr val="accent2"/>
        </a:buClr>
        <a:buFont typeface="Arial" pitchFamily="34" charset="0"/>
        <a:buChar char="̶"/>
        <a:defRPr kern="1200">
          <a:solidFill>
            <a:srgbClr val="63513D"/>
          </a:solidFill>
          <a:latin typeface="Calibri" pitchFamily="34" charset="0"/>
          <a:ea typeface="Arial" charset="0"/>
          <a:cs typeface="Arial"/>
        </a:defRPr>
      </a:lvl3pPr>
      <a:lvl4pPr marL="1281113" indent="-412750" algn="l" rtl="0" eaLnBrk="1" fontAlgn="base" hangingPunct="1">
        <a:spcBef>
          <a:spcPts val="600"/>
        </a:spcBef>
        <a:spcAft>
          <a:spcPct val="0"/>
        </a:spcAft>
        <a:buClr>
          <a:srgbClr val="AB2328"/>
        </a:buClr>
        <a:buFont typeface="Courier New" pitchFamily="49" charset="0"/>
        <a:buChar char="o"/>
        <a:defRPr kern="1200">
          <a:solidFill>
            <a:srgbClr val="63513D"/>
          </a:solidFill>
          <a:latin typeface="Calibri" pitchFamily="34" charset="0"/>
          <a:ea typeface="Arial" charset="0"/>
          <a:cs typeface="Arial"/>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4418" y="431801"/>
            <a:ext cx="10943167"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a:t>Click here to enter Heading text</a:t>
            </a:r>
          </a:p>
        </p:txBody>
      </p:sp>
      <p:sp>
        <p:nvSpPr>
          <p:cNvPr id="1027" name="Text Placeholder 2"/>
          <p:cNvSpPr>
            <a:spLocks noGrp="1"/>
          </p:cNvSpPr>
          <p:nvPr>
            <p:ph type="body" idx="1"/>
          </p:nvPr>
        </p:nvSpPr>
        <p:spPr bwMode="auto">
          <a:xfrm>
            <a:off x="624418" y="1628775"/>
            <a:ext cx="10943167"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here to enter Body text</a:t>
            </a:r>
          </a:p>
          <a:p>
            <a:pPr lvl="1"/>
            <a:r>
              <a:rPr lang="en-US" altLang="en-US"/>
              <a:t>Click here to enter Bullets level 1</a:t>
            </a:r>
          </a:p>
          <a:p>
            <a:pPr lvl="2"/>
            <a:r>
              <a:rPr lang="en-US" altLang="en-US"/>
              <a:t>Click here to enter Bullets level 2</a:t>
            </a:r>
          </a:p>
          <a:p>
            <a:pPr lvl="3"/>
            <a:r>
              <a:rPr lang="en-US" altLang="en-US"/>
              <a:t>Click here to enter Bullet level 3</a:t>
            </a:r>
          </a:p>
          <a:p>
            <a:pPr lvl="0"/>
            <a:r>
              <a:rPr lang="en-US" altLang="en-US"/>
              <a:t>Click here to enter Body text</a:t>
            </a:r>
          </a:p>
        </p:txBody>
      </p:sp>
      <p:sp>
        <p:nvSpPr>
          <p:cNvPr id="10" name="Rectangle 9"/>
          <p:cNvSpPr/>
          <p:nvPr/>
        </p:nvSpPr>
        <p:spPr>
          <a:xfrm>
            <a:off x="624418" y="6480175"/>
            <a:ext cx="10943167" cy="46038"/>
          </a:xfrm>
          <a:prstGeom prst="rect">
            <a:avLst/>
          </a:prstGeom>
          <a:gradFill flip="none" rotWithShape="1">
            <a:gsLst>
              <a:gs pos="20000">
                <a:schemeClr val="accent2"/>
              </a:gs>
              <a:gs pos="0">
                <a:schemeClr val="accent1"/>
              </a:gs>
              <a:gs pos="80000">
                <a:schemeClr val="accent5"/>
              </a:gs>
              <a:gs pos="60000">
                <a:schemeClr val="accent4"/>
              </a:gs>
              <a:gs pos="40000">
                <a:schemeClr val="accent3"/>
              </a:gs>
              <a:gs pos="100000">
                <a:schemeClr val="accent6"/>
              </a:gs>
            </a:gsLst>
            <a:lin ang="0" scaled="1"/>
            <a:tileRect/>
          </a:gradFill>
          <a:ln>
            <a:no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AU" sz="1800"/>
          </a:p>
        </p:txBody>
      </p:sp>
      <p:sp>
        <p:nvSpPr>
          <p:cNvPr id="11" name="Slide Number Placeholder 5"/>
          <p:cNvSpPr txBox="1">
            <a:spLocks/>
          </p:cNvSpPr>
          <p:nvPr/>
        </p:nvSpPr>
        <p:spPr>
          <a:xfrm>
            <a:off x="10513485" y="6480176"/>
            <a:ext cx="1054100" cy="365125"/>
          </a:xfrm>
          <a:prstGeom prst="rect">
            <a:avLst/>
          </a:prstGeom>
        </p:spPr>
        <p:txBody>
          <a:bodyPr lIns="0" tIns="54000" rIns="0" bIns="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defRPr/>
            </a:pPr>
            <a:fld id="{3D51113A-A2CA-4D96-A5F8-04B0EA884698}" type="slidenum">
              <a:rPr lang="en-AU" altLang="en-US" sz="1000" smtClean="0">
                <a:solidFill>
                  <a:srgbClr val="7F7F7F"/>
                </a:solidFill>
                <a:cs typeface="Arial" pitchFamily="34" charset="0"/>
              </a:rPr>
              <a:pPr algn="r" eaLnBrk="1" hangingPunct="1">
                <a:defRPr/>
              </a:pPr>
              <a:t>‹#›</a:t>
            </a:fld>
            <a:endParaRPr lang="en-AU" altLang="en-US" sz="1000">
              <a:solidFill>
                <a:srgbClr val="7F7F7F"/>
              </a:solidFill>
              <a:cs typeface="Arial" pitchFamily="34" charset="0"/>
            </a:endParaRPr>
          </a:p>
        </p:txBody>
      </p:sp>
      <p:sp>
        <p:nvSpPr>
          <p:cNvPr id="12" name="Text Placeholder 16"/>
          <p:cNvSpPr txBox="1">
            <a:spLocks/>
          </p:cNvSpPr>
          <p:nvPr/>
        </p:nvSpPr>
        <p:spPr>
          <a:xfrm>
            <a:off x="624418" y="6480176"/>
            <a:ext cx="9840383" cy="365125"/>
          </a:xfrm>
          <a:prstGeom prst="rect">
            <a:avLst/>
          </a:prstGeom>
        </p:spPr>
        <p:txBody>
          <a:bodyPr lIns="0" tIns="54000" rIns="0" bIns="0"/>
          <a:lstStyle>
            <a:lvl1pPr marL="342900" indent="-342900" algn="l" rtl="0" eaLnBrk="0" fontAlgn="base" hangingPunct="0">
              <a:spcBef>
                <a:spcPts val="600"/>
              </a:spcBef>
              <a:spcAft>
                <a:spcPts val="600"/>
              </a:spcAft>
              <a:buClr>
                <a:schemeClr val="accent2"/>
              </a:buClr>
              <a:defRPr lang="en-AU" sz="1000" kern="1200" dirty="0" smtClean="0">
                <a:solidFill>
                  <a:schemeClr val="bg1">
                    <a:lumMod val="50000"/>
                  </a:schemeClr>
                </a:solidFill>
                <a:latin typeface="Arial" pitchFamily="34" charset="0"/>
                <a:ea typeface="MS PGothic" pitchFamily="34" charset="-128"/>
                <a:cs typeface="Arial" pitchFamily="34" charset="0"/>
              </a:defRPr>
            </a:lvl1pPr>
            <a:lvl2pPr marL="341313" indent="-341313" algn="l" rtl="0" eaLnBrk="0" fontAlgn="base" hangingPunct="0">
              <a:spcBef>
                <a:spcPts val="600"/>
              </a:spcBef>
              <a:spcAft>
                <a:spcPts val="600"/>
              </a:spcAft>
              <a:buClr>
                <a:schemeClr val="accent2"/>
              </a:buClr>
              <a:buFont typeface="Wingdings" pitchFamily="2" charset="2"/>
              <a:buChar char="§"/>
              <a:defRPr lang="en-US" kern="1200" dirty="0">
                <a:solidFill>
                  <a:srgbClr val="63513D"/>
                </a:solidFill>
                <a:latin typeface="Arial" pitchFamily="34" charset="0"/>
                <a:ea typeface="Arial" charset="0"/>
                <a:cs typeface="Arial" pitchFamily="34" charset="0"/>
              </a:defRPr>
            </a:lvl2pPr>
            <a:lvl3pPr marL="863600" indent="-323850" algn="l" rtl="0" eaLnBrk="0" fontAlgn="base" hangingPunct="0">
              <a:spcBef>
                <a:spcPts val="600"/>
              </a:spcBef>
              <a:spcAft>
                <a:spcPts val="600"/>
              </a:spcAft>
              <a:buClr>
                <a:schemeClr val="accent2"/>
              </a:buClr>
              <a:buFont typeface="Arial" pitchFamily="34" charset="0"/>
              <a:buChar char="̶"/>
              <a:defRPr kern="1200">
                <a:solidFill>
                  <a:srgbClr val="63513D"/>
                </a:solidFill>
                <a:latin typeface="Arial"/>
                <a:ea typeface="Arial" charset="0"/>
                <a:cs typeface="Arial"/>
              </a:defRPr>
            </a:lvl3pPr>
            <a:lvl4pPr marL="1281113" indent="-412750" algn="l" rtl="0" eaLnBrk="0" fontAlgn="base" hangingPunct="0">
              <a:spcBef>
                <a:spcPts val="600"/>
              </a:spcBef>
              <a:spcAft>
                <a:spcPct val="0"/>
              </a:spcAft>
              <a:buClr>
                <a:srgbClr val="AB2328"/>
              </a:buClr>
              <a:buFont typeface="Courier New" pitchFamily="49" charset="0"/>
              <a:buChar char="o"/>
              <a:defRPr kern="1200">
                <a:solidFill>
                  <a:srgbClr val="63513D"/>
                </a:solidFill>
                <a:latin typeface="Arial"/>
                <a:ea typeface="Arial" charset="0"/>
                <a:cs typeface="Arial"/>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defRPr/>
            </a:pPr>
            <a:r>
              <a:rPr lang="en-US" sz="1000">
                <a:latin typeface="Calibri" pitchFamily="34" charset="0"/>
              </a:rPr>
              <a:t>La Trobe University</a:t>
            </a:r>
          </a:p>
        </p:txBody>
      </p:sp>
    </p:spTree>
    <p:extLst>
      <p:ext uri="{BB962C8B-B14F-4D97-AF65-F5344CB8AC3E}">
        <p14:creationId xmlns:p14="http://schemas.microsoft.com/office/powerpoint/2010/main" val="34566737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fontAlgn="base" hangingPunct="1">
        <a:spcBef>
          <a:spcPct val="0"/>
        </a:spcBef>
        <a:spcAft>
          <a:spcPct val="0"/>
        </a:spcAft>
        <a:defRPr sz="2400" kern="1200">
          <a:solidFill>
            <a:srgbClr val="AB2328"/>
          </a:solidFill>
          <a:latin typeface="Calibri" pitchFamily="34" charset="0"/>
          <a:ea typeface="MS PGothic" pitchFamily="34" charset="-128"/>
          <a:cs typeface="Arial" pitchFamily="34" charset="0"/>
        </a:defRPr>
      </a:lvl1pPr>
      <a:lvl2pPr algn="l" rtl="0" eaLnBrk="1" fontAlgn="base" hangingPunct="1">
        <a:spcBef>
          <a:spcPct val="0"/>
        </a:spcBef>
        <a:spcAft>
          <a:spcPct val="0"/>
        </a:spcAft>
        <a:defRPr sz="2400">
          <a:solidFill>
            <a:srgbClr val="AB2328"/>
          </a:solidFill>
          <a:latin typeface="Calibri" pitchFamily="34" charset="0"/>
          <a:ea typeface="MS PGothic" pitchFamily="34" charset="-128"/>
          <a:cs typeface="Arial" charset="0"/>
        </a:defRPr>
      </a:lvl2pPr>
      <a:lvl3pPr algn="l" rtl="0" eaLnBrk="1" fontAlgn="base" hangingPunct="1">
        <a:spcBef>
          <a:spcPct val="0"/>
        </a:spcBef>
        <a:spcAft>
          <a:spcPct val="0"/>
        </a:spcAft>
        <a:defRPr sz="2400">
          <a:solidFill>
            <a:srgbClr val="AB2328"/>
          </a:solidFill>
          <a:latin typeface="Calibri" pitchFamily="34" charset="0"/>
          <a:ea typeface="MS PGothic" pitchFamily="34" charset="-128"/>
          <a:cs typeface="Arial" charset="0"/>
        </a:defRPr>
      </a:lvl3pPr>
      <a:lvl4pPr algn="l" rtl="0" eaLnBrk="1" fontAlgn="base" hangingPunct="1">
        <a:spcBef>
          <a:spcPct val="0"/>
        </a:spcBef>
        <a:spcAft>
          <a:spcPct val="0"/>
        </a:spcAft>
        <a:defRPr sz="2400">
          <a:solidFill>
            <a:srgbClr val="AB2328"/>
          </a:solidFill>
          <a:latin typeface="Calibri" pitchFamily="34" charset="0"/>
          <a:ea typeface="MS PGothic" pitchFamily="34" charset="-128"/>
          <a:cs typeface="Arial" charset="0"/>
        </a:defRPr>
      </a:lvl4pPr>
      <a:lvl5pPr algn="l" rtl="0" eaLnBrk="1" fontAlgn="base" hangingPunct="1">
        <a:spcBef>
          <a:spcPct val="0"/>
        </a:spcBef>
        <a:spcAft>
          <a:spcPct val="0"/>
        </a:spcAft>
        <a:defRPr sz="2400">
          <a:solidFill>
            <a:srgbClr val="AB2328"/>
          </a:solidFill>
          <a:latin typeface="Calibri" pitchFamily="34" charset="0"/>
          <a:ea typeface="MS PGothic" pitchFamily="34" charset="-128"/>
          <a:cs typeface="Arial" charset="0"/>
        </a:defRPr>
      </a:lvl5pPr>
      <a:lvl6pPr marL="457200" algn="l" rtl="0" eaLnBrk="1" fontAlgn="base" hangingPunct="1">
        <a:spcBef>
          <a:spcPct val="0"/>
        </a:spcBef>
        <a:spcAft>
          <a:spcPct val="0"/>
        </a:spcAft>
        <a:defRPr sz="2400">
          <a:solidFill>
            <a:srgbClr val="AB2328"/>
          </a:solidFill>
          <a:latin typeface="Arial" charset="0"/>
          <a:cs typeface="Arial" charset="0"/>
        </a:defRPr>
      </a:lvl6pPr>
      <a:lvl7pPr marL="914400" algn="l" rtl="0" eaLnBrk="1" fontAlgn="base" hangingPunct="1">
        <a:spcBef>
          <a:spcPct val="0"/>
        </a:spcBef>
        <a:spcAft>
          <a:spcPct val="0"/>
        </a:spcAft>
        <a:defRPr sz="2400">
          <a:solidFill>
            <a:srgbClr val="AB2328"/>
          </a:solidFill>
          <a:latin typeface="Arial" charset="0"/>
          <a:cs typeface="Arial" charset="0"/>
        </a:defRPr>
      </a:lvl7pPr>
      <a:lvl8pPr marL="1371600" algn="l" rtl="0" eaLnBrk="1" fontAlgn="base" hangingPunct="1">
        <a:spcBef>
          <a:spcPct val="0"/>
        </a:spcBef>
        <a:spcAft>
          <a:spcPct val="0"/>
        </a:spcAft>
        <a:defRPr sz="2400">
          <a:solidFill>
            <a:srgbClr val="AB2328"/>
          </a:solidFill>
          <a:latin typeface="Arial" charset="0"/>
          <a:cs typeface="Arial" charset="0"/>
        </a:defRPr>
      </a:lvl8pPr>
      <a:lvl9pPr marL="1828800" algn="l" rtl="0" eaLnBrk="1" fontAlgn="base" hangingPunct="1">
        <a:spcBef>
          <a:spcPct val="0"/>
        </a:spcBef>
        <a:spcAft>
          <a:spcPct val="0"/>
        </a:spcAft>
        <a:defRPr sz="2400">
          <a:solidFill>
            <a:srgbClr val="AB2328"/>
          </a:solidFill>
          <a:latin typeface="Arial" charset="0"/>
          <a:cs typeface="Arial" charset="0"/>
        </a:defRPr>
      </a:lvl9pPr>
    </p:titleStyle>
    <p:bodyStyle>
      <a:lvl1pPr marL="342900" indent="-342900" algn="l" rtl="0" eaLnBrk="1" fontAlgn="base" hangingPunct="1">
        <a:spcBef>
          <a:spcPts val="600"/>
        </a:spcBef>
        <a:spcAft>
          <a:spcPts val="600"/>
        </a:spcAft>
        <a:buClr>
          <a:schemeClr val="accent2"/>
        </a:buClr>
        <a:defRPr lang="en-US" kern="1200">
          <a:solidFill>
            <a:srgbClr val="63513D"/>
          </a:solidFill>
          <a:latin typeface="Calibri" pitchFamily="34" charset="0"/>
          <a:ea typeface="MS PGothic" pitchFamily="34" charset="-128"/>
          <a:cs typeface="Arial" pitchFamily="34" charset="0"/>
        </a:defRPr>
      </a:lvl1pPr>
      <a:lvl2pPr marL="285750" indent="-285750" algn="l" rtl="0" eaLnBrk="1" fontAlgn="base" hangingPunct="1">
        <a:spcBef>
          <a:spcPts val="600"/>
        </a:spcBef>
        <a:spcAft>
          <a:spcPts val="600"/>
        </a:spcAft>
        <a:buClr>
          <a:schemeClr val="accent2"/>
        </a:buClr>
        <a:buFont typeface="Wingdings" pitchFamily="2" charset="2"/>
        <a:buChar char="§"/>
        <a:defRPr lang="en-US" kern="1200" dirty="0">
          <a:solidFill>
            <a:srgbClr val="63513D"/>
          </a:solidFill>
          <a:latin typeface="Calibri" pitchFamily="34" charset="0"/>
          <a:ea typeface="Arial" charset="0"/>
          <a:cs typeface="Arial" pitchFamily="34" charset="0"/>
        </a:defRPr>
      </a:lvl2pPr>
      <a:lvl3pPr marL="863600" indent="-323850" algn="l" rtl="0" eaLnBrk="1" fontAlgn="base" hangingPunct="1">
        <a:spcBef>
          <a:spcPts val="600"/>
        </a:spcBef>
        <a:spcAft>
          <a:spcPts val="600"/>
        </a:spcAft>
        <a:buClr>
          <a:schemeClr val="accent2"/>
        </a:buClr>
        <a:buFont typeface="Arial" pitchFamily="34" charset="0"/>
        <a:buChar char="̶"/>
        <a:defRPr kern="1200">
          <a:solidFill>
            <a:srgbClr val="63513D"/>
          </a:solidFill>
          <a:latin typeface="Calibri" pitchFamily="34" charset="0"/>
          <a:ea typeface="Arial" charset="0"/>
          <a:cs typeface="Arial"/>
        </a:defRPr>
      </a:lvl3pPr>
      <a:lvl4pPr marL="1281113" indent="-412750" algn="l" rtl="0" eaLnBrk="1" fontAlgn="base" hangingPunct="1">
        <a:spcBef>
          <a:spcPts val="600"/>
        </a:spcBef>
        <a:spcAft>
          <a:spcPct val="0"/>
        </a:spcAft>
        <a:buClr>
          <a:srgbClr val="AB2328"/>
        </a:buClr>
        <a:buFont typeface="Courier New" pitchFamily="49" charset="0"/>
        <a:buChar char="o"/>
        <a:defRPr kern="1200">
          <a:solidFill>
            <a:srgbClr val="63513D"/>
          </a:solidFill>
          <a:latin typeface="Calibri" pitchFamily="34" charset="0"/>
          <a:ea typeface="Arial" charset="0"/>
          <a:cs typeface="Arial"/>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4418" y="431801"/>
            <a:ext cx="10943167" cy="836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AU" altLang="en-US"/>
              <a:t>Click here to enter Heading text</a:t>
            </a:r>
          </a:p>
        </p:txBody>
      </p:sp>
      <p:sp>
        <p:nvSpPr>
          <p:cNvPr id="1027" name="Text Placeholder 2"/>
          <p:cNvSpPr>
            <a:spLocks noGrp="1"/>
          </p:cNvSpPr>
          <p:nvPr>
            <p:ph type="body" idx="1"/>
          </p:nvPr>
        </p:nvSpPr>
        <p:spPr bwMode="auto">
          <a:xfrm>
            <a:off x="624418" y="1628775"/>
            <a:ext cx="10943167" cy="4679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a:t>Click here to enter Body text</a:t>
            </a:r>
          </a:p>
          <a:p>
            <a:pPr lvl="1"/>
            <a:r>
              <a:rPr lang="en-US" altLang="en-US"/>
              <a:t>Click here to enter Bullets level 1</a:t>
            </a:r>
          </a:p>
          <a:p>
            <a:pPr lvl="2"/>
            <a:r>
              <a:rPr lang="en-US" altLang="en-US"/>
              <a:t>Click here to enter Bullets level 2</a:t>
            </a:r>
          </a:p>
          <a:p>
            <a:pPr lvl="3"/>
            <a:r>
              <a:rPr lang="en-US" altLang="en-US"/>
              <a:t>Click here to enter Bullet level 3</a:t>
            </a:r>
          </a:p>
          <a:p>
            <a:pPr lvl="0"/>
            <a:r>
              <a:rPr lang="en-US" altLang="en-US"/>
              <a:t>Click here to enter Body text</a:t>
            </a:r>
          </a:p>
        </p:txBody>
      </p:sp>
      <p:sp>
        <p:nvSpPr>
          <p:cNvPr id="10" name="Rectangle 9"/>
          <p:cNvSpPr/>
          <p:nvPr/>
        </p:nvSpPr>
        <p:spPr>
          <a:xfrm>
            <a:off x="624418" y="6480175"/>
            <a:ext cx="10943167" cy="46038"/>
          </a:xfrm>
          <a:prstGeom prst="rect">
            <a:avLst/>
          </a:prstGeom>
          <a:gradFill flip="none" rotWithShape="1">
            <a:gsLst>
              <a:gs pos="20000">
                <a:schemeClr val="accent2"/>
              </a:gs>
              <a:gs pos="0">
                <a:schemeClr val="accent1"/>
              </a:gs>
              <a:gs pos="80000">
                <a:schemeClr val="accent5"/>
              </a:gs>
              <a:gs pos="60000">
                <a:schemeClr val="accent4"/>
              </a:gs>
              <a:gs pos="40000">
                <a:schemeClr val="accent3"/>
              </a:gs>
              <a:gs pos="100000">
                <a:schemeClr val="accent6"/>
              </a:gs>
            </a:gsLst>
            <a:lin ang="0" scaled="1"/>
            <a:tileRect/>
          </a:gradFill>
          <a:ln>
            <a:no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AU" sz="1800">
              <a:solidFill>
                <a:prstClr val="white"/>
              </a:solidFill>
            </a:endParaRPr>
          </a:p>
        </p:txBody>
      </p:sp>
      <p:sp>
        <p:nvSpPr>
          <p:cNvPr id="11" name="Slide Number Placeholder 5"/>
          <p:cNvSpPr txBox="1">
            <a:spLocks/>
          </p:cNvSpPr>
          <p:nvPr/>
        </p:nvSpPr>
        <p:spPr>
          <a:xfrm>
            <a:off x="10513485" y="6480176"/>
            <a:ext cx="1054100" cy="365125"/>
          </a:xfrm>
          <a:prstGeom prst="rect">
            <a:avLst/>
          </a:prstGeom>
        </p:spPr>
        <p:txBody>
          <a:bodyPr lIns="0" tIns="54000" rIns="0" bIns="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fontAlgn="auto" hangingPunct="1">
              <a:spcBef>
                <a:spcPts val="0"/>
              </a:spcBef>
              <a:spcAft>
                <a:spcPts val="0"/>
              </a:spcAft>
              <a:defRPr/>
            </a:pPr>
            <a:fld id="{0CEDFFA4-0DC9-474B-8071-E58E05660182}" type="slidenum">
              <a:rPr lang="en-AU" altLang="en-US" sz="1000" smtClean="0">
                <a:solidFill>
                  <a:srgbClr val="7F7F7F"/>
                </a:solidFill>
                <a:cs typeface="Arial" pitchFamily="34" charset="0"/>
              </a:rPr>
              <a:pPr algn="r" eaLnBrk="1" fontAlgn="auto" hangingPunct="1">
                <a:spcBef>
                  <a:spcPts val="0"/>
                </a:spcBef>
                <a:spcAft>
                  <a:spcPts val="0"/>
                </a:spcAft>
                <a:defRPr/>
              </a:pPr>
              <a:t>‹#›</a:t>
            </a:fld>
            <a:endParaRPr lang="en-AU" altLang="en-US" sz="1000">
              <a:solidFill>
                <a:srgbClr val="7F7F7F"/>
              </a:solidFill>
              <a:cs typeface="Arial" pitchFamily="34" charset="0"/>
            </a:endParaRPr>
          </a:p>
        </p:txBody>
      </p:sp>
      <p:sp>
        <p:nvSpPr>
          <p:cNvPr id="12" name="Text Placeholder 16"/>
          <p:cNvSpPr txBox="1">
            <a:spLocks/>
          </p:cNvSpPr>
          <p:nvPr/>
        </p:nvSpPr>
        <p:spPr>
          <a:xfrm>
            <a:off x="624418" y="6480176"/>
            <a:ext cx="9840383" cy="365125"/>
          </a:xfrm>
          <a:prstGeom prst="rect">
            <a:avLst/>
          </a:prstGeom>
        </p:spPr>
        <p:txBody>
          <a:bodyPr lIns="0" tIns="54000" rIns="0" bIns="0"/>
          <a:lstStyle>
            <a:lvl1pPr marL="342900" indent="-342900" algn="l" rtl="0" eaLnBrk="0" fontAlgn="base" hangingPunct="0">
              <a:spcBef>
                <a:spcPts val="600"/>
              </a:spcBef>
              <a:spcAft>
                <a:spcPts val="600"/>
              </a:spcAft>
              <a:buClr>
                <a:schemeClr val="accent2"/>
              </a:buClr>
              <a:defRPr lang="en-AU" sz="1000" kern="1200" dirty="0" smtClean="0">
                <a:solidFill>
                  <a:schemeClr val="bg1">
                    <a:lumMod val="50000"/>
                  </a:schemeClr>
                </a:solidFill>
                <a:latin typeface="Arial" pitchFamily="34" charset="0"/>
                <a:ea typeface="MS PGothic" pitchFamily="34" charset="-128"/>
                <a:cs typeface="Arial" pitchFamily="34" charset="0"/>
              </a:defRPr>
            </a:lvl1pPr>
            <a:lvl2pPr marL="341313" indent="-341313" algn="l" rtl="0" eaLnBrk="0" fontAlgn="base" hangingPunct="0">
              <a:spcBef>
                <a:spcPts val="600"/>
              </a:spcBef>
              <a:spcAft>
                <a:spcPts val="600"/>
              </a:spcAft>
              <a:buClr>
                <a:schemeClr val="accent2"/>
              </a:buClr>
              <a:buFont typeface="Wingdings" pitchFamily="2" charset="2"/>
              <a:buChar char="§"/>
              <a:defRPr lang="en-US" kern="1200" dirty="0">
                <a:solidFill>
                  <a:srgbClr val="63513D"/>
                </a:solidFill>
                <a:latin typeface="Arial" pitchFamily="34" charset="0"/>
                <a:ea typeface="Arial" charset="0"/>
                <a:cs typeface="Arial" pitchFamily="34" charset="0"/>
              </a:defRPr>
            </a:lvl2pPr>
            <a:lvl3pPr marL="863600" indent="-323850" algn="l" rtl="0" eaLnBrk="0" fontAlgn="base" hangingPunct="0">
              <a:spcBef>
                <a:spcPts val="600"/>
              </a:spcBef>
              <a:spcAft>
                <a:spcPts val="600"/>
              </a:spcAft>
              <a:buClr>
                <a:schemeClr val="accent2"/>
              </a:buClr>
              <a:buFont typeface="Arial" pitchFamily="34" charset="0"/>
              <a:buChar char="̶"/>
              <a:defRPr kern="1200">
                <a:solidFill>
                  <a:srgbClr val="63513D"/>
                </a:solidFill>
                <a:latin typeface="Arial"/>
                <a:ea typeface="Arial" charset="0"/>
                <a:cs typeface="Arial"/>
              </a:defRPr>
            </a:lvl3pPr>
            <a:lvl4pPr marL="1281113" indent="-412750" algn="l" rtl="0" eaLnBrk="0" fontAlgn="base" hangingPunct="0">
              <a:spcBef>
                <a:spcPts val="600"/>
              </a:spcBef>
              <a:spcAft>
                <a:spcPct val="0"/>
              </a:spcAft>
              <a:buClr>
                <a:srgbClr val="AB2328"/>
              </a:buClr>
              <a:buFont typeface="Courier New" pitchFamily="49" charset="0"/>
              <a:buChar char="o"/>
              <a:defRPr kern="1200">
                <a:solidFill>
                  <a:srgbClr val="63513D"/>
                </a:solidFill>
                <a:latin typeface="Arial"/>
                <a:ea typeface="Arial" charset="0"/>
                <a:cs typeface="Arial"/>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AB2328"/>
              </a:buClr>
              <a:defRPr/>
            </a:pPr>
            <a:r>
              <a:rPr lang="en-US" sz="1000">
                <a:solidFill>
                  <a:prstClr val="white">
                    <a:lumMod val="50000"/>
                  </a:prstClr>
                </a:solidFill>
                <a:latin typeface="Calibri" pitchFamily="34" charset="0"/>
              </a:rPr>
              <a:t>La Trobe University</a:t>
            </a:r>
          </a:p>
        </p:txBody>
      </p:sp>
    </p:spTree>
    <p:extLst>
      <p:ext uri="{BB962C8B-B14F-4D97-AF65-F5344CB8AC3E}">
        <p14:creationId xmlns:p14="http://schemas.microsoft.com/office/powerpoint/2010/main" val="326451546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xStyles>
    <p:titleStyle>
      <a:lvl1pPr algn="l" rtl="0" eaLnBrk="1" fontAlgn="base" hangingPunct="1">
        <a:spcBef>
          <a:spcPct val="0"/>
        </a:spcBef>
        <a:spcAft>
          <a:spcPct val="0"/>
        </a:spcAft>
        <a:defRPr sz="2400" kern="1200">
          <a:solidFill>
            <a:srgbClr val="AB2328"/>
          </a:solidFill>
          <a:latin typeface="Calibri" pitchFamily="34" charset="0"/>
          <a:ea typeface="MS PGothic" pitchFamily="34" charset="-128"/>
          <a:cs typeface="Arial" pitchFamily="34" charset="0"/>
        </a:defRPr>
      </a:lvl1pPr>
      <a:lvl2pPr algn="l" rtl="0" eaLnBrk="1" fontAlgn="base" hangingPunct="1">
        <a:spcBef>
          <a:spcPct val="0"/>
        </a:spcBef>
        <a:spcAft>
          <a:spcPct val="0"/>
        </a:spcAft>
        <a:defRPr sz="2400">
          <a:solidFill>
            <a:srgbClr val="AB2328"/>
          </a:solidFill>
          <a:latin typeface="Calibri" pitchFamily="34" charset="0"/>
          <a:ea typeface="MS PGothic" pitchFamily="34" charset="-128"/>
          <a:cs typeface="Arial" charset="0"/>
        </a:defRPr>
      </a:lvl2pPr>
      <a:lvl3pPr algn="l" rtl="0" eaLnBrk="1" fontAlgn="base" hangingPunct="1">
        <a:spcBef>
          <a:spcPct val="0"/>
        </a:spcBef>
        <a:spcAft>
          <a:spcPct val="0"/>
        </a:spcAft>
        <a:defRPr sz="2400">
          <a:solidFill>
            <a:srgbClr val="AB2328"/>
          </a:solidFill>
          <a:latin typeface="Calibri" pitchFamily="34" charset="0"/>
          <a:ea typeface="MS PGothic" pitchFamily="34" charset="-128"/>
          <a:cs typeface="Arial" charset="0"/>
        </a:defRPr>
      </a:lvl3pPr>
      <a:lvl4pPr algn="l" rtl="0" eaLnBrk="1" fontAlgn="base" hangingPunct="1">
        <a:spcBef>
          <a:spcPct val="0"/>
        </a:spcBef>
        <a:spcAft>
          <a:spcPct val="0"/>
        </a:spcAft>
        <a:defRPr sz="2400">
          <a:solidFill>
            <a:srgbClr val="AB2328"/>
          </a:solidFill>
          <a:latin typeface="Calibri" pitchFamily="34" charset="0"/>
          <a:ea typeface="MS PGothic" pitchFamily="34" charset="-128"/>
          <a:cs typeface="Arial" charset="0"/>
        </a:defRPr>
      </a:lvl4pPr>
      <a:lvl5pPr algn="l" rtl="0" eaLnBrk="1" fontAlgn="base" hangingPunct="1">
        <a:spcBef>
          <a:spcPct val="0"/>
        </a:spcBef>
        <a:spcAft>
          <a:spcPct val="0"/>
        </a:spcAft>
        <a:defRPr sz="2400">
          <a:solidFill>
            <a:srgbClr val="AB2328"/>
          </a:solidFill>
          <a:latin typeface="Calibri" pitchFamily="34" charset="0"/>
          <a:ea typeface="MS PGothic" pitchFamily="34" charset="-128"/>
          <a:cs typeface="Arial" charset="0"/>
        </a:defRPr>
      </a:lvl5pPr>
      <a:lvl6pPr marL="457200" algn="l" rtl="0" eaLnBrk="1" fontAlgn="base" hangingPunct="1">
        <a:spcBef>
          <a:spcPct val="0"/>
        </a:spcBef>
        <a:spcAft>
          <a:spcPct val="0"/>
        </a:spcAft>
        <a:defRPr sz="2400">
          <a:solidFill>
            <a:srgbClr val="AB2328"/>
          </a:solidFill>
          <a:latin typeface="Arial" charset="0"/>
          <a:cs typeface="Arial" charset="0"/>
        </a:defRPr>
      </a:lvl6pPr>
      <a:lvl7pPr marL="914400" algn="l" rtl="0" eaLnBrk="1" fontAlgn="base" hangingPunct="1">
        <a:spcBef>
          <a:spcPct val="0"/>
        </a:spcBef>
        <a:spcAft>
          <a:spcPct val="0"/>
        </a:spcAft>
        <a:defRPr sz="2400">
          <a:solidFill>
            <a:srgbClr val="AB2328"/>
          </a:solidFill>
          <a:latin typeface="Arial" charset="0"/>
          <a:cs typeface="Arial" charset="0"/>
        </a:defRPr>
      </a:lvl7pPr>
      <a:lvl8pPr marL="1371600" algn="l" rtl="0" eaLnBrk="1" fontAlgn="base" hangingPunct="1">
        <a:spcBef>
          <a:spcPct val="0"/>
        </a:spcBef>
        <a:spcAft>
          <a:spcPct val="0"/>
        </a:spcAft>
        <a:defRPr sz="2400">
          <a:solidFill>
            <a:srgbClr val="AB2328"/>
          </a:solidFill>
          <a:latin typeface="Arial" charset="0"/>
          <a:cs typeface="Arial" charset="0"/>
        </a:defRPr>
      </a:lvl8pPr>
      <a:lvl9pPr marL="1828800" algn="l" rtl="0" eaLnBrk="1" fontAlgn="base" hangingPunct="1">
        <a:spcBef>
          <a:spcPct val="0"/>
        </a:spcBef>
        <a:spcAft>
          <a:spcPct val="0"/>
        </a:spcAft>
        <a:defRPr sz="2400">
          <a:solidFill>
            <a:srgbClr val="AB2328"/>
          </a:solidFill>
          <a:latin typeface="Arial" charset="0"/>
          <a:cs typeface="Arial" charset="0"/>
        </a:defRPr>
      </a:lvl9pPr>
    </p:titleStyle>
    <p:bodyStyle>
      <a:lvl1pPr marL="342900" indent="-342900" algn="l" rtl="0" eaLnBrk="1" fontAlgn="base" hangingPunct="1">
        <a:spcBef>
          <a:spcPts val="600"/>
        </a:spcBef>
        <a:spcAft>
          <a:spcPts val="600"/>
        </a:spcAft>
        <a:buClr>
          <a:schemeClr val="accent2"/>
        </a:buClr>
        <a:defRPr lang="en-US" kern="1200">
          <a:solidFill>
            <a:srgbClr val="63513D"/>
          </a:solidFill>
          <a:latin typeface="Calibri" pitchFamily="34" charset="0"/>
          <a:ea typeface="MS PGothic" pitchFamily="34" charset="-128"/>
          <a:cs typeface="Arial" pitchFamily="34" charset="0"/>
        </a:defRPr>
      </a:lvl1pPr>
      <a:lvl2pPr marL="285750" indent="-285750" algn="l" rtl="0" eaLnBrk="1" fontAlgn="base" hangingPunct="1">
        <a:spcBef>
          <a:spcPts val="600"/>
        </a:spcBef>
        <a:spcAft>
          <a:spcPts val="600"/>
        </a:spcAft>
        <a:buClr>
          <a:schemeClr val="accent2"/>
        </a:buClr>
        <a:buFont typeface="Wingdings" pitchFamily="2" charset="2"/>
        <a:buChar char="§"/>
        <a:defRPr lang="en-US" kern="1200" dirty="0">
          <a:solidFill>
            <a:srgbClr val="63513D"/>
          </a:solidFill>
          <a:latin typeface="Calibri" pitchFamily="34" charset="0"/>
          <a:ea typeface="Arial" charset="0"/>
          <a:cs typeface="Arial" pitchFamily="34" charset="0"/>
        </a:defRPr>
      </a:lvl2pPr>
      <a:lvl3pPr marL="863600" indent="-323850" algn="l" rtl="0" eaLnBrk="1" fontAlgn="base" hangingPunct="1">
        <a:spcBef>
          <a:spcPts val="600"/>
        </a:spcBef>
        <a:spcAft>
          <a:spcPts val="600"/>
        </a:spcAft>
        <a:buClr>
          <a:schemeClr val="accent2"/>
        </a:buClr>
        <a:buFont typeface="Arial" pitchFamily="34" charset="0"/>
        <a:buChar char="̶"/>
        <a:defRPr kern="1200">
          <a:solidFill>
            <a:srgbClr val="63513D"/>
          </a:solidFill>
          <a:latin typeface="Calibri" pitchFamily="34" charset="0"/>
          <a:ea typeface="Arial" charset="0"/>
          <a:cs typeface="Arial"/>
        </a:defRPr>
      </a:lvl3pPr>
      <a:lvl4pPr marL="1281113" indent="-412750" algn="l" rtl="0" eaLnBrk="1" fontAlgn="base" hangingPunct="1">
        <a:spcBef>
          <a:spcPts val="600"/>
        </a:spcBef>
        <a:spcAft>
          <a:spcPct val="0"/>
        </a:spcAft>
        <a:buClr>
          <a:srgbClr val="AB2328"/>
        </a:buClr>
        <a:buFont typeface="Courier New" pitchFamily="49" charset="0"/>
        <a:buChar char="o"/>
        <a:defRPr kern="1200">
          <a:solidFill>
            <a:srgbClr val="63513D"/>
          </a:solidFill>
          <a:latin typeface="Calibri" pitchFamily="34" charset="0"/>
          <a:ea typeface="Arial" charset="0"/>
          <a:cs typeface="Arial"/>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apps.who.int/iris/bitstream/10665/85239/1/9789241564625_eng.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anrows.org.au/publication/domestic-and-family-violence-and-parenting-mixed-method-insights-into-impact-and-support-needs-final-report/"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1.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8" Type="http://schemas.openxmlformats.org/officeDocument/2006/relationships/hyperlink" Target="https://doi.org/10.1111/hsc.12927" TargetMode="External"/><Relationship Id="rId3" Type="http://schemas.openxmlformats.org/officeDocument/2006/relationships/hyperlink" Target="https://doi.org/10.1177/1744987116649633" TargetMode="External"/><Relationship Id="rId7" Type="http://schemas.openxmlformats.org/officeDocument/2006/relationships/hyperlink" Target="https://doi.org/10.1016/j.midw.2015.12.011" TargetMode="External"/><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hyperlink" Target="https://doi.org/10.1111/jan.12851" TargetMode="External"/><Relationship Id="rId5" Type="http://schemas.openxmlformats.org/officeDocument/2006/relationships/hyperlink" Target="https://doi.org/10.1186/s13012-015-0230-4" TargetMode="External"/><Relationship Id="rId4" Type="http://schemas.openxmlformats.org/officeDocument/2006/relationships/hyperlink" Target="https://doi.org/10.1186/s12916-015-0375-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Placeholder 7"/>
          <p:cNvSpPr>
            <a:spLocks noGrp="1"/>
          </p:cNvSpPr>
          <p:nvPr>
            <p:ph type="body" sz="quarter" idx="10"/>
          </p:nvPr>
        </p:nvSpPr>
        <p:spPr>
          <a:xfrm>
            <a:off x="4367808" y="2708920"/>
            <a:ext cx="6002892" cy="3861048"/>
          </a:xfrm>
        </p:spPr>
        <p:txBody>
          <a:bodyPr/>
          <a:lstStyle/>
          <a:p>
            <a:pPr fontAlgn="base">
              <a:spcBef>
                <a:spcPct val="0"/>
              </a:spcBef>
              <a:spcAft>
                <a:spcPct val="0"/>
              </a:spcAft>
            </a:pPr>
            <a:r>
              <a:rPr lang="en-AU" b="0" dirty="0"/>
              <a:t>Identifying and responding to children and families experiencing domestic abuse: an Australian perspective</a:t>
            </a:r>
          </a:p>
          <a:p>
            <a:pPr fontAlgn="base">
              <a:spcBef>
                <a:spcPct val="0"/>
              </a:spcBef>
              <a:spcAft>
                <a:spcPct val="0"/>
              </a:spcAft>
            </a:pPr>
            <a:endParaRPr lang="en-AU" altLang="en-US" sz="2800" b="0" i="1" dirty="0">
              <a:solidFill>
                <a:schemeClr val="accent2">
                  <a:lumMod val="50000"/>
                </a:schemeClr>
              </a:solidFill>
            </a:endParaRPr>
          </a:p>
          <a:p>
            <a:pPr fontAlgn="base">
              <a:spcBef>
                <a:spcPct val="0"/>
              </a:spcBef>
              <a:spcAft>
                <a:spcPct val="0"/>
              </a:spcAft>
            </a:pPr>
            <a:endParaRPr lang="en-AU" altLang="en-US" sz="2800" b="0" i="1" dirty="0">
              <a:solidFill>
                <a:schemeClr val="accent2">
                  <a:lumMod val="50000"/>
                </a:schemeClr>
              </a:solidFill>
            </a:endParaRPr>
          </a:p>
          <a:p>
            <a:pPr fontAlgn="base">
              <a:spcBef>
                <a:spcPct val="0"/>
              </a:spcBef>
              <a:spcAft>
                <a:spcPct val="0"/>
              </a:spcAft>
            </a:pPr>
            <a:r>
              <a:rPr lang="en-AU" altLang="en-US" sz="1800" b="0" i="1" dirty="0">
                <a:solidFill>
                  <a:schemeClr val="accent2">
                    <a:lumMod val="50000"/>
                  </a:schemeClr>
                </a:solidFill>
              </a:rPr>
              <a:t>Leesa Hooker, PhD</a:t>
            </a:r>
          </a:p>
          <a:p>
            <a:pPr fontAlgn="base">
              <a:spcBef>
                <a:spcPct val="0"/>
              </a:spcBef>
              <a:spcAft>
                <a:spcPct val="0"/>
              </a:spcAft>
            </a:pPr>
            <a:r>
              <a:rPr lang="en-AU" altLang="en-US" sz="1800" b="0" i="1" dirty="0">
                <a:solidFill>
                  <a:schemeClr val="accent2">
                    <a:lumMod val="50000"/>
                  </a:schemeClr>
                </a:solidFill>
              </a:rPr>
              <a:t>Senior Research Fellow</a:t>
            </a:r>
          </a:p>
          <a:p>
            <a:pPr fontAlgn="base">
              <a:spcBef>
                <a:spcPct val="0"/>
              </a:spcBef>
              <a:spcAft>
                <a:spcPct val="0"/>
              </a:spcAft>
            </a:pPr>
            <a:r>
              <a:rPr lang="en-AU" altLang="en-US" sz="1800" b="0" i="1" dirty="0">
                <a:solidFill>
                  <a:schemeClr val="accent2">
                    <a:lumMod val="50000"/>
                  </a:schemeClr>
                </a:solidFill>
              </a:rPr>
              <a:t>Judith Lumley Centre</a:t>
            </a:r>
          </a:p>
          <a:p>
            <a:pPr fontAlgn="base">
              <a:spcBef>
                <a:spcPct val="0"/>
              </a:spcBef>
              <a:spcAft>
                <a:spcPct val="0"/>
              </a:spcAft>
            </a:pPr>
            <a:r>
              <a:rPr lang="en-AU" altLang="en-US" sz="1800" b="0" i="1" dirty="0">
                <a:solidFill>
                  <a:schemeClr val="accent2">
                    <a:lumMod val="50000"/>
                  </a:schemeClr>
                </a:solidFill>
              </a:rPr>
              <a:t>La Trobe University, Melbourne</a:t>
            </a:r>
          </a:p>
        </p:txBody>
      </p:sp>
    </p:spTree>
    <p:extLst>
      <p:ext uri="{BB962C8B-B14F-4D97-AF65-F5344CB8AC3E}">
        <p14:creationId xmlns:p14="http://schemas.microsoft.com/office/powerpoint/2010/main" val="689715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a:t>State of Knowledge report- research questions</a:t>
            </a:r>
            <a:br>
              <a:rPr lang="en-AU" b="1" dirty="0"/>
            </a:br>
            <a:endParaRPr lang="en-AU" dirty="0"/>
          </a:p>
        </p:txBody>
      </p:sp>
      <p:sp>
        <p:nvSpPr>
          <p:cNvPr id="3" name="Text Placeholder 2"/>
          <p:cNvSpPr>
            <a:spLocks noGrp="1"/>
          </p:cNvSpPr>
          <p:nvPr>
            <p:ph type="body" idx="1"/>
          </p:nvPr>
        </p:nvSpPr>
        <p:spPr/>
        <p:txBody>
          <a:bodyPr/>
          <a:lstStyle/>
          <a:p>
            <a:pPr lvl="0">
              <a:buFont typeface="+mj-lt"/>
              <a:buAutoNum type="arabicPeriod"/>
            </a:pPr>
            <a:r>
              <a:rPr lang="en-AU" dirty="0"/>
              <a:t>What is the prevalence of DFV amongst parents? </a:t>
            </a:r>
          </a:p>
          <a:p>
            <a:pPr lvl="0">
              <a:buFont typeface="+mj-lt"/>
              <a:buAutoNum type="arabicPeriod"/>
            </a:pPr>
            <a:r>
              <a:rPr lang="en-AU" dirty="0"/>
              <a:t>How does DFV impact on parenting capacity?</a:t>
            </a:r>
          </a:p>
          <a:p>
            <a:pPr lvl="0">
              <a:buFont typeface="+mj-lt"/>
              <a:buAutoNum type="arabicPeriod"/>
            </a:pPr>
            <a:r>
              <a:rPr lang="en-AU" dirty="0"/>
              <a:t>What are the methods and behaviours that perpetrators use to disrupt the mother-child relationship?</a:t>
            </a:r>
          </a:p>
          <a:p>
            <a:pPr lvl="0">
              <a:buFont typeface="+mj-lt"/>
              <a:buAutoNum type="arabicPeriod"/>
            </a:pPr>
            <a:r>
              <a:rPr lang="en-AU" dirty="0"/>
              <a:t>What interventions exist to strengthen and support a positive and healthy mother-child relationship?</a:t>
            </a:r>
          </a:p>
          <a:p>
            <a:endParaRPr lang="en-AU" dirty="0"/>
          </a:p>
        </p:txBody>
      </p:sp>
    </p:spTree>
    <p:extLst>
      <p:ext uri="{BB962C8B-B14F-4D97-AF65-F5344CB8AC3E}">
        <p14:creationId xmlns:p14="http://schemas.microsoft.com/office/powerpoint/2010/main" val="491193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Research question 1-</a:t>
            </a:r>
            <a:r>
              <a:rPr lang="en-AU" b="1" dirty="0"/>
              <a:t>DFV prevalence among parents</a:t>
            </a:r>
          </a:p>
        </p:txBody>
      </p:sp>
      <p:sp>
        <p:nvSpPr>
          <p:cNvPr id="3" name="Text Placeholder 2"/>
          <p:cNvSpPr>
            <a:spLocks noGrp="1"/>
          </p:cNvSpPr>
          <p:nvPr>
            <p:ph type="body" idx="1"/>
          </p:nvPr>
        </p:nvSpPr>
        <p:spPr/>
        <p:txBody>
          <a:bodyPr/>
          <a:lstStyle/>
          <a:p>
            <a:pPr marL="0" indent="0"/>
            <a:r>
              <a:rPr lang="en-AU" dirty="0"/>
              <a:t>Summary of DFV prevalence among parents</a:t>
            </a:r>
          </a:p>
          <a:p>
            <a:pPr>
              <a:buFont typeface="Arial" panose="020B0604020202020204" pitchFamily="34" charset="0"/>
              <a:buChar char="•"/>
            </a:pPr>
            <a:r>
              <a:rPr lang="en-AU" b="1" dirty="0"/>
              <a:t>Prevalence &gt;30%</a:t>
            </a:r>
          </a:p>
          <a:p>
            <a:pPr>
              <a:buFont typeface="Arial" panose="020B0604020202020204" pitchFamily="34" charset="0"/>
              <a:buChar char="•"/>
            </a:pPr>
            <a:r>
              <a:rPr lang="en-AU" dirty="0"/>
              <a:t>Consistent with general DV prevalence data</a:t>
            </a:r>
          </a:p>
          <a:p>
            <a:pPr>
              <a:buFont typeface="Arial" panose="020B0604020202020204" pitchFamily="34" charset="0"/>
              <a:buChar char="•"/>
            </a:pPr>
            <a:r>
              <a:rPr lang="en-AU" dirty="0"/>
              <a:t>Higher in clinical populations</a:t>
            </a:r>
          </a:p>
          <a:p>
            <a:pPr>
              <a:buFont typeface="Arial" panose="020B0604020202020204" pitchFamily="34" charset="0"/>
              <a:buChar char="•"/>
            </a:pPr>
            <a:r>
              <a:rPr lang="en-AU" dirty="0"/>
              <a:t>Data  limitations- prevalence probably higher</a:t>
            </a:r>
          </a:p>
          <a:p>
            <a:pPr>
              <a:buFont typeface="Arial" panose="020B0604020202020204" pitchFamily="34" charset="0"/>
              <a:buChar char="•"/>
            </a:pPr>
            <a:r>
              <a:rPr lang="en-AU" dirty="0"/>
              <a:t>Gaps- parent populations-CALD, Aboriginal and Torres Strait Islander, same sex</a:t>
            </a:r>
          </a:p>
        </p:txBody>
      </p:sp>
    </p:spTree>
    <p:extLst>
      <p:ext uri="{BB962C8B-B14F-4D97-AF65-F5344CB8AC3E}">
        <p14:creationId xmlns:p14="http://schemas.microsoft.com/office/powerpoint/2010/main" val="2601385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Research question 2- </a:t>
            </a:r>
            <a:r>
              <a:rPr lang="en-AU" b="1" dirty="0"/>
              <a:t>Impact of DFV on parenting capacity</a:t>
            </a:r>
            <a:br>
              <a:rPr lang="en-AU" b="1" dirty="0"/>
            </a:br>
            <a:endParaRPr lang="en-AU" dirty="0"/>
          </a:p>
        </p:txBody>
      </p:sp>
      <p:sp>
        <p:nvSpPr>
          <p:cNvPr id="3" name="Text Placeholder 2"/>
          <p:cNvSpPr>
            <a:spLocks noGrp="1"/>
          </p:cNvSpPr>
          <p:nvPr>
            <p:ph type="body" idx="1"/>
          </p:nvPr>
        </p:nvSpPr>
        <p:spPr/>
        <p:txBody>
          <a:bodyPr/>
          <a:lstStyle/>
          <a:p>
            <a:pPr marL="0" indent="0"/>
            <a:r>
              <a:rPr lang="en-AU" dirty="0"/>
              <a:t>Mothering</a:t>
            </a:r>
          </a:p>
          <a:p>
            <a:pPr>
              <a:buFont typeface="Arial" panose="020B0604020202020204" pitchFamily="34" charset="0"/>
              <a:buChar char="•"/>
            </a:pPr>
            <a:r>
              <a:rPr lang="en-AU" dirty="0"/>
              <a:t>Women protect children and </a:t>
            </a:r>
            <a:r>
              <a:rPr lang="en-AU" b="1" dirty="0"/>
              <a:t>try to be effective mother</a:t>
            </a:r>
          </a:p>
          <a:p>
            <a:pPr>
              <a:buFont typeface="Arial" panose="020B0604020202020204" pitchFamily="34" charset="0"/>
              <a:buChar char="•"/>
            </a:pPr>
            <a:r>
              <a:rPr lang="en-AU" dirty="0"/>
              <a:t>Poor pregnancy outcomes  and often reduced attachment</a:t>
            </a:r>
          </a:p>
          <a:p>
            <a:pPr>
              <a:buFont typeface="Arial" panose="020B0604020202020204" pitchFamily="34" charset="0"/>
              <a:buChar char="•"/>
            </a:pPr>
            <a:r>
              <a:rPr lang="en-AU" dirty="0"/>
              <a:t>Overall-Impacts negatively on women and their </a:t>
            </a:r>
            <a:r>
              <a:rPr lang="en-AU" b="1" dirty="0"/>
              <a:t>experience of motherhood</a:t>
            </a:r>
          </a:p>
          <a:p>
            <a:pPr>
              <a:buFont typeface="Arial" panose="020B0604020202020204" pitchFamily="34" charset="0"/>
              <a:buChar char="•"/>
            </a:pPr>
            <a:r>
              <a:rPr lang="en-AU" dirty="0"/>
              <a:t>Attending to abusive men's demands which includes disciplining children</a:t>
            </a:r>
          </a:p>
          <a:p>
            <a:pPr>
              <a:buFont typeface="Arial" panose="020B0604020202020204" pitchFamily="34" charset="0"/>
              <a:buChar char="•"/>
            </a:pPr>
            <a:r>
              <a:rPr lang="en-AU" dirty="0"/>
              <a:t>Children exposed to DFV have more challenging behaviours-internal/external</a:t>
            </a:r>
          </a:p>
          <a:p>
            <a:pPr marL="0" indent="0"/>
            <a:r>
              <a:rPr lang="en-AU" dirty="0"/>
              <a:t>Fathering</a:t>
            </a:r>
          </a:p>
          <a:p>
            <a:pPr marL="285750" indent="-285750">
              <a:buFont typeface="Arial" panose="020B0604020202020204" pitchFamily="34" charset="0"/>
              <a:buChar char="•"/>
            </a:pPr>
            <a:r>
              <a:rPr lang="en-AU" dirty="0"/>
              <a:t>Very </a:t>
            </a:r>
            <a:r>
              <a:rPr lang="en-AU" b="1" dirty="0"/>
              <a:t>limited information about the parenting of abusive fathers</a:t>
            </a:r>
          </a:p>
          <a:p>
            <a:pPr marL="285750" indent="-285750">
              <a:buFont typeface="Arial" panose="020B0604020202020204" pitchFamily="34" charset="0"/>
              <a:buChar char="•"/>
            </a:pPr>
            <a:r>
              <a:rPr lang="en-AU" dirty="0"/>
              <a:t>Substance abuse</a:t>
            </a:r>
          </a:p>
          <a:p>
            <a:pPr marL="285750" indent="-285750">
              <a:buFont typeface="Arial" panose="020B0604020202020204" pitchFamily="34" charset="0"/>
              <a:buChar char="•"/>
            </a:pPr>
            <a:r>
              <a:rPr lang="en-AU" dirty="0"/>
              <a:t>Child sexual abuse</a:t>
            </a:r>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3989996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Research question 3- </a:t>
            </a:r>
            <a:r>
              <a:rPr lang="en-AU" b="1" dirty="0"/>
              <a:t>Tactics of abuse that interrupt mother-child relationships</a:t>
            </a:r>
            <a:br>
              <a:rPr lang="en-AU" b="1" dirty="0"/>
            </a:br>
            <a:endParaRPr lang="en-AU" dirty="0"/>
          </a:p>
        </p:txBody>
      </p:sp>
      <p:sp>
        <p:nvSpPr>
          <p:cNvPr id="3" name="Text Placeholder 2"/>
          <p:cNvSpPr>
            <a:spLocks noGrp="1"/>
          </p:cNvSpPr>
          <p:nvPr>
            <p:ph type="body" idx="1"/>
          </p:nvPr>
        </p:nvSpPr>
        <p:spPr/>
        <p:txBody>
          <a:bodyPr/>
          <a:lstStyle/>
          <a:p>
            <a:r>
              <a:rPr lang="en-AU" dirty="0"/>
              <a:t>Evidence suggests men's behaviours aim to isolate, control and </a:t>
            </a:r>
            <a:r>
              <a:rPr lang="en-AU" b="1" dirty="0"/>
              <a:t>undermine women’s authority to parent </a:t>
            </a:r>
            <a:r>
              <a:rPr lang="en-AU" dirty="0"/>
              <a:t>and have meaningful relationships with children.</a:t>
            </a:r>
          </a:p>
          <a:p>
            <a:pPr algn="ctr"/>
            <a:r>
              <a:rPr lang="en-AU" dirty="0"/>
              <a:t>Deliberate use of children</a:t>
            </a:r>
          </a:p>
          <a:p>
            <a:r>
              <a:rPr lang="en-AU" dirty="0"/>
              <a:t>Direct methods-child loss</a:t>
            </a:r>
          </a:p>
          <a:p>
            <a:pPr>
              <a:buFont typeface="Arial" panose="020B0604020202020204" pitchFamily="34" charset="0"/>
              <a:buChar char="•"/>
            </a:pPr>
            <a:r>
              <a:rPr lang="en-AU" dirty="0"/>
              <a:t>Retaliatory filicide</a:t>
            </a:r>
          </a:p>
          <a:p>
            <a:pPr>
              <a:buFont typeface="Arial" panose="020B0604020202020204" pitchFamily="34" charset="0"/>
              <a:buChar char="•"/>
            </a:pPr>
            <a:r>
              <a:rPr lang="en-AU" dirty="0"/>
              <a:t>Child abduction</a:t>
            </a:r>
          </a:p>
          <a:p>
            <a:pPr>
              <a:buFont typeface="Arial" panose="020B0604020202020204" pitchFamily="34" charset="0"/>
              <a:buChar char="•"/>
            </a:pPr>
            <a:r>
              <a:rPr lang="en-AU" dirty="0"/>
              <a:t>Vexatious counter claims in court</a:t>
            </a:r>
          </a:p>
          <a:p>
            <a:r>
              <a:rPr lang="en-AU" dirty="0"/>
              <a:t>Indirect methods-maternal alienation</a:t>
            </a:r>
          </a:p>
          <a:p>
            <a:pPr>
              <a:buFont typeface="Arial" panose="020B0604020202020204" pitchFamily="34" charset="0"/>
              <a:buChar char="•"/>
            </a:pPr>
            <a:r>
              <a:rPr lang="en-AU" dirty="0"/>
              <a:t>Undermining and emotional abuse-propaganda</a:t>
            </a:r>
          </a:p>
          <a:p>
            <a:pPr>
              <a:buFont typeface="Arial" panose="020B0604020202020204" pitchFamily="34" charset="0"/>
              <a:buChar char="•"/>
            </a:pPr>
            <a:r>
              <a:rPr lang="en-AU" dirty="0"/>
              <a:t>Belittling, over-ruling</a:t>
            </a:r>
          </a:p>
          <a:p>
            <a:pPr>
              <a:buFont typeface="Arial" panose="020B0604020202020204" pitchFamily="34" charset="0"/>
              <a:buChar char="•"/>
            </a:pPr>
            <a:r>
              <a:rPr lang="en-AU" dirty="0"/>
              <a:t>Physically and sexually abused in front of children</a:t>
            </a:r>
          </a:p>
          <a:p>
            <a:pPr marL="0" indent="0"/>
            <a:endParaRPr lang="en-AU" dirty="0"/>
          </a:p>
        </p:txBody>
      </p:sp>
    </p:spTree>
    <p:extLst>
      <p:ext uri="{BB962C8B-B14F-4D97-AF65-F5344CB8AC3E}">
        <p14:creationId xmlns:p14="http://schemas.microsoft.com/office/powerpoint/2010/main" val="2907662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Research question 4- </a:t>
            </a:r>
            <a:r>
              <a:rPr lang="en-AU" b="1" dirty="0"/>
              <a:t>Interventions to strengthen mother-child relationships</a:t>
            </a:r>
            <a:endParaRPr lang="en-AU" dirty="0"/>
          </a:p>
        </p:txBody>
      </p:sp>
      <p:sp>
        <p:nvSpPr>
          <p:cNvPr id="3" name="Text Placeholder 2"/>
          <p:cNvSpPr>
            <a:spLocks noGrp="1"/>
          </p:cNvSpPr>
          <p:nvPr>
            <p:ph type="body" idx="1"/>
          </p:nvPr>
        </p:nvSpPr>
        <p:spPr/>
        <p:txBody>
          <a:bodyPr/>
          <a:lstStyle/>
          <a:p>
            <a:r>
              <a:rPr lang="en-AU" dirty="0"/>
              <a:t>Trial level evidence</a:t>
            </a:r>
          </a:p>
          <a:p>
            <a:pPr>
              <a:buFont typeface="Arial" panose="020B0604020202020204" pitchFamily="34" charset="0"/>
              <a:buChar char="•"/>
            </a:pPr>
            <a:r>
              <a:rPr lang="en-AU" dirty="0"/>
              <a:t>Broad home visiting programs</a:t>
            </a:r>
          </a:p>
          <a:p>
            <a:pPr>
              <a:buFont typeface="Arial" panose="020B0604020202020204" pitchFamily="34" charset="0"/>
              <a:buChar char="•"/>
            </a:pPr>
            <a:r>
              <a:rPr lang="en-AU" dirty="0"/>
              <a:t>NFP/IPV trial</a:t>
            </a:r>
          </a:p>
          <a:p>
            <a:pPr>
              <a:buFont typeface="Arial" panose="020B0604020202020204" pitchFamily="34" charset="0"/>
              <a:buChar char="•"/>
            </a:pPr>
            <a:r>
              <a:rPr lang="en-AU" b="1" dirty="0"/>
              <a:t>Combined Mother-child therapy best</a:t>
            </a:r>
          </a:p>
          <a:p>
            <a:pPr>
              <a:buFont typeface="Arial" panose="020B0604020202020204" pitchFamily="34" charset="0"/>
              <a:buChar char="•"/>
            </a:pPr>
            <a:r>
              <a:rPr lang="en-AU" dirty="0"/>
              <a:t>Psychotherapeutic interventions-trauma/attachment based</a:t>
            </a:r>
          </a:p>
          <a:p>
            <a:pPr>
              <a:buFont typeface="Arial" panose="020B0604020202020204" pitchFamily="34" charset="0"/>
              <a:buChar char="•"/>
            </a:pPr>
            <a:r>
              <a:rPr lang="en-AU" dirty="0"/>
              <a:t>Many programs yet to be rigorously evaluated</a:t>
            </a:r>
          </a:p>
          <a:p>
            <a:pPr>
              <a:buFont typeface="Arial" panose="020B0604020202020204" pitchFamily="34" charset="0"/>
              <a:buChar char="•"/>
            </a:pPr>
            <a:r>
              <a:rPr lang="en-AU" dirty="0"/>
              <a:t>WHO recommends abused children have both individual and combined psychotherapy with mother </a:t>
            </a:r>
            <a:r>
              <a:rPr lang="en-AU" sz="1400" dirty="0"/>
              <a:t>(Hooker et al., 2016; Lieberman et al., 2015, 2016; WHO 2013)</a:t>
            </a:r>
          </a:p>
        </p:txBody>
      </p:sp>
    </p:spTree>
    <p:extLst>
      <p:ext uri="{BB962C8B-B14F-4D97-AF65-F5344CB8AC3E}">
        <p14:creationId xmlns:p14="http://schemas.microsoft.com/office/powerpoint/2010/main" val="2532253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AU" dirty="0"/>
            </a:br>
            <a:br>
              <a:rPr lang="en-AU" dirty="0"/>
            </a:br>
            <a:br>
              <a:rPr lang="en-AU" dirty="0"/>
            </a:br>
            <a:br>
              <a:rPr lang="en-AU" dirty="0"/>
            </a:br>
            <a:br>
              <a:rPr lang="en-AU" dirty="0"/>
            </a:br>
            <a:br>
              <a:rPr lang="en-AU" dirty="0"/>
            </a:br>
            <a:br>
              <a:rPr lang="en-AU" dirty="0"/>
            </a:br>
            <a:r>
              <a:rPr lang="en-AU" sz="4900" dirty="0"/>
              <a:t>Reconnecting mothers and children after violence (RECOVER): The Australian Child-Parent Psychotherapy Pilot</a:t>
            </a:r>
            <a:br>
              <a:rPr lang="en-AU" dirty="0"/>
            </a:br>
            <a:endParaRPr lang="en-US" dirty="0"/>
          </a:p>
        </p:txBody>
      </p:sp>
      <p:pic>
        <p:nvPicPr>
          <p:cNvPr id="6" name="Picture 5" descr="A picture containing knife&#10;&#10;Description automatically generated">
            <a:extLst>
              <a:ext uri="{FF2B5EF4-FFF2-40B4-BE49-F238E27FC236}">
                <a16:creationId xmlns:a16="http://schemas.microsoft.com/office/drawing/2014/main" id="{C6D4006F-87E1-434E-AAF1-758121C4E68F}"/>
              </a:ext>
            </a:extLst>
          </p:cNvPr>
          <p:cNvPicPr/>
          <p:nvPr/>
        </p:nvPicPr>
        <p:blipFill>
          <a:blip r:embed="rId3">
            <a:extLst>
              <a:ext uri="{28A0092B-C50C-407E-A947-70E740481C1C}">
                <a14:useLocalDpi xmlns:a14="http://schemas.microsoft.com/office/drawing/2010/main" val="0"/>
              </a:ext>
            </a:extLst>
          </a:blip>
          <a:stretch>
            <a:fillRect/>
          </a:stretch>
        </p:blipFill>
        <p:spPr>
          <a:xfrm>
            <a:off x="1905170" y="4329113"/>
            <a:ext cx="8510417" cy="1552417"/>
          </a:xfrm>
          <a:prstGeom prst="rect">
            <a:avLst/>
          </a:prstGeom>
        </p:spPr>
      </p:pic>
    </p:spTree>
    <p:extLst>
      <p:ext uri="{BB962C8B-B14F-4D97-AF65-F5344CB8AC3E}">
        <p14:creationId xmlns:p14="http://schemas.microsoft.com/office/powerpoint/2010/main" val="1712710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AU" altLang="en-US" sz="2400" dirty="0">
                <a:latin typeface="Calibri" panose="020F0502020204030204" pitchFamily="34" charset="0"/>
                <a:ea typeface="Verdana" panose="020B0604030504040204" pitchFamily="34" charset="0"/>
                <a:cs typeface="Verdana" panose="020B0604030504040204" pitchFamily="34" charset="0"/>
              </a:rPr>
              <a:t> DV detrimentally affects women and their children </a:t>
            </a:r>
            <a:r>
              <a:rPr lang="en-AU" altLang="en-US" sz="2000" dirty="0">
                <a:latin typeface="Calibri" panose="020F0502020204030204" pitchFamily="34" charset="0"/>
                <a:ea typeface="Verdana" panose="020B0604030504040204" pitchFamily="34" charset="0"/>
                <a:cs typeface="Verdana" panose="020B0604030504040204" pitchFamily="34" charset="0"/>
              </a:rPr>
              <a:t>(WHO, 2013). </a:t>
            </a:r>
          </a:p>
          <a:p>
            <a:pPr>
              <a:buFont typeface="Arial" panose="020B0604020202020204" pitchFamily="34" charset="0"/>
              <a:buChar char="•"/>
            </a:pPr>
            <a:r>
              <a:rPr lang="en-AU" altLang="en-US" sz="2400" dirty="0">
                <a:latin typeface="Calibri" panose="020F0502020204030204" pitchFamily="34" charset="0"/>
                <a:ea typeface="Verdana" panose="020B0604030504040204" pitchFamily="34" charset="0"/>
                <a:cs typeface="Verdana" panose="020B0604030504040204" pitchFamily="34" charset="0"/>
              </a:rPr>
              <a:t>The mother-child relationship is often impaired </a:t>
            </a:r>
            <a:r>
              <a:rPr lang="en-AU" altLang="en-US" sz="2000" dirty="0">
                <a:latin typeface="Calibri" panose="020F0502020204030204" pitchFamily="34" charset="0"/>
                <a:ea typeface="Verdana" panose="020B0604030504040204" pitchFamily="34" charset="0"/>
                <a:cs typeface="Verdana" panose="020B0604030504040204" pitchFamily="34" charset="0"/>
              </a:rPr>
              <a:t>(Humphreys 2007; 2011; Humphreys et al, 2015). </a:t>
            </a:r>
          </a:p>
          <a:p>
            <a:pPr>
              <a:buFont typeface="Arial" panose="020B0604020202020204" pitchFamily="34" charset="0"/>
              <a:buChar char="•"/>
            </a:pPr>
            <a:r>
              <a:rPr lang="en-AU" altLang="en-US" sz="2400" dirty="0">
                <a:latin typeface="Calibri" panose="020F0502020204030204" pitchFamily="34" charset="0"/>
                <a:ea typeface="Verdana" panose="020B0604030504040204" pitchFamily="34" charset="0"/>
                <a:cs typeface="Verdana" panose="020B0604030504040204" pitchFamily="34" charset="0"/>
              </a:rPr>
              <a:t> Dyadic interventions that include mothers and children, such as Child-Parent Psychotherapy (CPP) </a:t>
            </a:r>
            <a:r>
              <a:rPr lang="en-AU" altLang="en-US" sz="2000" dirty="0">
                <a:latin typeface="Calibri" panose="020F0502020204030204" pitchFamily="34" charset="0"/>
                <a:ea typeface="Verdana" panose="020B0604030504040204" pitchFamily="34" charset="0"/>
                <a:cs typeface="Verdana" panose="020B0604030504040204" pitchFamily="34" charset="0"/>
              </a:rPr>
              <a:t>(Lieberman et al., 2015)</a:t>
            </a:r>
            <a:r>
              <a:rPr lang="en-AU" altLang="en-US" sz="2400" dirty="0">
                <a:latin typeface="Calibri" panose="020F0502020204030204" pitchFamily="34" charset="0"/>
                <a:ea typeface="Verdana" panose="020B0604030504040204" pitchFamily="34" charset="0"/>
                <a:cs typeface="Verdana" panose="020B0604030504040204" pitchFamily="34" charset="0"/>
              </a:rPr>
              <a:t>, are effective in restoring maternal and child health and reducing trauma </a:t>
            </a:r>
            <a:r>
              <a:rPr lang="en-AU" altLang="en-US" sz="2000" dirty="0">
                <a:latin typeface="Calibri" panose="020F0502020204030204" pitchFamily="34" charset="0"/>
                <a:ea typeface="Verdana" panose="020B0604030504040204" pitchFamily="34" charset="0"/>
                <a:cs typeface="Verdana" panose="020B0604030504040204" pitchFamily="34" charset="0"/>
              </a:rPr>
              <a:t>(Hooker et al., 2016).  </a:t>
            </a:r>
          </a:p>
          <a:p>
            <a:pPr marL="0" indent="0">
              <a:buNone/>
            </a:pPr>
            <a:endParaRPr lang="en-AU" altLang="en-US" dirty="0">
              <a:latin typeface="Calibri" panose="020F0502020204030204" pitchFamily="34" charset="0"/>
              <a:ea typeface="Verdana" panose="020B0604030504040204" pitchFamily="34" charset="0"/>
              <a:cs typeface="Verdana" panose="020B0604030504040204" pitchFamily="34" charset="0"/>
            </a:endParaRPr>
          </a:p>
          <a:p>
            <a:endParaRPr lang="en-AU" dirty="0"/>
          </a:p>
        </p:txBody>
      </p:sp>
    </p:spTree>
    <p:extLst>
      <p:ext uri="{BB962C8B-B14F-4D97-AF65-F5344CB8AC3E}">
        <p14:creationId xmlns:p14="http://schemas.microsoft.com/office/powerpoint/2010/main" val="1837775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sp>
        <p:nvSpPr>
          <p:cNvPr id="3" name="Content Placeholder 2"/>
          <p:cNvSpPr>
            <a:spLocks noGrp="1"/>
          </p:cNvSpPr>
          <p:nvPr>
            <p:ph idx="1"/>
          </p:nvPr>
        </p:nvSpPr>
        <p:spPr/>
        <p:txBody>
          <a:bodyPr>
            <a:normAutofit/>
          </a:bodyPr>
          <a:lstStyle/>
          <a:p>
            <a:pPr marL="0" indent="0">
              <a:buNone/>
            </a:pPr>
            <a:r>
              <a:rPr lang="en-AU" altLang="en-US" sz="2000" b="1" dirty="0">
                <a:solidFill>
                  <a:schemeClr val="accent1">
                    <a:lumMod val="75000"/>
                  </a:schemeClr>
                </a:solidFill>
                <a:latin typeface="Calibri" panose="020F0502020204030204" pitchFamily="34" charset="0"/>
                <a:ea typeface="Verdana" panose="020B0604030504040204" pitchFamily="34" charset="0"/>
                <a:cs typeface="Verdana" panose="020B0604030504040204" pitchFamily="34" charset="0"/>
              </a:rPr>
              <a:t>Child-Parent Psychotherapy:</a:t>
            </a:r>
            <a:r>
              <a:rPr lang="en-AU" altLang="en-US" sz="2000" dirty="0">
                <a:latin typeface="Calibri" panose="020F0502020204030204" pitchFamily="34" charset="0"/>
                <a:ea typeface="Verdana" panose="020B0604030504040204" pitchFamily="34" charset="0"/>
                <a:cs typeface="Verdana" panose="020B0604030504040204" pitchFamily="34" charset="0"/>
              </a:rPr>
              <a:t> intensive treatment based on range theories-attachment, trauma , psychoanalytic theory etc</a:t>
            </a:r>
          </a:p>
          <a:p>
            <a:pPr>
              <a:buFont typeface="Arial" panose="020B0604020202020204" pitchFamily="34" charset="0"/>
              <a:buChar char="•"/>
            </a:pPr>
            <a:r>
              <a:rPr lang="en-AU" altLang="en-US" sz="2000" dirty="0">
                <a:latin typeface="Calibri" panose="020F0502020204030204" pitchFamily="34" charset="0"/>
                <a:ea typeface="Verdana" panose="020B0604030504040204" pitchFamily="34" charset="0"/>
                <a:cs typeface="Verdana" panose="020B0604030504040204" pitchFamily="34" charset="0"/>
              </a:rPr>
              <a:t>Weekly joint sessions with mother and child.</a:t>
            </a:r>
          </a:p>
          <a:p>
            <a:pPr>
              <a:buFont typeface="Arial" panose="020B0604020202020204" pitchFamily="34" charset="0"/>
              <a:buChar char="•"/>
            </a:pPr>
            <a:r>
              <a:rPr lang="en-AU" altLang="en-US" sz="2000" dirty="0">
                <a:latin typeface="Calibri" panose="020F0502020204030204" pitchFamily="34" charset="0"/>
                <a:ea typeface="Verdana" panose="020B0604030504040204" pitchFamily="34" charset="0"/>
                <a:cs typeface="Verdana" panose="020B0604030504040204" pitchFamily="34" charset="0"/>
              </a:rPr>
              <a:t>Through structured play and development of a joint trauma narrative, the traumatic event is resolved. </a:t>
            </a:r>
          </a:p>
          <a:p>
            <a:pPr>
              <a:buFont typeface="Arial" panose="020B0604020202020204" pitchFamily="34" charset="0"/>
              <a:buChar char="•"/>
            </a:pPr>
            <a:r>
              <a:rPr lang="en-AU" altLang="en-US" sz="2000" dirty="0">
                <a:latin typeface="Calibri" panose="020F0502020204030204" pitchFamily="34" charset="0"/>
                <a:ea typeface="Verdana" panose="020B0604030504040204" pitchFamily="34" charset="0"/>
                <a:cs typeface="Verdana" panose="020B0604030504040204" pitchFamily="34" charset="0"/>
              </a:rPr>
              <a:t>CPP aims to strengthen the mother-child relationship which is the vehicle for restoring and protecting child mental health and wellbeing.</a:t>
            </a:r>
          </a:p>
          <a:p>
            <a:pPr marL="0" indent="0">
              <a:buNone/>
            </a:pPr>
            <a:endParaRPr lang="en-AU" altLang="en-US" b="1" dirty="0">
              <a:latin typeface="Calibri" panose="020F0502020204030204" pitchFamily="34" charset="0"/>
              <a:ea typeface="Verdana" panose="020B0604030504040204" pitchFamily="34" charset="0"/>
              <a:cs typeface="Verdana" panose="020B0604030504040204" pitchFamily="34" charset="0"/>
            </a:endParaRPr>
          </a:p>
          <a:p>
            <a:pPr marL="0" indent="0">
              <a:buNone/>
            </a:pPr>
            <a:r>
              <a:rPr lang="en-AU" altLang="en-US" sz="2000" b="1" dirty="0">
                <a:solidFill>
                  <a:schemeClr val="accent1">
                    <a:lumMod val="75000"/>
                  </a:schemeClr>
                </a:solidFill>
                <a:latin typeface="Calibri" panose="020F0502020204030204" pitchFamily="34" charset="0"/>
                <a:ea typeface="Verdana" panose="020B0604030504040204" pitchFamily="34" charset="0"/>
                <a:cs typeface="Verdana" panose="020B0604030504040204" pitchFamily="34" charset="0"/>
              </a:rPr>
              <a:t>Rationale: </a:t>
            </a:r>
            <a:r>
              <a:rPr lang="en-AU" altLang="en-US" sz="2000" dirty="0">
                <a:latin typeface="Calibri" panose="020F0502020204030204" pitchFamily="34" charset="0"/>
                <a:ea typeface="Verdana" panose="020B0604030504040204" pitchFamily="34" charset="0"/>
                <a:cs typeface="Verdana" panose="020B0604030504040204" pitchFamily="34" charset="0"/>
              </a:rPr>
              <a:t>While CPP has been trialled in the USA, across several populations </a:t>
            </a:r>
            <a:r>
              <a:rPr lang="en-AU" altLang="en-US" dirty="0">
                <a:latin typeface="Calibri" panose="020F0502020204030204" pitchFamily="34" charset="0"/>
                <a:ea typeface="Verdana" panose="020B0604030504040204" pitchFamily="34" charset="0"/>
                <a:cs typeface="Verdana" panose="020B0604030504040204" pitchFamily="34" charset="0"/>
              </a:rPr>
              <a:t>(Lieberman et al., 2015), </a:t>
            </a:r>
            <a:r>
              <a:rPr lang="en-AU" altLang="en-US" sz="2000" dirty="0">
                <a:latin typeface="Calibri" panose="020F0502020204030204" pitchFamily="34" charset="0"/>
                <a:ea typeface="Verdana" panose="020B0604030504040204" pitchFamily="34" charset="0"/>
                <a:cs typeface="Verdana" panose="020B0604030504040204" pitchFamily="34" charset="0"/>
              </a:rPr>
              <a:t>Australian research on dyadic interventions for DV exposed women and children is limited </a:t>
            </a:r>
            <a:r>
              <a:rPr lang="en-AU" altLang="en-US" dirty="0">
                <a:latin typeface="Calibri" panose="020F0502020204030204" pitchFamily="34" charset="0"/>
                <a:ea typeface="Verdana" panose="020B0604030504040204" pitchFamily="34" charset="0"/>
                <a:cs typeface="Verdana" panose="020B0604030504040204" pitchFamily="34" charset="0"/>
              </a:rPr>
              <a:t>(Hooker et al., 2016). </a:t>
            </a:r>
          </a:p>
          <a:p>
            <a:endParaRPr lang="en-AU" dirty="0"/>
          </a:p>
        </p:txBody>
      </p:sp>
    </p:spTree>
    <p:extLst>
      <p:ext uri="{BB962C8B-B14F-4D97-AF65-F5344CB8AC3E}">
        <p14:creationId xmlns:p14="http://schemas.microsoft.com/office/powerpoint/2010/main" val="2737664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Aim and research questions</a:t>
            </a:r>
          </a:p>
        </p:txBody>
      </p:sp>
      <p:sp>
        <p:nvSpPr>
          <p:cNvPr id="3" name="Content Placeholder 2"/>
          <p:cNvSpPr>
            <a:spLocks noGrp="1"/>
          </p:cNvSpPr>
          <p:nvPr>
            <p:ph idx="1"/>
          </p:nvPr>
        </p:nvSpPr>
        <p:spPr/>
        <p:txBody>
          <a:bodyPr/>
          <a:lstStyle/>
          <a:p>
            <a:r>
              <a:rPr lang="en-AU" altLang="en-US" sz="2000" b="1" dirty="0">
                <a:solidFill>
                  <a:schemeClr val="accent1">
                    <a:lumMod val="75000"/>
                  </a:schemeClr>
                </a:solidFill>
                <a:latin typeface="Calibri" panose="020F0502020204030204" pitchFamily="34" charset="0"/>
                <a:ea typeface="Verdana" panose="020B0604030504040204" pitchFamily="34" charset="0"/>
                <a:cs typeface="Verdana" panose="020B0604030504040204" pitchFamily="34" charset="0"/>
              </a:rPr>
              <a:t>AIM: </a:t>
            </a:r>
            <a:r>
              <a:rPr lang="en-AU" altLang="en-US" sz="2000" dirty="0">
                <a:latin typeface="Calibri" panose="020F0502020204030204" pitchFamily="34" charset="0"/>
                <a:ea typeface="Verdana" panose="020B0604030504040204" pitchFamily="34" charset="0"/>
                <a:cs typeface="Verdana" panose="020B0604030504040204" pitchFamily="34" charset="0"/>
              </a:rPr>
              <a:t>To test the feasibility of implementing CPP into varied settings including DV and Child and Adolescent Mental Health (CAMHS) Services in Australia.</a:t>
            </a:r>
          </a:p>
          <a:p>
            <a:endParaRPr lang="en-AU" altLang="en-US" sz="2000" dirty="0">
              <a:latin typeface="Calibri" panose="020F0502020204030204" pitchFamily="34" charset="0"/>
              <a:ea typeface="Verdana" panose="020B0604030504040204" pitchFamily="34" charset="0"/>
              <a:cs typeface="Verdana" panose="020B0604030504040204" pitchFamily="34" charset="0"/>
            </a:endParaRPr>
          </a:p>
          <a:p>
            <a:r>
              <a:rPr lang="en-AU" altLang="en-US" sz="2000" b="1" dirty="0">
                <a:solidFill>
                  <a:schemeClr val="accent1">
                    <a:lumMod val="75000"/>
                  </a:schemeClr>
                </a:solidFill>
                <a:latin typeface="Calibri" panose="020F0502020204030204" pitchFamily="34" charset="0"/>
                <a:ea typeface="Verdana" panose="020B0604030504040204" pitchFamily="34" charset="0"/>
                <a:cs typeface="Verdana" panose="020B0604030504040204" pitchFamily="34" charset="0"/>
              </a:rPr>
              <a:t>Research Questions:</a:t>
            </a:r>
          </a:p>
          <a:p>
            <a:pPr>
              <a:spcAft>
                <a:spcPts val="2000"/>
              </a:spcAft>
              <a:buFontTx/>
              <a:buChar char="•"/>
            </a:pPr>
            <a:r>
              <a:rPr lang="en-CA" altLang="en-US" sz="2000" dirty="0">
                <a:latin typeface="Verdana" panose="020B0604030504040204" pitchFamily="34" charset="0"/>
              </a:rPr>
              <a:t> </a:t>
            </a:r>
            <a:r>
              <a:rPr lang="en-CA" altLang="en-US" sz="2000" dirty="0">
                <a:latin typeface="Calibri" panose="020F0502020204030204" pitchFamily="34" charset="0"/>
                <a:ea typeface="Verdana" panose="020B0604030504040204" pitchFamily="34" charset="0"/>
                <a:cs typeface="Verdana" panose="020B0604030504040204" pitchFamily="34" charset="0"/>
              </a:rPr>
              <a:t>How acceptable and feasible is CPP to the Australian context?</a:t>
            </a:r>
          </a:p>
          <a:p>
            <a:pPr>
              <a:spcAft>
                <a:spcPts val="2000"/>
              </a:spcAft>
              <a:buFontTx/>
              <a:buChar char="•"/>
            </a:pPr>
            <a:r>
              <a:rPr lang="en-CA" altLang="en-US" sz="2000" dirty="0">
                <a:latin typeface="Calibri" panose="020F0502020204030204" pitchFamily="34" charset="0"/>
                <a:ea typeface="Verdana" panose="020B0604030504040204" pitchFamily="34" charset="0"/>
                <a:cs typeface="Verdana" panose="020B0604030504040204" pitchFamily="34" charset="0"/>
              </a:rPr>
              <a:t>  What are the barriers and enablers to implementation of the CPP model into various services?</a:t>
            </a:r>
          </a:p>
          <a:p>
            <a:pPr>
              <a:spcAft>
                <a:spcPts val="2000"/>
              </a:spcAft>
              <a:buFontTx/>
              <a:buChar char="•"/>
            </a:pPr>
            <a:r>
              <a:rPr lang="en-CA" altLang="en-US" sz="2000" dirty="0">
                <a:latin typeface="Calibri" panose="020F0502020204030204" pitchFamily="34" charset="0"/>
                <a:ea typeface="Verdana" panose="020B0604030504040204" pitchFamily="34" charset="0"/>
                <a:cs typeface="Verdana" panose="020B0604030504040204" pitchFamily="34" charset="0"/>
              </a:rPr>
              <a:t>  How closely do trainee therapists adhere to CPP model fidelity?</a:t>
            </a:r>
          </a:p>
          <a:p>
            <a:pPr>
              <a:spcAft>
                <a:spcPts val="2000"/>
              </a:spcAft>
              <a:buFontTx/>
              <a:buChar char="•"/>
            </a:pPr>
            <a:r>
              <a:rPr lang="en-CA" altLang="en-US" sz="2000" dirty="0">
                <a:latin typeface="Calibri" panose="020F0502020204030204" pitchFamily="34" charset="0"/>
                <a:ea typeface="Verdana" panose="020B0604030504040204" pitchFamily="34" charset="0"/>
                <a:cs typeface="Verdana" panose="020B0604030504040204" pitchFamily="34" charset="0"/>
              </a:rPr>
              <a:t>  How effective is treatment during the study?</a:t>
            </a:r>
          </a:p>
          <a:p>
            <a:pPr marL="342900" indent="-342900">
              <a:buFont typeface="+mj-lt"/>
              <a:buAutoNum type="arabicPeriod"/>
            </a:pPr>
            <a:endParaRPr lang="en-AU" altLang="en-US" b="1" dirty="0">
              <a:solidFill>
                <a:schemeClr val="accent1">
                  <a:lumMod val="75000"/>
                </a:schemeClr>
              </a:solidFill>
              <a:latin typeface="Calibri" panose="020F0502020204030204" pitchFamily="34" charset="0"/>
              <a:ea typeface="Verdana" panose="020B0604030504040204" pitchFamily="34" charset="0"/>
              <a:cs typeface="Verdana" panose="020B0604030504040204" pitchFamily="34" charset="0"/>
            </a:endParaRPr>
          </a:p>
          <a:p>
            <a:endParaRPr lang="en-AU" dirty="0"/>
          </a:p>
        </p:txBody>
      </p:sp>
    </p:spTree>
    <p:extLst>
      <p:ext uri="{BB962C8B-B14F-4D97-AF65-F5344CB8AC3E}">
        <p14:creationId xmlns:p14="http://schemas.microsoft.com/office/powerpoint/2010/main" val="1694742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Methods</a:t>
            </a:r>
          </a:p>
        </p:txBody>
      </p:sp>
      <p:sp>
        <p:nvSpPr>
          <p:cNvPr id="3" name="Content Placeholder 2"/>
          <p:cNvSpPr>
            <a:spLocks noGrp="1"/>
          </p:cNvSpPr>
          <p:nvPr>
            <p:ph idx="1"/>
          </p:nvPr>
        </p:nvSpPr>
        <p:spPr/>
        <p:txBody>
          <a:bodyPr>
            <a:normAutofit fontScale="92500" lnSpcReduction="20000"/>
          </a:bodyPr>
          <a:lstStyle/>
          <a:p>
            <a:pPr marL="0" indent="0">
              <a:buNone/>
              <a:defRPr/>
            </a:pPr>
            <a:r>
              <a:rPr lang="en-AU" sz="2000" b="1" dirty="0">
                <a:latin typeface="Calibri" panose="020F0502020204030204" pitchFamily="34" charset="0"/>
                <a:ea typeface="Verdana" panose="020B0604030504040204" pitchFamily="34" charset="0"/>
                <a:cs typeface="Verdana" panose="020B0604030504040204" pitchFamily="34" charset="0"/>
              </a:rPr>
              <a:t>Design</a:t>
            </a:r>
          </a:p>
          <a:p>
            <a:pPr>
              <a:buFont typeface="Arial" panose="020B0604020202020204" pitchFamily="34" charset="0"/>
              <a:buChar char="•"/>
              <a:defRPr/>
            </a:pPr>
            <a:r>
              <a:rPr lang="en-AU" sz="2000" dirty="0">
                <a:latin typeface="Calibri" panose="020F0502020204030204" pitchFamily="34" charset="0"/>
                <a:ea typeface="Verdana" panose="020B0604030504040204" pitchFamily="34" charset="0"/>
                <a:cs typeface="Verdana" panose="020B0604030504040204" pitchFamily="34" charset="0"/>
              </a:rPr>
              <a:t>Pilot study</a:t>
            </a:r>
          </a:p>
          <a:p>
            <a:pPr>
              <a:buFont typeface="Arial" panose="020B0604020202020204" pitchFamily="34" charset="0"/>
              <a:buChar char="•"/>
              <a:defRPr/>
            </a:pPr>
            <a:r>
              <a:rPr lang="en-AU" sz="2000" dirty="0">
                <a:latin typeface="Calibri" panose="020F0502020204030204" pitchFamily="34" charset="0"/>
                <a:ea typeface="Verdana" panose="020B0604030504040204" pitchFamily="34" charset="0"/>
                <a:cs typeface="Verdana" panose="020B0604030504040204" pitchFamily="34" charset="0"/>
              </a:rPr>
              <a:t>Mixed method, pre-post design. </a:t>
            </a:r>
          </a:p>
          <a:p>
            <a:pPr marL="0" indent="0">
              <a:buNone/>
              <a:defRPr/>
            </a:pPr>
            <a:r>
              <a:rPr lang="en-AU" sz="2000" b="1" dirty="0">
                <a:latin typeface="Calibri" panose="020F0502020204030204" pitchFamily="34" charset="0"/>
                <a:ea typeface="Verdana" panose="020B0604030504040204" pitchFamily="34" charset="0"/>
                <a:cs typeface="Verdana" panose="020B0604030504040204" pitchFamily="34" charset="0"/>
              </a:rPr>
              <a:t>Setting</a:t>
            </a:r>
          </a:p>
          <a:p>
            <a:pPr marL="0" indent="0">
              <a:buNone/>
              <a:defRPr/>
            </a:pPr>
            <a:r>
              <a:rPr lang="en-AU" sz="2000" dirty="0">
                <a:latin typeface="Calibri" panose="020F0502020204030204" pitchFamily="34" charset="0"/>
                <a:ea typeface="Verdana" panose="020B0604030504040204" pitchFamily="34" charset="0"/>
                <a:cs typeface="Verdana" panose="020B0604030504040204" pitchFamily="34" charset="0"/>
              </a:rPr>
              <a:t>sites (n=11) include: </a:t>
            </a:r>
          </a:p>
          <a:p>
            <a:pPr>
              <a:buFont typeface="Arial" panose="020B0604020202020204" pitchFamily="34" charset="0"/>
              <a:buChar char="•"/>
              <a:defRPr/>
            </a:pPr>
            <a:r>
              <a:rPr lang="en-AU" sz="2000" dirty="0">
                <a:latin typeface="Calibri" panose="020F0502020204030204" pitchFamily="34" charset="0"/>
                <a:ea typeface="Verdana" panose="020B0604030504040204" pitchFamily="34" charset="0"/>
                <a:cs typeface="Verdana" panose="020B0604030504040204" pitchFamily="34" charset="0"/>
              </a:rPr>
              <a:t>metropolitan and rural DV services</a:t>
            </a:r>
          </a:p>
          <a:p>
            <a:pPr>
              <a:buFont typeface="Arial" panose="020B0604020202020204" pitchFamily="34" charset="0"/>
              <a:buChar char="•"/>
              <a:defRPr/>
            </a:pPr>
            <a:r>
              <a:rPr lang="en-AU" sz="2000" dirty="0">
                <a:latin typeface="Calibri" panose="020F0502020204030204" pitchFamily="34" charset="0"/>
                <a:ea typeface="Verdana" panose="020B0604030504040204" pitchFamily="34" charset="0"/>
                <a:cs typeface="Verdana" panose="020B0604030504040204" pitchFamily="34" charset="0"/>
              </a:rPr>
              <a:t>CAMHS  </a:t>
            </a:r>
          </a:p>
          <a:p>
            <a:pPr>
              <a:buFont typeface="Arial" panose="020B0604020202020204" pitchFamily="34" charset="0"/>
              <a:buChar char="•"/>
              <a:defRPr/>
            </a:pPr>
            <a:r>
              <a:rPr lang="en-AU" sz="2000" dirty="0">
                <a:latin typeface="Calibri" panose="020F0502020204030204" pitchFamily="34" charset="0"/>
                <a:ea typeface="Verdana" panose="020B0604030504040204" pitchFamily="34" charset="0"/>
                <a:cs typeface="Verdana" panose="020B0604030504040204" pitchFamily="34" charset="0"/>
              </a:rPr>
              <a:t>MCH</a:t>
            </a:r>
          </a:p>
          <a:p>
            <a:pPr>
              <a:buFont typeface="Arial" panose="020B0604020202020204" pitchFamily="34" charset="0"/>
              <a:buChar char="•"/>
              <a:defRPr/>
            </a:pPr>
            <a:r>
              <a:rPr lang="en-AU" sz="2000" dirty="0">
                <a:latin typeface="Calibri" panose="020F0502020204030204" pitchFamily="34" charset="0"/>
                <a:ea typeface="Verdana" panose="020B0604030504040204" pitchFamily="34" charset="0"/>
                <a:cs typeface="Verdana" panose="020B0604030504040204" pitchFamily="34" charset="0"/>
              </a:rPr>
              <a:t>community child health and perinatal mental health services</a:t>
            </a:r>
          </a:p>
          <a:p>
            <a:pPr marL="0" indent="0">
              <a:buNone/>
              <a:defRPr/>
            </a:pPr>
            <a:r>
              <a:rPr lang="en-AU" sz="2000" b="1" dirty="0">
                <a:latin typeface="Calibri" panose="020F0502020204030204" pitchFamily="34" charset="0"/>
                <a:ea typeface="Verdana" panose="020B0604030504040204" pitchFamily="34" charset="0"/>
                <a:cs typeface="Verdana" panose="020B0604030504040204" pitchFamily="34" charset="0"/>
              </a:rPr>
              <a:t>Participants</a:t>
            </a:r>
          </a:p>
          <a:p>
            <a:pPr>
              <a:buFont typeface="Arial" panose="020B0604020202020204" pitchFamily="34" charset="0"/>
              <a:buChar char="•"/>
              <a:defRPr/>
            </a:pPr>
            <a:r>
              <a:rPr lang="en-AU" sz="2000" dirty="0">
                <a:latin typeface="Calibri" panose="020F0502020204030204" pitchFamily="34" charset="0"/>
                <a:ea typeface="Verdana" panose="020B0604030504040204" pitchFamily="34" charset="0"/>
                <a:cs typeface="Verdana" panose="020B0604030504040204" pitchFamily="34" charset="0"/>
              </a:rPr>
              <a:t>women and pre-school aged children (3-5 years) previously exposed to DV (n=30) </a:t>
            </a:r>
          </a:p>
          <a:p>
            <a:pPr>
              <a:buFont typeface="Arial" panose="020B0604020202020204" pitchFamily="34" charset="0"/>
              <a:buChar char="•"/>
              <a:defRPr/>
            </a:pPr>
            <a:r>
              <a:rPr lang="en-AU" sz="2000" dirty="0">
                <a:latin typeface="Calibri" panose="020F0502020204030204" pitchFamily="34" charset="0"/>
                <a:ea typeface="Verdana" panose="020B0604030504040204" pitchFamily="34" charset="0"/>
                <a:cs typeface="Verdana" panose="020B0604030504040204" pitchFamily="34" charset="0"/>
              </a:rPr>
              <a:t>service providers delivering CPP (n=15)</a:t>
            </a:r>
          </a:p>
          <a:p>
            <a:pPr>
              <a:defRPr/>
            </a:pPr>
            <a:endParaRPr lang="en-AU" dirty="0"/>
          </a:p>
        </p:txBody>
      </p:sp>
    </p:spTree>
    <p:extLst>
      <p:ext uri="{BB962C8B-B14F-4D97-AF65-F5344CB8AC3E}">
        <p14:creationId xmlns:p14="http://schemas.microsoft.com/office/powerpoint/2010/main" val="548161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13D77-D2DD-4ADE-8967-91C33223E4E7}"/>
              </a:ext>
            </a:extLst>
          </p:cNvPr>
          <p:cNvSpPr>
            <a:spLocks noGrp="1"/>
          </p:cNvSpPr>
          <p:nvPr>
            <p:ph type="title"/>
          </p:nvPr>
        </p:nvSpPr>
        <p:spPr/>
        <p:txBody>
          <a:bodyPr/>
          <a:lstStyle/>
          <a:p>
            <a:r>
              <a:rPr lang="en-AU" dirty="0"/>
              <a:t>Early work in Maternal and Child Health (MCH)</a:t>
            </a:r>
          </a:p>
        </p:txBody>
      </p:sp>
      <p:sp>
        <p:nvSpPr>
          <p:cNvPr id="3" name="Text Placeholder 2">
            <a:extLst>
              <a:ext uri="{FF2B5EF4-FFF2-40B4-BE49-F238E27FC236}">
                <a16:creationId xmlns:a16="http://schemas.microsoft.com/office/drawing/2014/main" id="{32BC8B2A-128E-47D5-AC54-28A05A1E4184}"/>
              </a:ext>
            </a:extLst>
          </p:cNvPr>
          <p:cNvSpPr>
            <a:spLocks noGrp="1"/>
          </p:cNvSpPr>
          <p:nvPr>
            <p:ph type="body" idx="1"/>
          </p:nvPr>
        </p:nvSpPr>
        <p:spPr/>
        <p:txBody>
          <a:bodyPr/>
          <a:lstStyle/>
          <a:p>
            <a:pPr>
              <a:buFont typeface="Arial" panose="020B0604020202020204" pitchFamily="34" charset="0"/>
              <a:buChar char="•"/>
            </a:pPr>
            <a:r>
              <a:rPr lang="en-AU" dirty="0"/>
              <a:t>Clinical background- Nursing, midwifery and MCH</a:t>
            </a:r>
          </a:p>
          <a:p>
            <a:pPr>
              <a:buFont typeface="Arial" panose="020B0604020202020204" pitchFamily="34" charset="0"/>
              <a:buChar char="•"/>
            </a:pPr>
            <a:r>
              <a:rPr lang="en-AU" dirty="0"/>
              <a:t>PhD - Strengthening MCH nursing practice to better support women and children experiencing DV</a:t>
            </a:r>
          </a:p>
          <a:p>
            <a:pPr>
              <a:buFont typeface="Arial" panose="020B0604020202020204" pitchFamily="34" charset="0"/>
              <a:buChar char="•"/>
            </a:pPr>
            <a:r>
              <a:rPr lang="en-AU" dirty="0"/>
              <a:t>MOVE randomised controlled trial-Improving maternal and child health care for vulnerable mothers </a:t>
            </a:r>
            <a:r>
              <a:rPr lang="en-AU" sz="1400" dirty="0"/>
              <a:t>(Taft et al., 2015)</a:t>
            </a:r>
          </a:p>
          <a:p>
            <a:endParaRPr lang="en-AU" dirty="0"/>
          </a:p>
        </p:txBody>
      </p:sp>
      <p:pic>
        <p:nvPicPr>
          <p:cNvPr id="4" name="Picture 3">
            <a:extLst>
              <a:ext uri="{FF2B5EF4-FFF2-40B4-BE49-F238E27FC236}">
                <a16:creationId xmlns:a16="http://schemas.microsoft.com/office/drawing/2014/main" id="{BDF31FCF-C454-436B-B58E-754299165605}"/>
              </a:ext>
            </a:extLst>
          </p:cNvPr>
          <p:cNvPicPr>
            <a:picLocks noChangeAspect="1"/>
          </p:cNvPicPr>
          <p:nvPr/>
        </p:nvPicPr>
        <p:blipFill>
          <a:blip r:embed="rId3"/>
          <a:stretch>
            <a:fillRect/>
          </a:stretch>
        </p:blipFill>
        <p:spPr>
          <a:xfrm>
            <a:off x="5689600" y="3327747"/>
            <a:ext cx="2956816" cy="2231329"/>
          </a:xfrm>
          <a:prstGeom prst="rect">
            <a:avLst/>
          </a:prstGeom>
        </p:spPr>
      </p:pic>
      <p:pic>
        <p:nvPicPr>
          <p:cNvPr id="5" name="Picture 4">
            <a:extLst>
              <a:ext uri="{FF2B5EF4-FFF2-40B4-BE49-F238E27FC236}">
                <a16:creationId xmlns:a16="http://schemas.microsoft.com/office/drawing/2014/main" id="{B02A0199-7A0E-43CB-95E6-8622EEAA87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8888" y="409800"/>
            <a:ext cx="1836687" cy="831941"/>
          </a:xfrm>
          <a:prstGeom prst="rect">
            <a:avLst/>
          </a:prstGeom>
        </p:spPr>
      </p:pic>
    </p:spTree>
    <p:extLst>
      <p:ext uri="{BB962C8B-B14F-4D97-AF65-F5344CB8AC3E}">
        <p14:creationId xmlns:p14="http://schemas.microsoft.com/office/powerpoint/2010/main" val="1370873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5635F-A6DF-46A5-9771-97FD96C576C5}"/>
              </a:ext>
            </a:extLst>
          </p:cNvPr>
          <p:cNvSpPr>
            <a:spLocks noGrp="1"/>
          </p:cNvSpPr>
          <p:nvPr>
            <p:ph type="title"/>
          </p:nvPr>
        </p:nvSpPr>
        <p:spPr>
          <a:xfrm>
            <a:off x="457199" y="594359"/>
            <a:ext cx="3471863" cy="1548766"/>
          </a:xfrm>
        </p:spPr>
        <p:txBody>
          <a:bodyPr anchor="b">
            <a:normAutofit/>
          </a:bodyPr>
          <a:lstStyle/>
          <a:p>
            <a:r>
              <a:rPr lang="en-AU" dirty="0"/>
              <a:t>Findings and recommendations</a:t>
            </a:r>
          </a:p>
        </p:txBody>
      </p:sp>
      <p:sp>
        <p:nvSpPr>
          <p:cNvPr id="3" name="Content Placeholder 2">
            <a:extLst>
              <a:ext uri="{FF2B5EF4-FFF2-40B4-BE49-F238E27FC236}">
                <a16:creationId xmlns:a16="http://schemas.microsoft.com/office/drawing/2014/main" id="{7BF1738B-0DA4-4727-9983-9B718205B087}"/>
              </a:ext>
            </a:extLst>
          </p:cNvPr>
          <p:cNvSpPr>
            <a:spLocks noGrp="1"/>
          </p:cNvSpPr>
          <p:nvPr>
            <p:ph idx="1"/>
          </p:nvPr>
        </p:nvSpPr>
        <p:spPr>
          <a:xfrm>
            <a:off x="4800600" y="731520"/>
            <a:ext cx="6492240" cy="5573684"/>
          </a:xfrm>
        </p:spPr>
        <p:txBody>
          <a:bodyPr>
            <a:normAutofit/>
          </a:bodyPr>
          <a:lstStyle/>
          <a:p>
            <a:pPr marL="0" indent="0">
              <a:buNone/>
            </a:pPr>
            <a:r>
              <a:rPr lang="en-AU" sz="1600" b="1" dirty="0"/>
              <a:t>CPP Acceptability</a:t>
            </a:r>
            <a:r>
              <a:rPr lang="en-AU" sz="1600" dirty="0"/>
              <a:t>-to all involved</a:t>
            </a:r>
          </a:p>
          <a:p>
            <a:pPr marL="0" indent="0">
              <a:buNone/>
            </a:pPr>
            <a:endParaRPr lang="en-AU" sz="1600" b="1" dirty="0"/>
          </a:p>
          <a:p>
            <a:pPr marL="0" indent="0">
              <a:buNone/>
            </a:pPr>
            <a:r>
              <a:rPr lang="en-AU" sz="1600" b="1" dirty="0"/>
              <a:t>CPP Feasibility</a:t>
            </a:r>
            <a:r>
              <a:rPr lang="en-AU" sz="1600" dirty="0"/>
              <a:t>-CPP is feasible in certain settings e.g. metro DV services; MCH</a:t>
            </a:r>
          </a:p>
          <a:p>
            <a:pPr marL="0" indent="0">
              <a:buNone/>
            </a:pPr>
            <a:r>
              <a:rPr lang="en-AU" sz="1600" dirty="0"/>
              <a:t>Issues in CAMHS </a:t>
            </a:r>
          </a:p>
          <a:p>
            <a:pPr>
              <a:buFont typeface="Arial" panose="020B0604020202020204" pitchFamily="34" charset="0"/>
              <a:buChar char="•"/>
            </a:pPr>
            <a:r>
              <a:rPr lang="en-AU" sz="1600" dirty="0"/>
              <a:t> More investment in building a </a:t>
            </a:r>
            <a:r>
              <a:rPr lang="en-AU" sz="1600" b="1" dirty="0"/>
              <a:t>DV informed child mental health workforce </a:t>
            </a:r>
          </a:p>
          <a:p>
            <a:pPr>
              <a:buFont typeface="Arial" panose="020B0604020202020204" pitchFamily="34" charset="0"/>
              <a:buChar char="•"/>
            </a:pPr>
            <a:r>
              <a:rPr lang="en-AU" sz="1600" dirty="0"/>
              <a:t> Systems oriented toward </a:t>
            </a:r>
            <a:r>
              <a:rPr lang="en-AU" sz="1600" b="1" dirty="0"/>
              <a:t>earlier intervention</a:t>
            </a:r>
          </a:p>
          <a:p>
            <a:pPr marL="0" indent="0">
              <a:buNone/>
            </a:pPr>
            <a:endParaRPr lang="en-AU" sz="1600" dirty="0"/>
          </a:p>
          <a:p>
            <a:pPr marL="0" indent="0">
              <a:buNone/>
            </a:pPr>
            <a:r>
              <a:rPr lang="en-AU" sz="1600" b="1" dirty="0"/>
              <a:t>Recommendations</a:t>
            </a:r>
            <a:endParaRPr lang="en-AU" sz="1600" dirty="0"/>
          </a:p>
          <a:p>
            <a:pPr>
              <a:buFont typeface="Arial" panose="020B0604020202020204" pitchFamily="34" charset="0"/>
              <a:buChar char="•"/>
            </a:pPr>
            <a:r>
              <a:rPr lang="en-AU" sz="1600" dirty="0"/>
              <a:t>  More CPP qualified therapists needed</a:t>
            </a:r>
          </a:p>
          <a:p>
            <a:pPr>
              <a:buFont typeface="Arial" panose="020B0604020202020204" pitchFamily="34" charset="0"/>
              <a:buChar char="•"/>
            </a:pPr>
            <a:r>
              <a:rPr lang="en-AU" sz="1600" dirty="0"/>
              <a:t>  Children’s voices missing</a:t>
            </a:r>
          </a:p>
          <a:p>
            <a:pPr>
              <a:buFont typeface="Arial" panose="020B0604020202020204" pitchFamily="34" charset="0"/>
              <a:buChar char="•"/>
            </a:pPr>
            <a:r>
              <a:rPr lang="en-AU" sz="1600" dirty="0"/>
              <a:t> Address barriers that limit young child access to healthcare</a:t>
            </a:r>
          </a:p>
          <a:p>
            <a:pPr>
              <a:buFont typeface="Arial" panose="020B0604020202020204" pitchFamily="34" charset="0"/>
              <a:buChar char="•"/>
            </a:pPr>
            <a:r>
              <a:rPr lang="en-AU" sz="1600" dirty="0"/>
              <a:t> Capacity to engage co-parents </a:t>
            </a:r>
          </a:p>
          <a:p>
            <a:pPr>
              <a:buFont typeface="Arial" panose="020B0604020202020204" pitchFamily="34" charset="0"/>
              <a:buChar char="•"/>
            </a:pPr>
            <a:r>
              <a:rPr lang="en-AU" sz="1600" dirty="0"/>
              <a:t> COVID-19 impact-implementation and evaluation of trauma and violence informed approaches to telehealth platforms</a:t>
            </a:r>
          </a:p>
        </p:txBody>
      </p:sp>
      <p:sp>
        <p:nvSpPr>
          <p:cNvPr id="5" name="Text Placeholder 3">
            <a:extLst>
              <a:ext uri="{FF2B5EF4-FFF2-40B4-BE49-F238E27FC236}">
                <a16:creationId xmlns:a16="http://schemas.microsoft.com/office/drawing/2014/main" id="{F91FFA06-76EE-4093-A5F8-119CF2570217}"/>
              </a:ext>
            </a:extLst>
          </p:cNvPr>
          <p:cNvSpPr>
            <a:spLocks noGrp="1"/>
          </p:cNvSpPr>
          <p:nvPr>
            <p:ph type="body" sz="half" idx="2"/>
          </p:nvPr>
        </p:nvSpPr>
        <p:spPr>
          <a:xfrm>
            <a:off x="457200" y="2926080"/>
            <a:ext cx="3200400" cy="3379124"/>
          </a:xfrm>
        </p:spPr>
        <p:txBody>
          <a:bodyPr>
            <a:normAutofit lnSpcReduction="10000"/>
          </a:bodyPr>
          <a:lstStyle/>
          <a:p>
            <a:r>
              <a:rPr lang="en-US" dirty="0"/>
              <a:t>CPP is acceptable and feasible in the Australian context</a:t>
            </a:r>
          </a:p>
          <a:p>
            <a:endParaRPr lang="en-US" dirty="0"/>
          </a:p>
          <a:p>
            <a:r>
              <a:rPr lang="en-US" b="1" dirty="0">
                <a:solidFill>
                  <a:schemeClr val="tx1"/>
                </a:solidFill>
              </a:rPr>
              <a:t>Need more:</a:t>
            </a:r>
          </a:p>
          <a:p>
            <a:r>
              <a:rPr lang="en-US" dirty="0"/>
              <a:t>DV informed MH workforce</a:t>
            </a:r>
          </a:p>
          <a:p>
            <a:r>
              <a:rPr lang="en-US" dirty="0"/>
              <a:t>Qualified CPP therapists</a:t>
            </a:r>
          </a:p>
          <a:p>
            <a:r>
              <a:rPr lang="en-US" dirty="0"/>
              <a:t>Children’s voices in research</a:t>
            </a:r>
          </a:p>
          <a:p>
            <a:r>
              <a:rPr lang="en-US" dirty="0"/>
              <a:t>Examination of barriers to healthcare access for young children</a:t>
            </a:r>
          </a:p>
          <a:p>
            <a:r>
              <a:rPr lang="en-US" dirty="0"/>
              <a:t>Telehealth options</a:t>
            </a:r>
          </a:p>
          <a:p>
            <a:endParaRPr lang="en-US" dirty="0"/>
          </a:p>
          <a:p>
            <a:endParaRPr lang="en-US" dirty="0"/>
          </a:p>
        </p:txBody>
      </p:sp>
    </p:spTree>
    <p:extLst>
      <p:ext uri="{BB962C8B-B14F-4D97-AF65-F5344CB8AC3E}">
        <p14:creationId xmlns:p14="http://schemas.microsoft.com/office/powerpoint/2010/main" val="562022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9EC4E-304A-49AA-95C0-1394CFD34204}"/>
              </a:ext>
            </a:extLst>
          </p:cNvPr>
          <p:cNvSpPr>
            <a:spLocks noGrp="1"/>
          </p:cNvSpPr>
          <p:nvPr>
            <p:ph type="title"/>
          </p:nvPr>
        </p:nvSpPr>
        <p:spPr/>
        <p:txBody>
          <a:bodyPr/>
          <a:lstStyle/>
          <a:p>
            <a:r>
              <a:rPr lang="en-AU" dirty="0"/>
              <a:t>Protocol</a:t>
            </a:r>
          </a:p>
        </p:txBody>
      </p:sp>
      <p:pic>
        <p:nvPicPr>
          <p:cNvPr id="5" name="Content Placeholder 4">
            <a:extLst>
              <a:ext uri="{FF2B5EF4-FFF2-40B4-BE49-F238E27FC236}">
                <a16:creationId xmlns:a16="http://schemas.microsoft.com/office/drawing/2014/main" id="{180F4BFC-AA5E-4B56-B2F2-04F20759C2A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18183" y="1747838"/>
            <a:ext cx="7130260" cy="4541837"/>
          </a:xfrm>
        </p:spPr>
      </p:pic>
    </p:spTree>
    <p:extLst>
      <p:ext uri="{BB962C8B-B14F-4D97-AF65-F5344CB8AC3E}">
        <p14:creationId xmlns:p14="http://schemas.microsoft.com/office/powerpoint/2010/main" val="3303962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dirty="0">
                <a:latin typeface="Calibri" panose="020F0502020204030204" pitchFamily="34" charset="0"/>
              </a:rPr>
              <a:t>Acknowledgements</a:t>
            </a:r>
            <a:br>
              <a:rPr lang="en-GB" altLang="en-US" dirty="0">
                <a:latin typeface="Verdana" panose="020B0604030504040204" pitchFamily="34" charset="0"/>
              </a:rPr>
            </a:br>
            <a:endParaRPr lang="en-AU" dirty="0"/>
          </a:p>
        </p:txBody>
      </p:sp>
      <p:sp>
        <p:nvSpPr>
          <p:cNvPr id="3" name="Content Placeholder 2"/>
          <p:cNvSpPr>
            <a:spLocks noGrp="1"/>
          </p:cNvSpPr>
          <p:nvPr>
            <p:ph idx="1"/>
          </p:nvPr>
        </p:nvSpPr>
        <p:spPr/>
        <p:txBody>
          <a:bodyPr/>
          <a:lstStyle/>
          <a:p>
            <a:pPr>
              <a:spcAft>
                <a:spcPct val="40000"/>
              </a:spcAft>
              <a:buFont typeface="Arial" panose="020B0604020202020204" pitchFamily="34" charset="0"/>
              <a:buChar char="•"/>
              <a:defRPr/>
            </a:pPr>
            <a:r>
              <a:rPr lang="en-GB" altLang="en-US" dirty="0">
                <a:latin typeface="Calibri" panose="020F0502020204030204" pitchFamily="34" charset="0"/>
              </a:rPr>
              <a:t>Our thanks to the NHMRC for post doc funding.</a:t>
            </a:r>
          </a:p>
          <a:p>
            <a:pPr>
              <a:spcAft>
                <a:spcPct val="40000"/>
              </a:spcAft>
              <a:buFont typeface="Arial" panose="020B0604020202020204" pitchFamily="34" charset="0"/>
              <a:buChar char="•"/>
              <a:defRPr/>
            </a:pPr>
            <a:r>
              <a:rPr lang="en-GB" altLang="en-US" dirty="0">
                <a:latin typeface="Calibri" panose="020F0502020204030204" pitchFamily="34" charset="0"/>
              </a:rPr>
              <a:t>Australia’s National Research Organisation for Women’s Safety (ANROWS) and the Luke Batty Foundation for project funding. </a:t>
            </a:r>
          </a:p>
          <a:p>
            <a:pPr>
              <a:spcAft>
                <a:spcPct val="40000"/>
              </a:spcAft>
              <a:buFont typeface="Arial" panose="020B0604020202020204" pitchFamily="34" charset="0"/>
              <a:buChar char="•"/>
              <a:defRPr/>
            </a:pPr>
            <a:r>
              <a:rPr lang="en-GB" altLang="en-US" dirty="0">
                <a:latin typeface="Calibri" panose="020F0502020204030204" pitchFamily="34" charset="0"/>
              </a:rPr>
              <a:t>Thanks to our participants, clinical partners and therapists.</a:t>
            </a:r>
          </a:p>
          <a:p>
            <a:pPr>
              <a:spcAft>
                <a:spcPct val="40000"/>
              </a:spcAft>
              <a:buFont typeface="Arial" panose="020B0604020202020204" pitchFamily="34" charset="0"/>
              <a:buChar char="•"/>
              <a:defRPr/>
            </a:pPr>
            <a:r>
              <a:rPr lang="en-GB" altLang="en-US" dirty="0">
                <a:latin typeface="Calibri" panose="020F0502020204030204" pitchFamily="34" charset="0"/>
              </a:rPr>
              <a:t>We also want to acknowledge Professor Chandra Gosh-</a:t>
            </a:r>
            <a:r>
              <a:rPr lang="en-GB" altLang="en-US" dirty="0" err="1">
                <a:latin typeface="Calibri" panose="020F0502020204030204" pitchFamily="34" charset="0"/>
              </a:rPr>
              <a:t>Ippen</a:t>
            </a:r>
            <a:r>
              <a:rPr lang="en-GB" altLang="en-US" dirty="0">
                <a:latin typeface="Calibri" panose="020F0502020204030204" pitchFamily="34" charset="0"/>
              </a:rPr>
              <a:t> (CPP co-founder) and our international colleagues for sharing their CPP knowledge and resources.</a:t>
            </a:r>
          </a:p>
          <a:p>
            <a:endParaRPr lang="en-AU" dirty="0"/>
          </a:p>
        </p:txBody>
      </p:sp>
      <p:pic>
        <p:nvPicPr>
          <p:cNvPr id="4" name="Picture 3">
            <a:extLst>
              <a:ext uri="{FF2B5EF4-FFF2-40B4-BE49-F238E27FC236}">
                <a16:creationId xmlns:a16="http://schemas.microsoft.com/office/drawing/2014/main" id="{7B318D32-B787-4CB3-BA56-0CD44D75279A}"/>
              </a:ext>
            </a:extLst>
          </p:cNvPr>
          <p:cNvPicPr>
            <a:picLocks noChangeAspect="1"/>
          </p:cNvPicPr>
          <p:nvPr/>
        </p:nvPicPr>
        <p:blipFill>
          <a:blip r:embed="rId3"/>
          <a:stretch>
            <a:fillRect/>
          </a:stretch>
        </p:blipFill>
        <p:spPr>
          <a:xfrm>
            <a:off x="882316" y="5232568"/>
            <a:ext cx="2511770" cy="920576"/>
          </a:xfrm>
          <a:prstGeom prst="rect">
            <a:avLst/>
          </a:prstGeom>
        </p:spPr>
      </p:pic>
    </p:spTree>
    <p:extLst>
      <p:ext uri="{BB962C8B-B14F-4D97-AF65-F5344CB8AC3E}">
        <p14:creationId xmlns:p14="http://schemas.microsoft.com/office/powerpoint/2010/main" val="4102812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References</a:t>
            </a:r>
          </a:p>
        </p:txBody>
      </p:sp>
      <p:sp>
        <p:nvSpPr>
          <p:cNvPr id="3" name="Content Placeholder 2"/>
          <p:cNvSpPr>
            <a:spLocks noGrp="1"/>
          </p:cNvSpPr>
          <p:nvPr>
            <p:ph idx="1"/>
          </p:nvPr>
        </p:nvSpPr>
        <p:spPr/>
        <p:txBody>
          <a:bodyPr>
            <a:normAutofit fontScale="77500" lnSpcReduction="20000"/>
          </a:bodyPr>
          <a:lstStyle/>
          <a:p>
            <a:pPr>
              <a:spcAft>
                <a:spcPct val="50000"/>
              </a:spcAft>
              <a:buFontTx/>
              <a:buAutoNum type="arabicPeriod"/>
            </a:pPr>
            <a:r>
              <a:rPr lang="en-AU" dirty="0"/>
              <a:t>World Health Organization. (2013). Global and regional estimates of violence against women: prevalence and health effects of intimate partner violence and non partner sexual violence. Retrieved from </a:t>
            </a:r>
            <a:r>
              <a:rPr lang="en-AU" dirty="0">
                <a:hlinkClick r:id="rId3"/>
              </a:rPr>
              <a:t>http://apps.who.int/iris/bitstream/10665/85239/1/9789241564625_eng.pdf</a:t>
            </a:r>
            <a:endParaRPr lang="en-AU" dirty="0"/>
          </a:p>
          <a:p>
            <a:pPr>
              <a:spcAft>
                <a:spcPct val="50000"/>
              </a:spcAft>
              <a:buFontTx/>
              <a:buAutoNum type="arabicPeriod"/>
            </a:pPr>
            <a:r>
              <a:rPr lang="en-AU" dirty="0"/>
              <a:t>Humphreys, C. (2007). Talking to my mum: Strengthening relationships between mothers and children in the aftermath of family violence. </a:t>
            </a:r>
            <a:r>
              <a:rPr lang="en-AU" i="1" dirty="0"/>
              <a:t>Developing Practice: The Child, Youth and Family Work Journal, </a:t>
            </a:r>
            <a:r>
              <a:rPr lang="en-AU" dirty="0"/>
              <a:t>(19 Winter/Spring), 12-15. </a:t>
            </a:r>
          </a:p>
          <a:p>
            <a:pPr>
              <a:spcAft>
                <a:spcPct val="50000"/>
              </a:spcAft>
              <a:buFontTx/>
              <a:buAutoNum type="arabicPeriod"/>
            </a:pPr>
            <a:r>
              <a:rPr lang="en-AU" dirty="0"/>
              <a:t>Humphreys, C. (2011). Rebuilding together: Strengthening the mother-child bond in the aftermath of violence. </a:t>
            </a:r>
            <a:r>
              <a:rPr lang="en-AU" i="1" dirty="0"/>
              <a:t>DVRCV Quarterly, </a:t>
            </a:r>
            <a:r>
              <a:rPr lang="en-AU" dirty="0"/>
              <a:t>(3), 6. </a:t>
            </a:r>
          </a:p>
          <a:p>
            <a:pPr>
              <a:spcAft>
                <a:spcPct val="50000"/>
              </a:spcAft>
              <a:buFontTx/>
              <a:buAutoNum type="arabicPeriod"/>
            </a:pPr>
            <a:r>
              <a:rPr lang="en-AU" dirty="0"/>
              <a:t>Humphreys, C., </a:t>
            </a:r>
            <a:r>
              <a:rPr lang="en-AU" dirty="0" err="1"/>
              <a:t>Thiara</a:t>
            </a:r>
            <a:r>
              <a:rPr lang="en-AU" dirty="0"/>
              <a:t>, R. K., Sharp, C., &amp; Jones, J. (2015). Supporting the relationship between mothers and children in the aftermath of domestic violence. In N. Stanley &amp; C. Humphreys (Eds.), </a:t>
            </a:r>
            <a:r>
              <a:rPr lang="en-AU" i="1" dirty="0"/>
              <a:t>Domestic violence and protecting children: New thinking and approaches</a:t>
            </a:r>
            <a:r>
              <a:rPr lang="en-AU" dirty="0"/>
              <a:t> (pp. 130-147). </a:t>
            </a:r>
          </a:p>
          <a:p>
            <a:pPr>
              <a:spcAft>
                <a:spcPct val="50000"/>
              </a:spcAft>
              <a:buFontTx/>
              <a:buAutoNum type="arabicPeriod"/>
            </a:pPr>
            <a:r>
              <a:rPr lang="en-AU" altLang="en-US" dirty="0">
                <a:latin typeface="Calibri" panose="020F0502020204030204" pitchFamily="34" charset="0"/>
                <a:ea typeface="Verdana" panose="020B0604030504040204" pitchFamily="34" charset="0"/>
                <a:cs typeface="Verdana" panose="020B0604030504040204" pitchFamily="34" charset="0"/>
              </a:rPr>
              <a:t>Lieberman, A. F., Ghosh </a:t>
            </a:r>
            <a:r>
              <a:rPr lang="en-AU" altLang="en-US" dirty="0" err="1">
                <a:latin typeface="Calibri" panose="020F0502020204030204" pitchFamily="34" charset="0"/>
                <a:ea typeface="Verdana" panose="020B0604030504040204" pitchFamily="34" charset="0"/>
                <a:cs typeface="Verdana" panose="020B0604030504040204" pitchFamily="34" charset="0"/>
              </a:rPr>
              <a:t>Ippen</a:t>
            </a:r>
            <a:r>
              <a:rPr lang="en-AU" altLang="en-US" dirty="0">
                <a:latin typeface="Calibri" panose="020F0502020204030204" pitchFamily="34" charset="0"/>
                <a:ea typeface="Verdana" panose="020B0604030504040204" pitchFamily="34" charset="0"/>
                <a:cs typeface="Verdana" panose="020B0604030504040204" pitchFamily="34" charset="0"/>
              </a:rPr>
              <a:t>, C., &amp; Van Horn, P. (2015). </a:t>
            </a:r>
            <a:r>
              <a:rPr lang="en-AU" altLang="en-US" i="1" dirty="0">
                <a:latin typeface="Calibri" panose="020F0502020204030204" pitchFamily="34" charset="0"/>
                <a:ea typeface="Verdana" panose="020B0604030504040204" pitchFamily="34" charset="0"/>
                <a:cs typeface="Verdana" panose="020B0604030504040204" pitchFamily="34" charset="0"/>
              </a:rPr>
              <a:t>Don't hit my mommy!: A manual for Child-Parent Psychotherapy with young children exposed to violence and other trauma</a:t>
            </a:r>
            <a:r>
              <a:rPr lang="en-AU" altLang="en-US" dirty="0">
                <a:latin typeface="Calibri" panose="020F0502020204030204" pitchFamily="34" charset="0"/>
                <a:ea typeface="Verdana" panose="020B0604030504040204" pitchFamily="34" charset="0"/>
                <a:cs typeface="Verdana" panose="020B0604030504040204" pitchFamily="34" charset="0"/>
              </a:rPr>
              <a:t>. Washington DC: ZERO TO THREE.</a:t>
            </a:r>
          </a:p>
          <a:p>
            <a:pPr>
              <a:spcAft>
                <a:spcPct val="50000"/>
              </a:spcAft>
              <a:buFontTx/>
              <a:buAutoNum type="arabicPeriod"/>
            </a:pPr>
            <a:r>
              <a:rPr lang="en-AU" altLang="en-US" dirty="0">
                <a:latin typeface="Calibri" panose="020F0502020204030204" pitchFamily="34" charset="0"/>
                <a:ea typeface="Verdana" panose="020B0604030504040204" pitchFamily="34" charset="0"/>
                <a:cs typeface="Verdana" panose="020B0604030504040204" pitchFamily="34" charset="0"/>
              </a:rPr>
              <a:t>Hooker, L., Kaspiew, R., &amp; Taft, A. (2016). Domestic and family violence and parenting: Mixed method insights into impact and support needs: State of knowledge paper. Australia's National Research Organisation for Women's Safety (ANROWS) Landscapes, (01/16). </a:t>
            </a:r>
            <a:r>
              <a:rPr lang="en-AU" altLang="en-US" dirty="0">
                <a:latin typeface="Calibri" panose="020F0502020204030204" pitchFamily="34" charset="0"/>
                <a:ea typeface="Verdana" panose="020B0604030504040204" pitchFamily="34" charset="0"/>
                <a:cs typeface="Verdana" panose="020B0604030504040204" pitchFamily="34" charset="0"/>
                <a:hlinkClick r:id="rId4"/>
              </a:rPr>
              <a:t>https://www.anrows.org.au/publication/domestic-and-family-violence-and-parenting-mixed-method-insights-into-impact-and-support-needs-final-report/</a:t>
            </a:r>
            <a:endParaRPr lang="en-AU" altLang="en-US" dirty="0">
              <a:latin typeface="Calibri" panose="020F0502020204030204" pitchFamily="34" charset="0"/>
              <a:ea typeface="Verdana" panose="020B0604030504040204" pitchFamily="34" charset="0"/>
              <a:cs typeface="Verdana" panose="020B0604030504040204" pitchFamily="34" charset="0"/>
            </a:endParaRPr>
          </a:p>
          <a:p>
            <a:pPr>
              <a:spcAft>
                <a:spcPct val="50000"/>
              </a:spcAft>
              <a:buFontTx/>
              <a:buAutoNum type="arabicPeriod"/>
            </a:pPr>
            <a:r>
              <a:rPr lang="en-AU" altLang="en-US" dirty="0">
                <a:latin typeface="Calibri" panose="020F0502020204030204" pitchFamily="34" charset="0"/>
                <a:ea typeface="Verdana" panose="020B0604030504040204" pitchFamily="34" charset="0"/>
                <a:cs typeface="Verdana" panose="020B0604030504040204" pitchFamily="34" charset="0"/>
              </a:rPr>
              <a:t>May, C., &amp; Finch, T. (2009). Implementing, embedding, and integrating practices: an outline of Normalization Process Theory. Sociology, 43(3), 535-554. doi:10.1177/0038038509103208</a:t>
            </a:r>
            <a:endParaRPr lang="en-AU" dirty="0"/>
          </a:p>
        </p:txBody>
      </p:sp>
    </p:spTree>
    <p:extLst>
      <p:ext uri="{BB962C8B-B14F-4D97-AF65-F5344CB8AC3E}">
        <p14:creationId xmlns:p14="http://schemas.microsoft.com/office/powerpoint/2010/main" val="167855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Line 7"/>
          <p:cNvSpPr>
            <a:spLocks noChangeShapeType="1"/>
          </p:cNvSpPr>
          <p:nvPr/>
        </p:nvSpPr>
        <p:spPr bwMode="auto">
          <a:xfrm flipH="1">
            <a:off x="1524000" y="3105150"/>
            <a:ext cx="914400" cy="0"/>
          </a:xfrm>
          <a:prstGeom prst="line">
            <a:avLst/>
          </a:prstGeom>
          <a:noFill/>
          <a:ln w="19050">
            <a:solidFill>
              <a:schemeClr val="bg1"/>
            </a:solidFill>
            <a:round/>
            <a:headEnd/>
            <a:tailEnd/>
          </a:ln>
        </p:spPr>
        <p:txBody>
          <a:bodyPr wrap="none" anchor="ctr"/>
          <a:lstStyle/>
          <a:p>
            <a:pPr defTabSz="914400" fontAlgn="base">
              <a:spcBef>
                <a:spcPct val="0"/>
              </a:spcBef>
              <a:spcAft>
                <a:spcPct val="0"/>
              </a:spcAft>
            </a:pPr>
            <a:endParaRPr lang="en-US">
              <a:solidFill>
                <a:prstClr val="black"/>
              </a:solidFill>
              <a:latin typeface="Arial" charset="0"/>
              <a:ea typeface="ＭＳ Ｐゴシック"/>
            </a:endParaRPr>
          </a:p>
        </p:txBody>
      </p:sp>
      <p:sp>
        <p:nvSpPr>
          <p:cNvPr id="101380" name="Line 10"/>
          <p:cNvSpPr>
            <a:spLocks noChangeShapeType="1"/>
          </p:cNvSpPr>
          <p:nvPr/>
        </p:nvSpPr>
        <p:spPr bwMode="auto">
          <a:xfrm flipH="1">
            <a:off x="1524000" y="5459413"/>
            <a:ext cx="914400" cy="0"/>
          </a:xfrm>
          <a:prstGeom prst="line">
            <a:avLst/>
          </a:prstGeom>
          <a:noFill/>
          <a:ln w="19050">
            <a:solidFill>
              <a:schemeClr val="bg1"/>
            </a:solidFill>
            <a:round/>
            <a:headEnd/>
            <a:tailEnd/>
          </a:ln>
        </p:spPr>
        <p:txBody>
          <a:bodyPr wrap="none" anchor="ctr"/>
          <a:lstStyle/>
          <a:p>
            <a:pPr defTabSz="914400" fontAlgn="base">
              <a:spcBef>
                <a:spcPct val="0"/>
              </a:spcBef>
              <a:spcAft>
                <a:spcPct val="0"/>
              </a:spcAft>
            </a:pPr>
            <a:endParaRPr lang="en-US">
              <a:solidFill>
                <a:prstClr val="black"/>
              </a:solidFill>
              <a:latin typeface="Arial" charset="0"/>
              <a:ea typeface="ＭＳ Ｐゴシック"/>
            </a:endParaRPr>
          </a:p>
        </p:txBody>
      </p:sp>
      <p:sp>
        <p:nvSpPr>
          <p:cNvPr id="101381" name="Line 11"/>
          <p:cNvSpPr>
            <a:spLocks noChangeShapeType="1"/>
          </p:cNvSpPr>
          <p:nvPr/>
        </p:nvSpPr>
        <p:spPr bwMode="auto">
          <a:xfrm>
            <a:off x="2438400" y="0"/>
            <a:ext cx="0" cy="6858000"/>
          </a:xfrm>
          <a:prstGeom prst="line">
            <a:avLst/>
          </a:prstGeom>
          <a:noFill/>
          <a:ln w="19050">
            <a:solidFill>
              <a:schemeClr val="bg1"/>
            </a:solidFill>
            <a:round/>
            <a:headEnd/>
            <a:tailEnd/>
          </a:ln>
        </p:spPr>
        <p:txBody>
          <a:bodyPr wrap="none" anchor="ctr"/>
          <a:lstStyle/>
          <a:p>
            <a:pPr defTabSz="914400" fontAlgn="base">
              <a:spcBef>
                <a:spcPct val="0"/>
              </a:spcBef>
              <a:spcAft>
                <a:spcPct val="0"/>
              </a:spcAft>
            </a:pPr>
            <a:endParaRPr lang="en-US">
              <a:solidFill>
                <a:prstClr val="black"/>
              </a:solidFill>
              <a:latin typeface="Arial" charset="0"/>
              <a:ea typeface="ＭＳ Ｐゴシック"/>
            </a:endParaRPr>
          </a:p>
        </p:txBody>
      </p:sp>
      <p:sp>
        <p:nvSpPr>
          <p:cNvPr id="101382" name="Rectangle 12"/>
          <p:cNvSpPr>
            <a:spLocks noGrp="1" noChangeArrowheads="1"/>
          </p:cNvSpPr>
          <p:nvPr>
            <p:ph type="title"/>
          </p:nvPr>
        </p:nvSpPr>
        <p:spPr>
          <a:xfrm>
            <a:off x="1992313" y="333375"/>
            <a:ext cx="8229600" cy="215900"/>
          </a:xfrm>
        </p:spPr>
        <p:txBody>
          <a:bodyPr/>
          <a:lstStyle/>
          <a:p>
            <a:pPr eaLnBrk="1" hangingPunct="1"/>
            <a:br>
              <a:rPr lang="en-AU" sz="3200">
                <a:solidFill>
                  <a:srgbClr val="18056B"/>
                </a:solidFill>
                <a:latin typeface="Arial Rounded MT Bold"/>
                <a:ea typeface="ＭＳ Ｐゴシック"/>
                <a:cs typeface="Arial Rounded MT Bold"/>
              </a:rPr>
            </a:br>
            <a:endParaRPr lang="en-AU" sz="3200">
              <a:solidFill>
                <a:srgbClr val="18056B"/>
              </a:solidFill>
              <a:latin typeface="Arial Rounded MT Bold"/>
              <a:ea typeface="ＭＳ Ｐゴシック"/>
              <a:cs typeface="Arial Rounded MT Bold"/>
            </a:endParaRPr>
          </a:p>
        </p:txBody>
      </p:sp>
      <p:graphicFrame>
        <p:nvGraphicFramePr>
          <p:cNvPr id="101378" name="Object 2"/>
          <p:cNvGraphicFramePr>
            <a:graphicFrameLocks noGrp="1" noChangeAspect="1"/>
          </p:cNvGraphicFramePr>
          <p:nvPr>
            <p:ph sz="half" idx="1"/>
          </p:nvPr>
        </p:nvGraphicFramePr>
        <p:xfrm>
          <a:off x="4106864" y="0"/>
          <a:ext cx="4352925" cy="6165850"/>
        </p:xfrm>
        <a:graphic>
          <a:graphicData uri="http://schemas.openxmlformats.org/presentationml/2006/ole">
            <mc:AlternateContent xmlns:mc="http://schemas.openxmlformats.org/markup-compatibility/2006">
              <mc:Choice xmlns:v="urn:schemas-microsoft-com:vml" Requires="v">
                <p:oleObj spid="_x0000_s1028" name="Acrobat Document" r:id="rId4" imgW="4725000" imgH="6693480" progId="AcroExch.Document.7">
                  <p:embed/>
                </p:oleObj>
              </mc:Choice>
              <mc:Fallback>
                <p:oleObj name="Acrobat Document" r:id="rId4" imgW="4725000" imgH="6693480" progId="AcroExch.Document.7">
                  <p:embed/>
                  <p:pic>
                    <p:nvPicPr>
                      <p:cNvPr id="101378"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6864" y="0"/>
                        <a:ext cx="4352925" cy="6165850"/>
                      </a:xfrm>
                      <a:prstGeom prst="rect">
                        <a:avLst/>
                      </a:prstGeom>
                      <a:noFill/>
                      <a:ln w="9525">
                        <a:solidFill>
                          <a:srgbClr val="9999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urved Right Arrow 7"/>
          <p:cNvSpPr/>
          <p:nvPr/>
        </p:nvSpPr>
        <p:spPr>
          <a:xfrm>
            <a:off x="3287714" y="3573463"/>
            <a:ext cx="720725" cy="122396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AU">
              <a:solidFill>
                <a:prstClr val="black"/>
              </a:solidFill>
              <a:latin typeface="Times New Roman"/>
            </a:endParaRPr>
          </a:p>
        </p:txBody>
      </p:sp>
      <p:sp>
        <p:nvSpPr>
          <p:cNvPr id="101384" name="TextBox 8"/>
          <p:cNvSpPr txBox="1">
            <a:spLocks noChangeArrowheads="1"/>
          </p:cNvSpPr>
          <p:nvPr/>
        </p:nvSpPr>
        <p:spPr bwMode="auto">
          <a:xfrm>
            <a:off x="1847851" y="620713"/>
            <a:ext cx="2087563" cy="923330"/>
          </a:xfrm>
          <a:prstGeom prst="rect">
            <a:avLst/>
          </a:prstGeom>
          <a:noFill/>
          <a:ln w="9525">
            <a:noFill/>
            <a:miter lim="800000"/>
            <a:headEnd/>
            <a:tailEnd/>
          </a:ln>
        </p:spPr>
        <p:txBody>
          <a:bodyPr>
            <a:spAutoFit/>
          </a:bodyPr>
          <a:lstStyle/>
          <a:p>
            <a:pPr defTabSz="914400" fontAlgn="base">
              <a:spcBef>
                <a:spcPct val="0"/>
              </a:spcBef>
              <a:spcAft>
                <a:spcPct val="0"/>
              </a:spcAft>
            </a:pPr>
            <a:r>
              <a:rPr lang="en-AU" dirty="0">
                <a:solidFill>
                  <a:srgbClr val="8A2A2B"/>
                </a:solidFill>
                <a:latin typeface="Calibri" panose="020F0502020204030204" pitchFamily="34" charset="0"/>
                <a:ea typeface="ＭＳ Ｐゴシック"/>
              </a:rPr>
              <a:t>Self-completion preferred by mothers and nurses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5698" name="Object 2"/>
          <p:cNvGraphicFramePr>
            <a:graphicFrameLocks noChangeAspect="1"/>
          </p:cNvGraphicFramePr>
          <p:nvPr/>
        </p:nvGraphicFramePr>
        <p:xfrm>
          <a:off x="1919536" y="142875"/>
          <a:ext cx="8280920" cy="6572250"/>
        </p:xfrm>
        <a:graphic>
          <a:graphicData uri="http://schemas.openxmlformats.org/presentationml/2006/ole">
            <mc:AlternateContent xmlns:mc="http://schemas.openxmlformats.org/markup-compatibility/2006">
              <mc:Choice xmlns:v="urn:schemas-microsoft-com:vml" Requires="v">
                <p:oleObj spid="_x0000_s2052" name="Acrobat Document" r:id="rId4" imgW="6693480" imgH="6693480" progId="AcroExch.Document.7">
                  <p:embed/>
                </p:oleObj>
              </mc:Choice>
              <mc:Fallback>
                <p:oleObj name="Acrobat Document" r:id="rId4" imgW="6693480" imgH="6693480" progId="AcroExch.Document.7">
                  <p:embed/>
                  <p:pic>
                    <p:nvPicPr>
                      <p:cNvPr id="28569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9536" y="142875"/>
                        <a:ext cx="8280920" cy="6572250"/>
                      </a:xfrm>
                      <a:prstGeom prst="rect">
                        <a:avLst/>
                      </a:prstGeom>
                      <a:noFill/>
                      <a:ln w="9525">
                        <a:solidFill>
                          <a:srgbClr val="009999"/>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288" y="549276"/>
            <a:ext cx="8229600" cy="849313"/>
          </a:xfrm>
        </p:spPr>
        <p:txBody>
          <a:bodyPr/>
          <a:lstStyle/>
          <a:p>
            <a:pPr>
              <a:defRPr/>
            </a:pPr>
            <a:r>
              <a:rPr lang="en-AU" sz="3600" dirty="0">
                <a:solidFill>
                  <a:schemeClr val="accent1"/>
                </a:solidFill>
                <a:latin typeface="Calibri" panose="020F0502020204030204" pitchFamily="34" charset="0"/>
              </a:rPr>
              <a:t>Partner violence prevalence in last 12m</a:t>
            </a:r>
            <a:endParaRPr lang="en-AU" sz="3600" i="1" dirty="0">
              <a:solidFill>
                <a:schemeClr val="accent1"/>
              </a:solidFill>
              <a:latin typeface="Calibri" panose="020F0502020204030204" pitchFamily="34" charset="0"/>
            </a:endParaRPr>
          </a:p>
        </p:txBody>
      </p:sp>
      <p:graphicFrame>
        <p:nvGraphicFramePr>
          <p:cNvPr id="108570" name="Group 26"/>
          <p:cNvGraphicFramePr>
            <a:graphicFrameLocks noGrp="1"/>
          </p:cNvGraphicFramePr>
          <p:nvPr>
            <p:ph idx="1"/>
            <p:extLst>
              <p:ext uri="{D42A27DB-BD31-4B8C-83A1-F6EECF244321}">
                <p14:modId xmlns:p14="http://schemas.microsoft.com/office/powerpoint/2010/main" val="3919735712"/>
              </p:ext>
            </p:extLst>
          </p:nvPr>
        </p:nvGraphicFramePr>
        <p:xfrm>
          <a:off x="2135560" y="1916833"/>
          <a:ext cx="7417196" cy="3515713"/>
        </p:xfrm>
        <a:graphic>
          <a:graphicData uri="http://schemas.openxmlformats.org/drawingml/2006/table">
            <a:tbl>
              <a:tblPr/>
              <a:tblGrid>
                <a:gridCol w="5634464">
                  <a:extLst>
                    <a:ext uri="{9D8B030D-6E8A-4147-A177-3AD203B41FA5}">
                      <a16:colId xmlns:a16="http://schemas.microsoft.com/office/drawing/2014/main" val="20000"/>
                    </a:ext>
                  </a:extLst>
                </a:gridCol>
                <a:gridCol w="1782732">
                  <a:extLst>
                    <a:ext uri="{9D8B030D-6E8A-4147-A177-3AD203B41FA5}">
                      <a16:colId xmlns:a16="http://schemas.microsoft.com/office/drawing/2014/main" val="20001"/>
                    </a:ext>
                  </a:extLst>
                </a:gridCol>
              </a:tblGrid>
              <a:tr h="8938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800" b="0" i="0" u="none" strike="noStrike" cap="none" normalizeH="0" baseline="0" dirty="0">
                          <a:ln>
                            <a:noFill/>
                          </a:ln>
                          <a:solidFill>
                            <a:srgbClr val="FFFFFF"/>
                          </a:solidFill>
                          <a:effectLst/>
                          <a:latin typeface="Calibri" panose="020F0502020204030204" pitchFamily="34" charset="0"/>
                          <a:ea typeface="ＭＳ Ｐゴシック"/>
                          <a:cs typeface="ＭＳ Ｐゴシック"/>
                        </a:rPr>
                        <a:t>Composite Abuse Scale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800" b="0" i="0" u="none" strike="noStrike" cap="none" normalizeH="0" baseline="0" dirty="0">
                          <a:ln>
                            <a:noFill/>
                          </a:ln>
                          <a:solidFill>
                            <a:srgbClr val="FFFFFF"/>
                          </a:solidFill>
                          <a:effectLst/>
                          <a:latin typeface="Calibri" panose="020F0502020204030204" pitchFamily="34" charset="0"/>
                          <a:ea typeface="ＭＳ Ｐゴシック"/>
                          <a:cs typeface="ＭＳ Ｐゴシック"/>
                        </a:rPr>
                        <a:t>n= 2621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236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a:ln>
                            <a:noFill/>
                          </a:ln>
                          <a:solidFill>
                            <a:schemeClr val="accent1"/>
                          </a:solidFill>
                          <a:effectLst/>
                          <a:latin typeface="Calibri" panose="020F0502020204030204" pitchFamily="34" charset="0"/>
                          <a:ea typeface="ＭＳ Ｐゴシック"/>
                          <a:cs typeface="ＭＳ Ｐゴシック"/>
                        </a:rPr>
                        <a:t>≥7 (confirmed)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a:ln>
                            <a:noFill/>
                          </a:ln>
                          <a:solidFill>
                            <a:schemeClr val="accent1"/>
                          </a:solidFill>
                          <a:effectLst/>
                          <a:latin typeface="Calibri" panose="020F0502020204030204" pitchFamily="34" charset="0"/>
                          <a:ea typeface="ＭＳ Ｐゴシック"/>
                          <a:cs typeface="ＭＳ Ｐゴシック"/>
                        </a:rPr>
                        <a:t>6.8%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5859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a:ln>
                            <a:noFill/>
                          </a:ln>
                          <a:solidFill>
                            <a:schemeClr val="accent1"/>
                          </a:solidFill>
                          <a:effectLst/>
                          <a:latin typeface="Calibri" panose="020F0502020204030204" pitchFamily="34" charset="0"/>
                          <a:ea typeface="ＭＳ Ｐゴシック"/>
                          <a:cs typeface="ＭＳ Ｐゴシック"/>
                        </a:rPr>
                        <a:t>Ever afraid of partner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a:ln>
                            <a:noFill/>
                          </a:ln>
                          <a:solidFill>
                            <a:schemeClr val="accent1"/>
                          </a:solidFill>
                          <a:effectLst/>
                          <a:latin typeface="Calibri" panose="020F0502020204030204" pitchFamily="34" charset="0"/>
                          <a:ea typeface="ＭＳ Ｐゴシック"/>
                          <a:cs typeface="ＭＳ Ｐゴシック"/>
                        </a:rPr>
                        <a:t>9.5%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5890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a:ln>
                            <a:noFill/>
                          </a:ln>
                          <a:solidFill>
                            <a:schemeClr val="accent1"/>
                          </a:solidFill>
                          <a:effectLst/>
                          <a:latin typeface="Calibri" panose="020F0502020204030204" pitchFamily="34" charset="0"/>
                          <a:ea typeface="ＭＳ Ｐゴシック"/>
                          <a:cs typeface="ＭＳ Ｐゴシック"/>
                        </a:rPr>
                        <a:t>Abused when pregnant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a:ln>
                            <a:noFill/>
                          </a:ln>
                          <a:solidFill>
                            <a:schemeClr val="accent1"/>
                          </a:solidFill>
                          <a:effectLst/>
                          <a:latin typeface="Calibri" panose="020F0502020204030204" pitchFamily="34" charset="0"/>
                          <a:ea typeface="ＭＳ Ｐゴシック"/>
                          <a:cs typeface="ＭＳ Ｐゴシック"/>
                        </a:rPr>
                        <a:t>2.8%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8231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a:ln>
                            <a:noFill/>
                          </a:ln>
                          <a:solidFill>
                            <a:schemeClr val="accent1"/>
                          </a:solidFill>
                          <a:effectLst/>
                          <a:latin typeface="Calibri" panose="020F0502020204030204" pitchFamily="34" charset="0"/>
                          <a:ea typeface="ＭＳ Ｐゴシック"/>
                          <a:cs typeface="ＭＳ Ｐゴシック"/>
                        </a:rPr>
                        <a:t>Abused by previous partner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a:ln>
                            <a:noFill/>
                          </a:ln>
                          <a:solidFill>
                            <a:schemeClr val="accent1"/>
                          </a:solidFill>
                          <a:effectLst/>
                          <a:latin typeface="Calibri" panose="020F0502020204030204" pitchFamily="34" charset="0"/>
                          <a:ea typeface="ＭＳ Ｐゴシック"/>
                          <a:cs typeface="ＭＳ Ｐゴシック"/>
                        </a:rPr>
                        <a:t>10.3%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bl>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8888" y="409800"/>
            <a:ext cx="1836687" cy="83194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AU" dirty="0"/>
            </a:br>
            <a:r>
              <a:rPr lang="en-AU" sz="4000" dirty="0">
                <a:solidFill>
                  <a:schemeClr val="accent1"/>
                </a:solidFill>
                <a:latin typeface="Calibri" panose="020F0502020204030204" pitchFamily="34" charset="0"/>
              </a:rPr>
              <a:t>Safety planning and referrals </a:t>
            </a:r>
            <a:br>
              <a:rPr lang="en-AU"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7842980"/>
              </p:ext>
            </p:extLst>
          </p:nvPr>
        </p:nvGraphicFramePr>
        <p:xfrm>
          <a:off x="2063554" y="1696421"/>
          <a:ext cx="6937571" cy="4956176"/>
        </p:xfrm>
        <a:graphic>
          <a:graphicData uri="http://schemas.openxmlformats.org/drawingml/2006/table">
            <a:tbl>
              <a:tblPr firstRow="1" bandRow="1">
                <a:tableStyleId>{5C22544A-7EE6-4342-B048-85BDC9FD1C3A}</a:tableStyleId>
              </a:tblPr>
              <a:tblGrid>
                <a:gridCol w="2683400">
                  <a:extLst>
                    <a:ext uri="{9D8B030D-6E8A-4147-A177-3AD203B41FA5}">
                      <a16:colId xmlns:a16="http://schemas.microsoft.com/office/drawing/2014/main" val="20000"/>
                    </a:ext>
                  </a:extLst>
                </a:gridCol>
                <a:gridCol w="2094361">
                  <a:extLst>
                    <a:ext uri="{9D8B030D-6E8A-4147-A177-3AD203B41FA5}">
                      <a16:colId xmlns:a16="http://schemas.microsoft.com/office/drawing/2014/main" val="20001"/>
                    </a:ext>
                  </a:extLst>
                </a:gridCol>
                <a:gridCol w="2159810">
                  <a:extLst>
                    <a:ext uri="{9D8B030D-6E8A-4147-A177-3AD203B41FA5}">
                      <a16:colId xmlns:a16="http://schemas.microsoft.com/office/drawing/2014/main" val="20002"/>
                    </a:ext>
                  </a:extLst>
                </a:gridCol>
              </a:tblGrid>
              <a:tr h="339076">
                <a:tc>
                  <a:txBody>
                    <a:bodyPr/>
                    <a:lstStyle/>
                    <a:p>
                      <a:endParaRPr lang="en-US" dirty="0"/>
                    </a:p>
                  </a:txBody>
                  <a:tcPr/>
                </a:tc>
                <a:tc>
                  <a:txBody>
                    <a:bodyPr/>
                    <a:lstStyle/>
                    <a:p>
                      <a:r>
                        <a:rPr lang="en-AU" sz="2400" dirty="0">
                          <a:latin typeface="Calibri" panose="020F0502020204030204" pitchFamily="34" charset="0"/>
                        </a:rPr>
                        <a:t>Safety plans</a:t>
                      </a:r>
                      <a:endParaRPr lang="en-US" sz="2400" dirty="0">
                        <a:latin typeface="Calibri" panose="020F0502020204030204" pitchFamily="34" charset="0"/>
                      </a:endParaRPr>
                    </a:p>
                  </a:txBody>
                  <a:tcPr/>
                </a:tc>
                <a:tc>
                  <a:txBody>
                    <a:bodyPr/>
                    <a:lstStyle/>
                    <a:p>
                      <a:r>
                        <a:rPr lang="en-AU" sz="2400" dirty="0">
                          <a:latin typeface="Calibri" panose="020F0502020204030204" pitchFamily="34" charset="0"/>
                        </a:rPr>
                        <a:t>Referrals</a:t>
                      </a:r>
                      <a:endParaRPr lang="en-US" sz="2400" dirty="0">
                        <a:latin typeface="Calibri" panose="020F0502020204030204" pitchFamily="34" charset="0"/>
                      </a:endParaRPr>
                    </a:p>
                  </a:txBody>
                  <a:tcPr/>
                </a:tc>
                <a:extLst>
                  <a:ext uri="{0D108BD9-81ED-4DB2-BD59-A6C34878D82A}">
                    <a16:rowId xmlns:a16="http://schemas.microsoft.com/office/drawing/2014/main" val="10000"/>
                  </a:ext>
                </a:extLst>
              </a:tr>
              <a:tr h="1694297">
                <a:tc>
                  <a:txBody>
                    <a:bodyPr/>
                    <a:lstStyle/>
                    <a:p>
                      <a:pPr>
                        <a:lnSpc>
                          <a:spcPct val="115000"/>
                        </a:lnSpc>
                        <a:spcAft>
                          <a:spcPts val="0"/>
                        </a:spcAft>
                      </a:pPr>
                      <a:endParaRPr lang="en-AU" sz="2800" b="1" dirty="0">
                        <a:solidFill>
                          <a:srgbClr val="7030A0"/>
                        </a:solidFill>
                        <a:latin typeface="Calibri"/>
                        <a:ea typeface="Calibri"/>
                        <a:cs typeface="Times New Roman"/>
                      </a:endParaRPr>
                    </a:p>
                    <a:p>
                      <a:pPr>
                        <a:lnSpc>
                          <a:spcPct val="115000"/>
                        </a:lnSpc>
                        <a:spcAft>
                          <a:spcPts val="0"/>
                        </a:spcAft>
                      </a:pPr>
                      <a:r>
                        <a:rPr lang="en-AU" sz="2800" b="1" dirty="0">
                          <a:solidFill>
                            <a:schemeClr val="accent1"/>
                          </a:solidFill>
                          <a:latin typeface="Calibri" panose="020F0502020204030204" pitchFamily="34" charset="0"/>
                          <a:ea typeface="Calibri"/>
                          <a:cs typeface="Times New Roman"/>
                        </a:rPr>
                        <a:t>MOVE teams</a:t>
                      </a:r>
                    </a:p>
                    <a:p>
                      <a:pPr>
                        <a:lnSpc>
                          <a:spcPct val="115000"/>
                        </a:lnSpc>
                        <a:spcAft>
                          <a:spcPts val="0"/>
                        </a:spcAft>
                      </a:pPr>
                      <a:endParaRPr lang="en-AU" sz="2800" b="1" dirty="0">
                        <a:solidFill>
                          <a:srgbClr val="7030A0"/>
                        </a:solidFill>
                        <a:latin typeface="Calibri"/>
                        <a:ea typeface="Calibri"/>
                        <a:cs typeface="Times New Roman"/>
                      </a:endParaRPr>
                    </a:p>
                    <a:p>
                      <a:pPr>
                        <a:lnSpc>
                          <a:spcPct val="115000"/>
                        </a:lnSpc>
                        <a:spcAft>
                          <a:spcPts val="0"/>
                        </a:spcAft>
                      </a:pPr>
                      <a:r>
                        <a:rPr lang="en-AU" sz="2000" b="1" dirty="0">
                          <a:solidFill>
                            <a:schemeClr val="accent1"/>
                          </a:solidFill>
                          <a:latin typeface="Calibri" panose="020F0502020204030204" pitchFamily="34" charset="0"/>
                          <a:ea typeface="Calibri"/>
                          <a:cs typeface="Times New Roman"/>
                        </a:rPr>
                        <a:t>22,888</a:t>
                      </a:r>
                    </a:p>
                    <a:p>
                      <a:pPr>
                        <a:lnSpc>
                          <a:spcPct val="115000"/>
                        </a:lnSpc>
                        <a:spcAft>
                          <a:spcPts val="0"/>
                        </a:spcAft>
                      </a:pPr>
                      <a:r>
                        <a:rPr lang="en-AU" sz="2000" b="1" dirty="0">
                          <a:solidFill>
                            <a:schemeClr val="accent1"/>
                          </a:solidFill>
                          <a:latin typeface="Calibri" panose="020F0502020204030204" pitchFamily="34" charset="0"/>
                          <a:ea typeface="Calibri"/>
                          <a:cs typeface="Times New Roman"/>
                        </a:rPr>
                        <a:t>clients</a:t>
                      </a:r>
                      <a:endParaRPr lang="en-US" sz="2000" b="1" dirty="0">
                        <a:solidFill>
                          <a:schemeClr val="accent1"/>
                        </a:solidFill>
                        <a:latin typeface="Calibri" panose="020F0502020204030204" pitchFamily="34" charset="0"/>
                        <a:ea typeface="Calibri"/>
                        <a:cs typeface="Times New Roman"/>
                      </a:endParaRPr>
                    </a:p>
                  </a:txBody>
                  <a:tcPr marL="68580" marR="68580" marT="0" marB="0">
                    <a:noFill/>
                  </a:tcPr>
                </a:tc>
                <a:tc>
                  <a:txBody>
                    <a:bodyPr/>
                    <a:lstStyle/>
                    <a:p>
                      <a:pPr algn="l">
                        <a:lnSpc>
                          <a:spcPct val="115000"/>
                        </a:lnSpc>
                        <a:spcAft>
                          <a:spcPts val="0"/>
                        </a:spcAft>
                      </a:pPr>
                      <a:endParaRPr lang="en-AU" sz="2400" b="1" dirty="0">
                        <a:solidFill>
                          <a:schemeClr val="accent1"/>
                        </a:solidFill>
                        <a:latin typeface="Arial Rounded MT Bold" pitchFamily="34" charset="0"/>
                        <a:ea typeface="Calibri"/>
                        <a:cs typeface="Times New Roman"/>
                      </a:endParaRPr>
                    </a:p>
                    <a:p>
                      <a:pPr algn="l">
                        <a:lnSpc>
                          <a:spcPct val="115000"/>
                        </a:lnSpc>
                        <a:spcAft>
                          <a:spcPts val="0"/>
                        </a:spcAft>
                      </a:pPr>
                      <a:r>
                        <a:rPr lang="en-AU" sz="2800" b="1" dirty="0">
                          <a:solidFill>
                            <a:schemeClr val="accent1"/>
                          </a:solidFill>
                          <a:latin typeface="Calibri" panose="020F0502020204030204" pitchFamily="34" charset="0"/>
                          <a:ea typeface="Calibri"/>
                          <a:cs typeface="Times New Roman"/>
                        </a:rPr>
                        <a:t>*4.2% </a:t>
                      </a:r>
                    </a:p>
                    <a:p>
                      <a:pPr algn="l">
                        <a:lnSpc>
                          <a:spcPct val="115000"/>
                        </a:lnSpc>
                        <a:spcAft>
                          <a:spcPts val="0"/>
                        </a:spcAft>
                      </a:pPr>
                      <a:endParaRPr lang="en-AU" sz="2400" b="1" dirty="0">
                        <a:solidFill>
                          <a:schemeClr val="accent1"/>
                        </a:solidFill>
                        <a:latin typeface="Calibri" panose="020F0502020204030204" pitchFamily="34" charset="0"/>
                        <a:ea typeface="Calibri"/>
                        <a:cs typeface="Times New Roman"/>
                      </a:endParaRPr>
                    </a:p>
                    <a:p>
                      <a:pPr algn="l">
                        <a:lnSpc>
                          <a:spcPct val="115000"/>
                        </a:lnSpc>
                        <a:spcAft>
                          <a:spcPts val="0"/>
                        </a:spcAft>
                      </a:pPr>
                      <a:r>
                        <a:rPr lang="en-AU" sz="2000" b="1" dirty="0">
                          <a:solidFill>
                            <a:schemeClr val="accent1"/>
                          </a:solidFill>
                          <a:latin typeface="Calibri" panose="020F0502020204030204" pitchFamily="34" charset="0"/>
                          <a:ea typeface="Calibri"/>
                          <a:cs typeface="Times New Roman"/>
                        </a:rPr>
                        <a:t>(962)</a:t>
                      </a:r>
                    </a:p>
                    <a:p>
                      <a:pPr algn="l">
                        <a:lnSpc>
                          <a:spcPct val="115000"/>
                        </a:lnSpc>
                        <a:spcAft>
                          <a:spcPts val="0"/>
                        </a:spcAft>
                      </a:pPr>
                      <a:endParaRPr lang="en-AU" sz="1800" dirty="0">
                        <a:solidFill>
                          <a:schemeClr val="accent1"/>
                        </a:solidFill>
                        <a:latin typeface="Arial Rounded MT Bold" pitchFamily="34" charset="0"/>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US" sz="1800" dirty="0">
                        <a:solidFill>
                          <a:schemeClr val="accent1"/>
                        </a:solidFill>
                        <a:latin typeface="Arial Rounded MT Bold" pitchFamily="34" charset="0"/>
                        <a:ea typeface="Calibri"/>
                        <a:cs typeface="Times New Roman"/>
                      </a:endParaRPr>
                    </a:p>
                  </a:txBody>
                  <a:tcPr marL="68580" marR="68580" marT="0" marB="0">
                    <a:noFill/>
                  </a:tcPr>
                </a:tc>
                <a:tc>
                  <a:txBody>
                    <a:bodyPr/>
                    <a:lstStyle/>
                    <a:p>
                      <a:pPr algn="l">
                        <a:lnSpc>
                          <a:spcPct val="115000"/>
                        </a:lnSpc>
                        <a:spcAft>
                          <a:spcPts val="0"/>
                        </a:spcAft>
                      </a:pPr>
                      <a:endParaRPr lang="en-AU" sz="2400" b="1" dirty="0">
                        <a:solidFill>
                          <a:schemeClr val="accent1"/>
                        </a:solidFill>
                        <a:latin typeface="Calibri" panose="020F0502020204030204" pitchFamily="34" charset="0"/>
                        <a:ea typeface="Calibri"/>
                        <a:cs typeface="Times New Roman"/>
                      </a:endParaRPr>
                    </a:p>
                    <a:p>
                      <a:pPr algn="l">
                        <a:lnSpc>
                          <a:spcPct val="115000"/>
                        </a:lnSpc>
                        <a:spcAft>
                          <a:spcPts val="0"/>
                        </a:spcAft>
                      </a:pPr>
                      <a:r>
                        <a:rPr lang="en-AU" sz="2400" b="1" dirty="0">
                          <a:solidFill>
                            <a:schemeClr val="accent1"/>
                          </a:solidFill>
                          <a:latin typeface="Calibri" panose="020F0502020204030204" pitchFamily="34" charset="0"/>
                          <a:ea typeface="Calibri"/>
                          <a:cs typeface="Times New Roman"/>
                        </a:rPr>
                        <a:t> 0.62%</a:t>
                      </a:r>
                    </a:p>
                    <a:p>
                      <a:pPr algn="l">
                        <a:lnSpc>
                          <a:spcPct val="115000"/>
                        </a:lnSpc>
                        <a:spcAft>
                          <a:spcPts val="0"/>
                        </a:spcAft>
                      </a:pPr>
                      <a:endParaRPr lang="en-AU" sz="2400" b="1" dirty="0">
                        <a:solidFill>
                          <a:schemeClr val="accent1"/>
                        </a:solidFill>
                        <a:latin typeface="Calibri" panose="020F0502020204030204" pitchFamily="34" charset="0"/>
                        <a:ea typeface="Calibri"/>
                        <a:cs typeface="Times New Roman"/>
                      </a:endParaRPr>
                    </a:p>
                    <a:p>
                      <a:pPr algn="l">
                        <a:lnSpc>
                          <a:spcPct val="115000"/>
                        </a:lnSpc>
                        <a:spcAft>
                          <a:spcPts val="0"/>
                        </a:spcAft>
                      </a:pPr>
                      <a:r>
                        <a:rPr lang="en-AU" sz="2000" b="1" dirty="0">
                          <a:solidFill>
                            <a:schemeClr val="accent1"/>
                          </a:solidFill>
                          <a:latin typeface="Calibri" panose="020F0502020204030204" pitchFamily="34" charset="0"/>
                          <a:ea typeface="Calibri"/>
                          <a:cs typeface="Times New Roman"/>
                        </a:rPr>
                        <a:t>(143)</a:t>
                      </a:r>
                    </a:p>
                    <a:p>
                      <a:pPr algn="l">
                        <a:lnSpc>
                          <a:spcPct val="115000"/>
                        </a:lnSpc>
                        <a:spcAft>
                          <a:spcPts val="0"/>
                        </a:spcAft>
                      </a:pPr>
                      <a:endParaRPr lang="en-AU" sz="1800" dirty="0">
                        <a:solidFill>
                          <a:schemeClr val="accent1"/>
                        </a:solidFill>
                        <a:latin typeface="Calibri" panose="020F0502020204030204" pitchFamily="34" charset="0"/>
                        <a:ea typeface="Calibri"/>
                        <a:cs typeface="Times New Roman"/>
                      </a:endParaRPr>
                    </a:p>
                  </a:txBody>
                  <a:tcPr marL="68580" marR="68580" marT="0" marB="0">
                    <a:noFill/>
                  </a:tcPr>
                </a:tc>
                <a:extLst>
                  <a:ext uri="{0D108BD9-81ED-4DB2-BD59-A6C34878D82A}">
                    <a16:rowId xmlns:a16="http://schemas.microsoft.com/office/drawing/2014/main" val="10001"/>
                  </a:ext>
                </a:extLst>
              </a:tr>
              <a:tr h="1642306">
                <a:tc>
                  <a:txBody>
                    <a:bodyPr/>
                    <a:lstStyle/>
                    <a:p>
                      <a:pPr>
                        <a:lnSpc>
                          <a:spcPct val="115000"/>
                        </a:lnSpc>
                        <a:spcAft>
                          <a:spcPts val="0"/>
                        </a:spcAft>
                      </a:pPr>
                      <a:r>
                        <a:rPr lang="en-AU" sz="2800" b="1" dirty="0">
                          <a:solidFill>
                            <a:schemeClr val="accent1"/>
                          </a:solidFill>
                          <a:latin typeface="Calibri" panose="020F0502020204030204" pitchFamily="34" charset="0"/>
                          <a:ea typeface="Calibri"/>
                          <a:cs typeface="Times New Roman"/>
                        </a:rPr>
                        <a:t>Comparison teams</a:t>
                      </a:r>
                    </a:p>
                    <a:p>
                      <a:pPr>
                        <a:lnSpc>
                          <a:spcPct val="115000"/>
                        </a:lnSpc>
                        <a:spcAft>
                          <a:spcPts val="0"/>
                        </a:spcAft>
                      </a:pPr>
                      <a:endParaRPr lang="en-AU" sz="2800" b="1" dirty="0">
                        <a:solidFill>
                          <a:srgbClr val="7030A0"/>
                        </a:solidFill>
                        <a:latin typeface="Calibri"/>
                        <a:ea typeface="Calibri"/>
                        <a:cs typeface="Times New Roman"/>
                      </a:endParaRPr>
                    </a:p>
                    <a:p>
                      <a:pPr>
                        <a:lnSpc>
                          <a:spcPct val="115000"/>
                        </a:lnSpc>
                        <a:spcAft>
                          <a:spcPts val="0"/>
                        </a:spcAft>
                      </a:pPr>
                      <a:r>
                        <a:rPr lang="en-AU" sz="2000" b="1" dirty="0">
                          <a:solidFill>
                            <a:schemeClr val="accent1"/>
                          </a:solidFill>
                          <a:latin typeface="Calibri" panose="020F0502020204030204" pitchFamily="34" charset="0"/>
                          <a:ea typeface="Calibri"/>
                          <a:cs typeface="Times New Roman"/>
                        </a:rPr>
                        <a:t>28,215</a:t>
                      </a:r>
                    </a:p>
                    <a:p>
                      <a:pPr>
                        <a:lnSpc>
                          <a:spcPct val="115000"/>
                        </a:lnSpc>
                        <a:spcAft>
                          <a:spcPts val="0"/>
                        </a:spcAft>
                      </a:pPr>
                      <a:r>
                        <a:rPr lang="en-AU" sz="2000" b="1" dirty="0">
                          <a:solidFill>
                            <a:schemeClr val="accent1"/>
                          </a:solidFill>
                          <a:latin typeface="Calibri" panose="020F0502020204030204" pitchFamily="34" charset="0"/>
                          <a:ea typeface="Calibri"/>
                          <a:cs typeface="Times New Roman"/>
                        </a:rPr>
                        <a:t>clients</a:t>
                      </a:r>
                      <a:endParaRPr lang="en-US" sz="2000" b="1" dirty="0">
                        <a:solidFill>
                          <a:schemeClr val="accent1"/>
                        </a:solidFill>
                        <a:latin typeface="Calibri" panose="020F0502020204030204" pitchFamily="34" charset="0"/>
                        <a:ea typeface="Calibri"/>
                        <a:cs typeface="Times New Roman"/>
                      </a:endParaRPr>
                    </a:p>
                  </a:txBody>
                  <a:tcPr marL="68580" marR="68580" marT="0" marB="0">
                    <a:solidFill>
                      <a:schemeClr val="bg2"/>
                    </a:solidFill>
                  </a:tcPr>
                </a:tc>
                <a:tc>
                  <a:txBody>
                    <a:bodyPr/>
                    <a:lstStyle/>
                    <a:p>
                      <a:pPr algn="l">
                        <a:lnSpc>
                          <a:spcPct val="115000"/>
                        </a:lnSpc>
                        <a:spcAft>
                          <a:spcPts val="0"/>
                        </a:spcAft>
                      </a:pPr>
                      <a:r>
                        <a:rPr lang="en-AU" sz="2400" b="1" dirty="0">
                          <a:solidFill>
                            <a:schemeClr val="accent1"/>
                          </a:solidFill>
                          <a:latin typeface="Calibri" panose="020F0502020204030204" pitchFamily="34" charset="0"/>
                          <a:ea typeface="Calibri"/>
                          <a:cs typeface="Times New Roman"/>
                        </a:rPr>
                        <a:t>1.4%</a:t>
                      </a:r>
                    </a:p>
                    <a:p>
                      <a:pPr algn="l">
                        <a:lnSpc>
                          <a:spcPct val="115000"/>
                        </a:lnSpc>
                        <a:spcAft>
                          <a:spcPts val="0"/>
                        </a:spcAft>
                      </a:pPr>
                      <a:endParaRPr lang="en-AU" sz="2400" b="1" dirty="0">
                        <a:solidFill>
                          <a:schemeClr val="accent1"/>
                        </a:solidFill>
                        <a:latin typeface="Calibri" panose="020F0502020204030204" pitchFamily="34" charset="0"/>
                        <a:ea typeface="Calibri"/>
                        <a:cs typeface="Times New Roman"/>
                      </a:endParaRPr>
                    </a:p>
                    <a:p>
                      <a:pPr algn="l">
                        <a:lnSpc>
                          <a:spcPct val="115000"/>
                        </a:lnSpc>
                        <a:spcAft>
                          <a:spcPts val="0"/>
                        </a:spcAft>
                      </a:pPr>
                      <a:endParaRPr lang="en-AU" sz="2400" b="1" dirty="0">
                        <a:solidFill>
                          <a:schemeClr val="accent1"/>
                        </a:solidFill>
                        <a:latin typeface="Calibri" panose="020F0502020204030204" pitchFamily="34" charset="0"/>
                        <a:ea typeface="Calibri"/>
                        <a:cs typeface="Times New Roman"/>
                      </a:endParaRPr>
                    </a:p>
                    <a:p>
                      <a:pPr algn="l">
                        <a:lnSpc>
                          <a:spcPct val="115000"/>
                        </a:lnSpc>
                        <a:spcAft>
                          <a:spcPts val="0"/>
                        </a:spcAft>
                      </a:pPr>
                      <a:r>
                        <a:rPr lang="en-AU" sz="2000" b="1" dirty="0">
                          <a:solidFill>
                            <a:schemeClr val="accent1"/>
                          </a:solidFill>
                          <a:latin typeface="Calibri" panose="020F0502020204030204" pitchFamily="34" charset="0"/>
                          <a:ea typeface="Calibri"/>
                          <a:cs typeface="Times New Roman"/>
                        </a:rPr>
                        <a:t>(402)</a:t>
                      </a:r>
                    </a:p>
                    <a:p>
                      <a:pPr algn="l">
                        <a:lnSpc>
                          <a:spcPct val="115000"/>
                        </a:lnSpc>
                        <a:spcAft>
                          <a:spcPts val="0"/>
                        </a:spcAft>
                      </a:pPr>
                      <a:endParaRPr lang="en-AU" sz="1800" dirty="0">
                        <a:solidFill>
                          <a:schemeClr val="accent1"/>
                        </a:solidFill>
                        <a:latin typeface="Arial Rounded MT Bold" pitchFamily="34" charset="0"/>
                        <a:ea typeface="Calibri"/>
                        <a:cs typeface="Times New Roman"/>
                      </a:endParaRPr>
                    </a:p>
                    <a:p>
                      <a:pPr algn="l">
                        <a:lnSpc>
                          <a:spcPct val="115000"/>
                        </a:lnSpc>
                        <a:spcAft>
                          <a:spcPts val="0"/>
                        </a:spcAft>
                      </a:pPr>
                      <a:endParaRPr lang="en-US" sz="1800" dirty="0">
                        <a:solidFill>
                          <a:schemeClr val="accent1"/>
                        </a:solidFill>
                        <a:latin typeface="Arial Rounded MT Bold" pitchFamily="34" charset="0"/>
                        <a:ea typeface="Calibri"/>
                        <a:cs typeface="Times New Roman"/>
                      </a:endParaRPr>
                    </a:p>
                  </a:txBody>
                  <a:tcPr marL="68580" marR="68580" marT="0" marB="0">
                    <a:solidFill>
                      <a:schemeClr val="bg2"/>
                    </a:solidFill>
                  </a:tcPr>
                </a:tc>
                <a:tc>
                  <a:txBody>
                    <a:bodyPr/>
                    <a:lstStyle/>
                    <a:p>
                      <a:pPr algn="l">
                        <a:lnSpc>
                          <a:spcPct val="115000"/>
                        </a:lnSpc>
                        <a:spcAft>
                          <a:spcPts val="0"/>
                        </a:spcAft>
                      </a:pPr>
                      <a:r>
                        <a:rPr lang="en-AU" sz="1800" dirty="0">
                          <a:solidFill>
                            <a:schemeClr val="accent1"/>
                          </a:solidFill>
                          <a:latin typeface="Calibri" panose="020F0502020204030204" pitchFamily="34" charset="0"/>
                          <a:ea typeface="Calibri"/>
                          <a:cs typeface="Times New Roman"/>
                        </a:rPr>
                        <a:t> </a:t>
                      </a:r>
                      <a:r>
                        <a:rPr lang="en-AU" sz="2400" b="1" dirty="0">
                          <a:solidFill>
                            <a:schemeClr val="accent1"/>
                          </a:solidFill>
                          <a:latin typeface="Calibri" panose="020F0502020204030204" pitchFamily="34" charset="0"/>
                          <a:ea typeface="Calibri"/>
                          <a:cs typeface="Times New Roman"/>
                        </a:rPr>
                        <a:t>0</a:t>
                      </a:r>
                      <a:r>
                        <a:rPr lang="en-AU" sz="2800" b="1" dirty="0">
                          <a:solidFill>
                            <a:schemeClr val="accent1"/>
                          </a:solidFill>
                          <a:latin typeface="Calibri" panose="020F0502020204030204" pitchFamily="34" charset="0"/>
                          <a:ea typeface="Calibri"/>
                          <a:cs typeface="Times New Roman"/>
                        </a:rPr>
                        <a:t>.</a:t>
                      </a:r>
                      <a:r>
                        <a:rPr lang="en-AU" sz="2400" b="1" dirty="0">
                          <a:solidFill>
                            <a:schemeClr val="accent1"/>
                          </a:solidFill>
                          <a:latin typeface="Calibri" panose="020F0502020204030204" pitchFamily="34" charset="0"/>
                          <a:ea typeface="Calibri"/>
                          <a:cs typeface="Times New Roman"/>
                        </a:rPr>
                        <a:t>71%</a:t>
                      </a:r>
                    </a:p>
                    <a:p>
                      <a:pPr algn="l">
                        <a:lnSpc>
                          <a:spcPct val="115000"/>
                        </a:lnSpc>
                        <a:spcAft>
                          <a:spcPts val="0"/>
                        </a:spcAft>
                      </a:pPr>
                      <a:endParaRPr lang="en-AU" sz="2400" b="1" dirty="0">
                        <a:solidFill>
                          <a:schemeClr val="accent1"/>
                        </a:solidFill>
                        <a:latin typeface="Calibri" panose="020F0502020204030204" pitchFamily="34" charset="0"/>
                        <a:ea typeface="Calibri"/>
                        <a:cs typeface="Times New Roman"/>
                      </a:endParaRPr>
                    </a:p>
                    <a:p>
                      <a:pPr algn="l">
                        <a:lnSpc>
                          <a:spcPct val="115000"/>
                        </a:lnSpc>
                        <a:spcAft>
                          <a:spcPts val="0"/>
                        </a:spcAft>
                      </a:pPr>
                      <a:endParaRPr lang="en-AU" sz="2400" b="1" dirty="0">
                        <a:solidFill>
                          <a:schemeClr val="accent1"/>
                        </a:solidFill>
                        <a:latin typeface="Calibri" panose="020F0502020204030204" pitchFamily="34" charset="0"/>
                        <a:ea typeface="Calibri"/>
                        <a:cs typeface="Times New Roman"/>
                      </a:endParaRPr>
                    </a:p>
                    <a:p>
                      <a:pPr algn="l">
                        <a:lnSpc>
                          <a:spcPct val="115000"/>
                        </a:lnSpc>
                        <a:spcAft>
                          <a:spcPts val="0"/>
                        </a:spcAft>
                      </a:pPr>
                      <a:r>
                        <a:rPr lang="en-AU" sz="2000" b="1" dirty="0">
                          <a:solidFill>
                            <a:schemeClr val="accent1"/>
                          </a:solidFill>
                          <a:latin typeface="Calibri" panose="020F0502020204030204" pitchFamily="34" charset="0"/>
                          <a:ea typeface="Calibri"/>
                          <a:cs typeface="Times New Roman"/>
                        </a:rPr>
                        <a:t>(201)</a:t>
                      </a:r>
                    </a:p>
                    <a:p>
                      <a:pPr algn="l">
                        <a:lnSpc>
                          <a:spcPct val="115000"/>
                        </a:lnSpc>
                        <a:spcAft>
                          <a:spcPts val="0"/>
                        </a:spcAft>
                      </a:pPr>
                      <a:endParaRPr lang="en-AU" sz="1800" dirty="0">
                        <a:solidFill>
                          <a:schemeClr val="accent1"/>
                        </a:solidFill>
                        <a:latin typeface="Calibri" panose="020F0502020204030204" pitchFamily="34" charset="0"/>
                        <a:ea typeface="Calibri"/>
                        <a:cs typeface="Times New Roman"/>
                      </a:endParaRPr>
                    </a:p>
                  </a:txBody>
                  <a:tcPr marL="68580" marR="68580" marT="0" marB="0">
                    <a:solidFill>
                      <a:schemeClr val="bg2"/>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b="1" dirty="0">
                <a:solidFill>
                  <a:srgbClr val="740000"/>
                </a:solidFill>
              </a:rPr>
              <a:t>Conclusion</a:t>
            </a:r>
          </a:p>
        </p:txBody>
      </p:sp>
      <p:sp>
        <p:nvSpPr>
          <p:cNvPr id="3" name="Content Placeholder 2"/>
          <p:cNvSpPr>
            <a:spLocks noGrp="1"/>
          </p:cNvSpPr>
          <p:nvPr>
            <p:ph idx="1"/>
          </p:nvPr>
        </p:nvSpPr>
        <p:spPr>
          <a:xfrm>
            <a:off x="900113" y="1556792"/>
            <a:ext cx="9226799" cy="4535934"/>
          </a:xfrm>
        </p:spPr>
        <p:txBody>
          <a:bodyPr/>
          <a:lstStyle/>
          <a:p>
            <a:r>
              <a:rPr lang="en-AU" sz="2000" dirty="0">
                <a:solidFill>
                  <a:srgbClr val="740000"/>
                </a:solidFill>
              </a:rPr>
              <a:t>Project success due to:</a:t>
            </a:r>
          </a:p>
          <a:p>
            <a:pPr marL="457200" indent="-457200">
              <a:buFont typeface="Arial" panose="020B0604020202020204" pitchFamily="34" charset="0"/>
              <a:buChar char="•"/>
            </a:pPr>
            <a:r>
              <a:rPr lang="en-AU" sz="2000" dirty="0">
                <a:solidFill>
                  <a:srgbClr val="740000"/>
                </a:solidFill>
              </a:rPr>
              <a:t>Action research component-overcome practice barriers</a:t>
            </a:r>
          </a:p>
          <a:p>
            <a:pPr marL="457200" indent="-457200">
              <a:buFont typeface="Arial" panose="020B0604020202020204" pitchFamily="34" charset="0"/>
              <a:buChar char="•"/>
            </a:pPr>
            <a:r>
              <a:rPr lang="en-AU" sz="2000" dirty="0">
                <a:solidFill>
                  <a:srgbClr val="740000"/>
                </a:solidFill>
              </a:rPr>
              <a:t>Strong design</a:t>
            </a:r>
          </a:p>
          <a:p>
            <a:pPr marL="457200" indent="-457200">
              <a:buFont typeface="Arial" panose="020B0604020202020204" pitchFamily="34" charset="0"/>
              <a:buChar char="•"/>
            </a:pPr>
            <a:r>
              <a:rPr lang="en-AU" sz="2000" dirty="0">
                <a:solidFill>
                  <a:srgbClr val="740000"/>
                </a:solidFill>
              </a:rPr>
              <a:t>Implementation science for sustainable change</a:t>
            </a:r>
          </a:p>
          <a:p>
            <a:pPr marL="457200" indent="-457200">
              <a:buFont typeface="Arial" panose="020B0604020202020204" pitchFamily="34" charset="0"/>
              <a:buChar char="•"/>
            </a:pPr>
            <a:r>
              <a:rPr lang="en-AU" sz="2000" dirty="0">
                <a:solidFill>
                  <a:srgbClr val="740000"/>
                </a:solidFill>
              </a:rPr>
              <a:t>Enhanced links with DV services and MCH</a:t>
            </a:r>
          </a:p>
          <a:p>
            <a:pPr marL="0" indent="0"/>
            <a:endParaRPr lang="en-AU" sz="2000" dirty="0"/>
          </a:p>
          <a:p>
            <a:r>
              <a:rPr lang="en-AU" sz="2000" dirty="0">
                <a:solidFill>
                  <a:schemeClr val="tx1"/>
                </a:solidFill>
              </a:rPr>
              <a:t>MOVE model enabled better outcomes for abused postnatal women and their infants/children</a:t>
            </a:r>
          </a:p>
          <a:p>
            <a:r>
              <a:rPr lang="en-AU" sz="2000" dirty="0">
                <a:solidFill>
                  <a:schemeClr val="tx1"/>
                </a:solidFill>
              </a:rPr>
              <a:t>More effective DV screening practices, identification and abuse disclosure compared with comparison team</a:t>
            </a:r>
          </a:p>
          <a:p>
            <a:r>
              <a:rPr lang="en-AU" sz="2000" dirty="0">
                <a:solidFill>
                  <a:schemeClr val="tx1"/>
                </a:solidFill>
              </a:rPr>
              <a:t>Enhanced safety for women and their children</a:t>
            </a:r>
          </a:p>
          <a:p>
            <a:endParaRPr lang="en-AU" sz="2400" dirty="0"/>
          </a:p>
          <a:p>
            <a:endParaRPr lang="en-AU" sz="2400" dirty="0"/>
          </a:p>
          <a:p>
            <a:endParaRPr lang="en-AU" sz="2400" dirty="0"/>
          </a:p>
        </p:txBody>
      </p:sp>
      <p:pic>
        <p:nvPicPr>
          <p:cNvPr id="4" name="Picture 3">
            <a:extLst>
              <a:ext uri="{FF2B5EF4-FFF2-40B4-BE49-F238E27FC236}">
                <a16:creationId xmlns:a16="http://schemas.microsoft.com/office/drawing/2014/main" id="{8111B1FB-6E83-4321-A0AE-F1F619E36C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2779" y="781004"/>
            <a:ext cx="1654803" cy="701413"/>
          </a:xfrm>
          <a:prstGeom prst="rect">
            <a:avLst/>
          </a:prstGeom>
        </p:spPr>
      </p:pic>
    </p:spTree>
    <p:extLst>
      <p:ext uri="{BB962C8B-B14F-4D97-AF65-F5344CB8AC3E}">
        <p14:creationId xmlns:p14="http://schemas.microsoft.com/office/powerpoint/2010/main" val="207342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MOVE publications </a:t>
            </a:r>
          </a:p>
        </p:txBody>
      </p:sp>
      <p:sp>
        <p:nvSpPr>
          <p:cNvPr id="3" name="Text Placeholder 2"/>
          <p:cNvSpPr>
            <a:spLocks noGrp="1"/>
          </p:cNvSpPr>
          <p:nvPr>
            <p:ph type="body" idx="1"/>
          </p:nvPr>
        </p:nvSpPr>
        <p:spPr>
          <a:xfrm>
            <a:off x="623904" y="850280"/>
            <a:ext cx="10944191" cy="5836270"/>
          </a:xfrm>
        </p:spPr>
        <p:txBody>
          <a:bodyPr/>
          <a:lstStyle/>
          <a:p>
            <a:pPr marL="0" indent="0"/>
            <a:r>
              <a:rPr lang="en-AU" sz="1400" b="1" dirty="0">
                <a:solidFill>
                  <a:schemeClr val="accent2"/>
                </a:solidFill>
              </a:rPr>
              <a:t>1. MOVE theory</a:t>
            </a:r>
          </a:p>
          <a:p>
            <a:pPr marL="0" indent="0"/>
            <a:r>
              <a:rPr lang="en-AU" sz="1400" b="1" dirty="0">
                <a:cs typeface="Calibri" panose="020F0502020204030204" pitchFamily="34" charset="0"/>
              </a:rPr>
              <a:t>Hooker, L., </a:t>
            </a:r>
            <a:r>
              <a:rPr lang="en-AU" sz="1400" dirty="0">
                <a:cs typeface="Calibri" panose="020F0502020204030204" pitchFamily="34" charset="0"/>
              </a:rPr>
              <a:t>&amp; Taft, A. (2016). Using theory to design, implement and evaluate sustained nurse domestic violence screening and supportive care. </a:t>
            </a:r>
            <a:r>
              <a:rPr lang="en-AU" sz="1400" i="1" dirty="0">
                <a:cs typeface="Calibri" panose="020F0502020204030204" pitchFamily="34" charset="0"/>
              </a:rPr>
              <a:t>Journal of Research in Nursing</a:t>
            </a:r>
            <a:r>
              <a:rPr lang="en-AU" sz="1400" dirty="0">
                <a:cs typeface="Calibri" panose="020F0502020204030204" pitchFamily="34" charset="0"/>
              </a:rPr>
              <a:t>,</a:t>
            </a:r>
            <a:r>
              <a:rPr lang="en-AU" sz="1400" i="1" dirty="0">
                <a:cs typeface="Calibri" panose="020F0502020204030204" pitchFamily="34" charset="0"/>
              </a:rPr>
              <a:t> 21</a:t>
            </a:r>
            <a:r>
              <a:rPr lang="en-AU" sz="1400" dirty="0">
                <a:cs typeface="Calibri" panose="020F0502020204030204" pitchFamily="34" charset="0"/>
              </a:rPr>
              <a:t>(5-6), 432-442. </a:t>
            </a:r>
            <a:r>
              <a:rPr lang="en-AU" sz="1400" dirty="0">
                <a:cs typeface="Calibri" panose="020F0502020204030204" pitchFamily="34" charset="0"/>
                <a:hlinkClick r:id="rId3"/>
              </a:rPr>
              <a:t>https://doi.org/10.1177/1744987116649633 </a:t>
            </a:r>
            <a:endParaRPr lang="en-AU" sz="1400" dirty="0">
              <a:cs typeface="Calibri" panose="020F0502020204030204" pitchFamily="34" charset="0"/>
            </a:endParaRPr>
          </a:p>
          <a:p>
            <a:pPr marL="0" indent="0"/>
            <a:r>
              <a:rPr lang="en-AU" sz="1400" b="1" dirty="0">
                <a:solidFill>
                  <a:schemeClr val="accent2"/>
                </a:solidFill>
              </a:rPr>
              <a:t>2. MOVE primary outcomes paper</a:t>
            </a:r>
            <a:endParaRPr lang="en-AU" sz="1400" dirty="0">
              <a:solidFill>
                <a:schemeClr val="accent2"/>
              </a:solidFill>
            </a:endParaRPr>
          </a:p>
          <a:p>
            <a:pPr marL="0" indent="0"/>
            <a:r>
              <a:rPr lang="en-AU" sz="1400" dirty="0"/>
              <a:t>Taft , A., </a:t>
            </a:r>
            <a:r>
              <a:rPr lang="en-AU" sz="1400" b="1" dirty="0"/>
              <a:t>Hooker, L</a:t>
            </a:r>
            <a:r>
              <a:rPr lang="en-AU" sz="1400" dirty="0"/>
              <a:t>., Humphreys, C., Hegarty, K., Walter, R., Adams, C., Agius, P., Small, R. (2015). Maternal and child health nurse screening and care for mothers experiencing domestic violence (MOVE): a cluster randomised trial. </a:t>
            </a:r>
            <a:r>
              <a:rPr lang="en-AU" sz="1400" i="1" dirty="0"/>
              <a:t>BMC Medicine, </a:t>
            </a:r>
            <a:r>
              <a:rPr lang="en-AU" sz="1400" i="1" dirty="0">
                <a:cs typeface="Calibri" panose="020F0502020204030204" pitchFamily="34" charset="0"/>
              </a:rPr>
              <a:t>13</a:t>
            </a:r>
            <a:r>
              <a:rPr lang="en-AU" sz="1400" dirty="0">
                <a:cs typeface="Calibri" panose="020F0502020204030204" pitchFamily="34" charset="0"/>
              </a:rPr>
              <a:t>(150). </a:t>
            </a:r>
            <a:r>
              <a:rPr lang="en-AU" sz="1400" dirty="0">
                <a:cs typeface="Calibri" panose="020F0502020204030204" pitchFamily="34" charset="0"/>
                <a:hlinkClick r:id="rId4"/>
              </a:rPr>
              <a:t>https://doi.org/10.1186/s12916-015-0375-7 </a:t>
            </a:r>
            <a:endParaRPr lang="en-AU" sz="1400" dirty="0">
              <a:cs typeface="Calibri" panose="020F0502020204030204" pitchFamily="34" charset="0"/>
            </a:endParaRPr>
          </a:p>
          <a:p>
            <a:pPr marL="0" indent="0"/>
            <a:r>
              <a:rPr lang="en-AU" sz="1400" b="1" dirty="0">
                <a:solidFill>
                  <a:schemeClr val="accent2"/>
                </a:solidFill>
              </a:rPr>
              <a:t>3. MOVE process evaluation</a:t>
            </a:r>
          </a:p>
          <a:p>
            <a:pPr marL="0" indent="0"/>
            <a:r>
              <a:rPr lang="en-AU" sz="1400" b="1" dirty="0"/>
              <a:t>Hooker, L., </a:t>
            </a:r>
            <a:r>
              <a:rPr lang="en-AU" sz="1400" dirty="0"/>
              <a:t>Small, R., Humphreys, C., Hegarty, K., &amp; Taft, A. (2015). Applying normalization process theory to understand implementation of a family violence screening and care model in maternal and child health nursing practice: a mixed method process evaluation of a randomised controlled trial. </a:t>
            </a:r>
            <a:r>
              <a:rPr lang="en-AU" sz="1400" i="1" dirty="0"/>
              <a:t>Implementation Science, 10</a:t>
            </a:r>
            <a:r>
              <a:rPr lang="en-AU" sz="1400" dirty="0"/>
              <a:t>(39). </a:t>
            </a:r>
            <a:r>
              <a:rPr lang="en-AU" sz="1400" dirty="0">
                <a:hlinkClick r:id="rId5"/>
              </a:rPr>
              <a:t>https://doi.org/10.1186/s13012-015-0230-4</a:t>
            </a:r>
            <a:r>
              <a:rPr lang="en-AU" sz="1400" dirty="0"/>
              <a:t> </a:t>
            </a:r>
          </a:p>
          <a:p>
            <a:r>
              <a:rPr lang="en-AU" sz="1400" b="1" dirty="0">
                <a:solidFill>
                  <a:schemeClr val="accent2"/>
                </a:solidFill>
              </a:rPr>
              <a:t>4. MOVE 2 years on</a:t>
            </a:r>
          </a:p>
          <a:p>
            <a:pPr marL="0" indent="0"/>
            <a:r>
              <a:rPr lang="en-AU" sz="1400" b="1" dirty="0">
                <a:cs typeface="Calibri" panose="020F0502020204030204" pitchFamily="34" charset="0"/>
              </a:rPr>
              <a:t>Hooker, L</a:t>
            </a:r>
            <a:r>
              <a:rPr lang="en-AU" sz="1400" dirty="0">
                <a:cs typeface="Calibri" panose="020F0502020204030204" pitchFamily="34" charset="0"/>
              </a:rPr>
              <a:t>., Small, R., &amp; Taft, A. (2016). Understanding sustained domestic violence identification in maternal and child health nurse care: process evaluation from a 2-year follow-up of the MOVE trial </a:t>
            </a:r>
            <a:r>
              <a:rPr lang="en-AU" sz="1400" i="1" dirty="0">
                <a:cs typeface="Calibri" panose="020F0502020204030204" pitchFamily="34" charset="0"/>
              </a:rPr>
              <a:t>Journal of Advanced Nursing</a:t>
            </a:r>
            <a:r>
              <a:rPr lang="en-AU" sz="1400" dirty="0">
                <a:cs typeface="Calibri" panose="020F0502020204030204" pitchFamily="34" charset="0"/>
              </a:rPr>
              <a:t>,</a:t>
            </a:r>
            <a:r>
              <a:rPr lang="en-AU" sz="1400" i="1" dirty="0">
                <a:cs typeface="Calibri" panose="020F0502020204030204" pitchFamily="34" charset="0"/>
              </a:rPr>
              <a:t> 72</a:t>
            </a:r>
            <a:r>
              <a:rPr lang="en-AU" sz="1400" dirty="0">
                <a:cs typeface="Calibri" panose="020F0502020204030204" pitchFamily="34" charset="0"/>
              </a:rPr>
              <a:t>(3), 534-544. </a:t>
            </a:r>
            <a:r>
              <a:rPr lang="en-AU" sz="1400" dirty="0">
                <a:cs typeface="Calibri" panose="020F0502020204030204" pitchFamily="34" charset="0"/>
                <a:hlinkClick r:id="rId6"/>
              </a:rPr>
              <a:t>https://doi.org/10.1111/jan.12851</a:t>
            </a:r>
            <a:endParaRPr lang="en-AU" sz="1400" dirty="0">
              <a:cs typeface="Calibri" panose="020F0502020204030204" pitchFamily="34" charset="0"/>
            </a:endParaRPr>
          </a:p>
          <a:p>
            <a:pPr marL="0" indent="0"/>
            <a:r>
              <a:rPr lang="en-AU" sz="1400" b="1" dirty="0">
                <a:solidFill>
                  <a:schemeClr val="accent4">
                    <a:lumMod val="75000"/>
                  </a:schemeClr>
                </a:solidFill>
                <a:cs typeface="Calibri" panose="020F0502020204030204" pitchFamily="34" charset="0"/>
              </a:rPr>
              <a:t>5. MOVE data</a:t>
            </a:r>
          </a:p>
          <a:p>
            <a:pPr marL="0" indent="0"/>
            <a:r>
              <a:rPr lang="en-AU" sz="1400" b="1" dirty="0"/>
              <a:t>Hooker, L</a:t>
            </a:r>
            <a:r>
              <a:rPr lang="en-AU" sz="1400" dirty="0"/>
              <a:t>., Samaraweera, N., Agius, P., &amp; Taft, A. (2016). Intimate partner violence and the experience of motherhood: A cross-sectional analysis of factors associated with a poor experience of motherhood. </a:t>
            </a:r>
            <a:r>
              <a:rPr lang="en-AU" sz="1400" i="1" dirty="0"/>
              <a:t>Midwifery</a:t>
            </a:r>
            <a:r>
              <a:rPr lang="en-AU" sz="1400" dirty="0"/>
              <a:t>,</a:t>
            </a:r>
            <a:r>
              <a:rPr lang="en-AU" sz="1400" i="1" dirty="0"/>
              <a:t> 34</a:t>
            </a:r>
            <a:r>
              <a:rPr lang="en-AU" sz="1400" dirty="0"/>
              <a:t>, 88-94. </a:t>
            </a:r>
            <a:r>
              <a:rPr lang="en-AU" sz="1400" dirty="0">
                <a:hlinkClick r:id="rId7"/>
              </a:rPr>
              <a:t>https://doi.org/10.1016/j.midw.2015.12.011 </a:t>
            </a:r>
            <a:endParaRPr lang="en-AU" sz="1400" dirty="0"/>
          </a:p>
          <a:p>
            <a:pPr marL="0" indent="0"/>
            <a:r>
              <a:rPr lang="en-AU" sz="1400" b="1" dirty="0">
                <a:cs typeface="Calibri" panose="020F0502020204030204" pitchFamily="34" charset="0"/>
              </a:rPr>
              <a:t>Hooker, L</a:t>
            </a:r>
            <a:r>
              <a:rPr lang="en-AU" sz="1400" dirty="0">
                <a:cs typeface="Calibri" panose="020F0502020204030204" pitchFamily="34" charset="0"/>
              </a:rPr>
              <a:t>., Versteegh, L., Lindgren, H., &amp; Taft, A. (2020). Differences in help-seeking behaviours and perceived helpfulness of services between abused and non-abused postpartum women: A cross sectional survey of Australian postpartum women. Health and Social Care in the Community, 28, 958-968. https://doi.org/ </a:t>
            </a:r>
            <a:r>
              <a:rPr lang="en-AU" sz="1400" dirty="0">
                <a:cs typeface="Calibri" panose="020F0502020204030204" pitchFamily="34" charset="0"/>
                <a:hlinkClick r:id="rId8"/>
              </a:rPr>
              <a:t>https://doi.org/10.1111/hsc.12927</a:t>
            </a:r>
            <a:r>
              <a:rPr lang="en-AU" sz="1400" dirty="0">
                <a:cs typeface="Calibri" panose="020F0502020204030204" pitchFamily="34" charset="0"/>
              </a:rPr>
              <a:t>  </a:t>
            </a:r>
          </a:p>
        </p:txBody>
      </p:sp>
    </p:spTree>
    <p:extLst>
      <p:ext uri="{BB962C8B-B14F-4D97-AF65-F5344CB8AC3E}">
        <p14:creationId xmlns:p14="http://schemas.microsoft.com/office/powerpoint/2010/main" val="2118515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418" y="431800"/>
            <a:ext cx="10943167" cy="836960"/>
          </a:xfrm>
        </p:spPr>
        <p:txBody>
          <a:bodyPr wrap="square" anchor="t">
            <a:normAutofit/>
          </a:bodyPr>
          <a:lstStyle/>
          <a:p>
            <a:r>
              <a:rPr lang="en-AU" b="1"/>
              <a:t>Domestic and family violence and parenting: Mixed method insights into impact and support needs</a:t>
            </a:r>
          </a:p>
        </p:txBody>
      </p:sp>
      <p:sp>
        <p:nvSpPr>
          <p:cNvPr id="3" name="Text Placeholder 2"/>
          <p:cNvSpPr>
            <a:spLocks noGrp="1"/>
          </p:cNvSpPr>
          <p:nvPr>
            <p:ph type="body" idx="1"/>
          </p:nvPr>
        </p:nvSpPr>
        <p:spPr>
          <a:xfrm>
            <a:off x="624418" y="1624995"/>
            <a:ext cx="5375572" cy="4683730"/>
          </a:xfrm>
        </p:spPr>
        <p:txBody>
          <a:bodyPr wrap="square" anchor="t">
            <a:normAutofit/>
          </a:bodyPr>
          <a:lstStyle/>
          <a:p>
            <a:r>
              <a:rPr lang="en-AU" dirty="0"/>
              <a:t>Three phase project</a:t>
            </a:r>
          </a:p>
          <a:p>
            <a:pPr>
              <a:buFont typeface="+mj-lt"/>
              <a:buAutoNum type="arabicPeriod"/>
            </a:pPr>
            <a:r>
              <a:rPr lang="en-AU" dirty="0"/>
              <a:t>State of Knowledge report – evidence review</a:t>
            </a:r>
          </a:p>
          <a:p>
            <a:pPr>
              <a:buFont typeface="+mj-lt"/>
              <a:buAutoNum type="arabicPeriod"/>
            </a:pPr>
            <a:r>
              <a:rPr lang="en-AU" dirty="0"/>
              <a:t>Quantitative component- 3 longitudinal data sets</a:t>
            </a:r>
          </a:p>
          <a:p>
            <a:pPr>
              <a:buFont typeface="+mj-lt"/>
              <a:buAutoNum type="arabicPeriod"/>
            </a:pPr>
            <a:r>
              <a:rPr lang="en-AU" dirty="0"/>
              <a:t>Qualitative interviews (n=50)</a:t>
            </a:r>
          </a:p>
        </p:txBody>
      </p:sp>
      <p:pic>
        <p:nvPicPr>
          <p:cNvPr id="4" name="Content Placeholder 3">
            <a:extLst>
              <a:ext uri="{FF2B5EF4-FFF2-40B4-BE49-F238E27FC236}">
                <a16:creationId xmlns:a16="http://schemas.microsoft.com/office/drawing/2014/main" id="{96EBFEE7-5A78-4939-9D43-9FAE0BC185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456214" y="1268760"/>
            <a:ext cx="5111367" cy="503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75A03EC-EB3D-40FC-9CBE-784AC7AF9925}"/>
              </a:ext>
            </a:extLst>
          </p:cNvPr>
          <p:cNvSpPr/>
          <p:nvPr/>
        </p:nvSpPr>
        <p:spPr>
          <a:xfrm>
            <a:off x="360215" y="4989075"/>
            <a:ext cx="6096000" cy="830997"/>
          </a:xfrm>
          <a:prstGeom prst="rect">
            <a:avLst/>
          </a:prstGeom>
        </p:spPr>
        <p:txBody>
          <a:bodyPr>
            <a:spAutoFit/>
          </a:bodyPr>
          <a:lstStyle/>
          <a:p>
            <a:r>
              <a:rPr lang="en-AU" sz="1600" b="1" dirty="0">
                <a:solidFill>
                  <a:srgbClr val="63513D"/>
                </a:solidFill>
                <a:latin typeface="Calibri" pitchFamily="34" charset="0"/>
              </a:rPr>
              <a:t>Hooker, L., </a:t>
            </a:r>
            <a:r>
              <a:rPr lang="en-AU" sz="1600" dirty="0">
                <a:solidFill>
                  <a:srgbClr val="63513D"/>
                </a:solidFill>
                <a:latin typeface="Calibri" pitchFamily="34" charset="0"/>
              </a:rPr>
              <a:t>Kaspiew, R., &amp; Taft, A. (2016). Domestic and family violence and parenting: Mixed method insights into impact and support needs: State of knowledge paper. ANROWS Landscapes, (01/16). </a:t>
            </a:r>
            <a:endParaRPr lang="en-AU" sz="1600" dirty="0"/>
          </a:p>
        </p:txBody>
      </p:sp>
    </p:spTree>
    <p:extLst>
      <p:ext uri="{BB962C8B-B14F-4D97-AF65-F5344CB8AC3E}">
        <p14:creationId xmlns:p14="http://schemas.microsoft.com/office/powerpoint/2010/main" val="129851200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1" id="{D05C6019-71E4-4284-B205-8E1182E281C2}" vid="{CDA09135-178A-4970-8520-4B2EAF95C522}"/>
    </a:ext>
  </a:extLst>
</a:theme>
</file>

<file path=ppt/theme/theme2.xml><?xml version="1.0" encoding="utf-8"?>
<a:theme xmlns:a="http://schemas.openxmlformats.org/drawingml/2006/main" name="LTU-JLC-ppt-template1">
  <a:themeElements>
    <a:clrScheme name="LaTrobe Core Look">
      <a:dk1>
        <a:sysClr val="windowText" lastClr="000000"/>
      </a:dk1>
      <a:lt1>
        <a:sysClr val="window" lastClr="FFFFFF"/>
      </a:lt1>
      <a:dk2>
        <a:srgbClr val="1F497D"/>
      </a:dk2>
      <a:lt2>
        <a:srgbClr val="D6D2C4"/>
      </a:lt2>
      <a:accent1>
        <a:srgbClr val="8A2A2B"/>
      </a:accent1>
      <a:accent2>
        <a:srgbClr val="AB2328"/>
      </a:accent2>
      <a:accent3>
        <a:srgbClr val="D52B1E"/>
      </a:accent3>
      <a:accent4>
        <a:srgbClr val="D14124"/>
      </a:accent4>
      <a:accent5>
        <a:srgbClr val="E87722"/>
      </a:accent5>
      <a:accent6>
        <a:srgbClr val="FF9E1B"/>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TU PowerPoint Template">
  <a:themeElements>
    <a:clrScheme name="LaTrobe Core Look">
      <a:dk1>
        <a:sysClr val="windowText" lastClr="000000"/>
      </a:dk1>
      <a:lt1>
        <a:sysClr val="window" lastClr="FFFFFF"/>
      </a:lt1>
      <a:dk2>
        <a:srgbClr val="1F497D"/>
      </a:dk2>
      <a:lt2>
        <a:srgbClr val="D6D2C4"/>
      </a:lt2>
      <a:accent1>
        <a:srgbClr val="8A2A2B"/>
      </a:accent1>
      <a:accent2>
        <a:srgbClr val="AB2328"/>
      </a:accent2>
      <a:accent3>
        <a:srgbClr val="D52B1E"/>
      </a:accent3>
      <a:accent4>
        <a:srgbClr val="D14124"/>
      </a:accent4>
      <a:accent5>
        <a:srgbClr val="E87722"/>
      </a:accent5>
      <a:accent6>
        <a:srgbClr val="FF9E1B"/>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heme5">
  <a:themeElements>
    <a:clrScheme name="LaTrobe Core Look">
      <a:dk1>
        <a:sysClr val="windowText" lastClr="000000"/>
      </a:dk1>
      <a:lt1>
        <a:sysClr val="window" lastClr="FFFFFF"/>
      </a:lt1>
      <a:dk2>
        <a:srgbClr val="1F497D"/>
      </a:dk2>
      <a:lt2>
        <a:srgbClr val="D6D2C4"/>
      </a:lt2>
      <a:accent1>
        <a:srgbClr val="8A2A2B"/>
      </a:accent1>
      <a:accent2>
        <a:srgbClr val="AB2328"/>
      </a:accent2>
      <a:accent3>
        <a:srgbClr val="D52B1E"/>
      </a:accent3>
      <a:accent4>
        <a:srgbClr val="D14124"/>
      </a:accent4>
      <a:accent5>
        <a:srgbClr val="E87722"/>
      </a:accent5>
      <a:accent6>
        <a:srgbClr val="FF9E1B"/>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7B0F9CAC9D8242A80B9B2B38F69D0D" ma:contentTypeVersion="11" ma:contentTypeDescription="Create a new document." ma:contentTypeScope="" ma:versionID="cb18d3e1cc5a0b02723a4a1d6317086b">
  <xsd:schema xmlns:xsd="http://www.w3.org/2001/XMLSchema" xmlns:xs="http://www.w3.org/2001/XMLSchema" xmlns:p="http://schemas.microsoft.com/office/2006/metadata/properties" xmlns:ns3="69d41ba9-e8e0-4f47-b574-3308d1a1fff4" xmlns:ns4="b73d7e88-5fca-4bc7-8c15-17afa20ac46c" targetNamespace="http://schemas.microsoft.com/office/2006/metadata/properties" ma:root="true" ma:fieldsID="637f8fb78f72fa55f4647e97c3f88161" ns3:_="" ns4:_="">
    <xsd:import namespace="69d41ba9-e8e0-4f47-b574-3308d1a1fff4"/>
    <xsd:import namespace="b73d7e88-5fca-4bc7-8c15-17afa20ac46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d41ba9-e8e0-4f47-b574-3308d1a1fff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3d7e88-5fca-4bc7-8c15-17afa20ac46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274081-ACF3-438A-965D-D1B29F1C15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d41ba9-e8e0-4f47-b574-3308d1a1fff4"/>
    <ds:schemaRef ds:uri="b73d7e88-5fca-4bc7-8c15-17afa20ac4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77205F-2ABC-4894-A2CC-8B867BC2FD22}">
  <ds:schemaRefs>
    <ds:schemaRef ds:uri="http://schemas.microsoft.com/sharepoint/v3/contenttype/forms"/>
  </ds:schemaRefs>
</ds:datastoreItem>
</file>

<file path=customXml/itemProps3.xml><?xml version="1.0" encoding="utf-8"?>
<ds:datastoreItem xmlns:ds="http://schemas.openxmlformats.org/officeDocument/2006/customXml" ds:itemID="{318A260F-8DA9-4EAB-9C44-2F68BEE9126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42</TotalTime>
  <Words>3499</Words>
  <Application>Microsoft Office PowerPoint</Application>
  <PresentationFormat>Widescreen</PresentationFormat>
  <Paragraphs>299</Paragraphs>
  <Slides>23</Slides>
  <Notes>23</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23</vt:i4>
      </vt:variant>
    </vt:vector>
  </HeadingPairs>
  <TitlesOfParts>
    <vt:vector size="36" baseType="lpstr">
      <vt:lpstr>Arial</vt:lpstr>
      <vt:lpstr>Arial Rounded MT Bold</vt:lpstr>
      <vt:lpstr>Calibri</vt:lpstr>
      <vt:lpstr>Calibri Light</vt:lpstr>
      <vt:lpstr>Courier New</vt:lpstr>
      <vt:lpstr>Times New Roman</vt:lpstr>
      <vt:lpstr>Verdana</vt:lpstr>
      <vt:lpstr>Wingdings</vt:lpstr>
      <vt:lpstr>Retrospect</vt:lpstr>
      <vt:lpstr>LTU-JLC-ppt-template1</vt:lpstr>
      <vt:lpstr>LTU PowerPoint Template</vt:lpstr>
      <vt:lpstr>2_Theme5</vt:lpstr>
      <vt:lpstr>Acrobat Document</vt:lpstr>
      <vt:lpstr>PowerPoint Presentation</vt:lpstr>
      <vt:lpstr>Early work in Maternal and Child Health (MCH)</vt:lpstr>
      <vt:lpstr> </vt:lpstr>
      <vt:lpstr>PowerPoint Presentation</vt:lpstr>
      <vt:lpstr>Partner violence prevalence in last 12m</vt:lpstr>
      <vt:lpstr> Safety planning and referrals  </vt:lpstr>
      <vt:lpstr>Conclusion</vt:lpstr>
      <vt:lpstr>MOVE publications </vt:lpstr>
      <vt:lpstr>Domestic and family violence and parenting: Mixed method insights into impact and support needs</vt:lpstr>
      <vt:lpstr>State of Knowledge report- research questions </vt:lpstr>
      <vt:lpstr>Research question 1-DFV prevalence among parents</vt:lpstr>
      <vt:lpstr>Research question 2- Impact of DFV on parenting capacity </vt:lpstr>
      <vt:lpstr>Research question 3- Tactics of abuse that interrupt mother-child relationships </vt:lpstr>
      <vt:lpstr>Research question 4- Interventions to strengthen mother-child relationships</vt:lpstr>
      <vt:lpstr>       Reconnecting mothers and children after violence (RECOVER): The Australian Child-Parent Psychotherapy Pilot </vt:lpstr>
      <vt:lpstr>Introduction</vt:lpstr>
      <vt:lpstr>Introduction</vt:lpstr>
      <vt:lpstr>Aim and research questions</vt:lpstr>
      <vt:lpstr>Methods</vt:lpstr>
      <vt:lpstr>Findings and recommendations</vt:lpstr>
      <vt:lpstr>Protocol</vt:lpstr>
      <vt:lpstr>Acknowledgements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Leesa Hooker</dc:creator>
  <cp:lastModifiedBy>Leesa Hooker</cp:lastModifiedBy>
  <cp:revision>2</cp:revision>
  <dcterms:created xsi:type="dcterms:W3CDTF">2020-09-26T07:45:04Z</dcterms:created>
  <dcterms:modified xsi:type="dcterms:W3CDTF">2020-09-30T23:41:04Z</dcterms:modified>
</cp:coreProperties>
</file>