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68" r:id="rId2"/>
    <p:sldId id="295" r:id="rId3"/>
    <p:sldId id="285" r:id="rId4"/>
    <p:sldId id="314" r:id="rId5"/>
    <p:sldId id="334" r:id="rId6"/>
    <p:sldId id="315" r:id="rId7"/>
    <p:sldId id="316" r:id="rId8"/>
    <p:sldId id="318" r:id="rId9"/>
    <p:sldId id="319" r:id="rId10"/>
    <p:sldId id="320" r:id="rId11"/>
    <p:sldId id="321" r:id="rId12"/>
    <p:sldId id="33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991"/>
    <p:restoredTop sz="94694"/>
  </p:normalViewPr>
  <p:slideViewPr>
    <p:cSldViewPr snapToGrid="0" snapToObjects="1">
      <p:cViewPr varScale="1">
        <p:scale>
          <a:sx n="83" d="100"/>
          <a:sy n="83" d="100"/>
        </p:scale>
        <p:origin x="-136" y="-13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10/05/20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10/05/20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10/05/20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10/05/20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10/05/20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10/05/20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10/05/20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10/05/20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10/05/20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10/05/20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10/05/20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10/05/20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0C2EC3-1FF3-7640-80CE-865F579D1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8345"/>
            <a:ext cx="12192000" cy="3824320"/>
          </a:xfrm>
        </p:spPr>
        <p:txBody>
          <a:bodyPr>
            <a:normAutofit fontScale="90000"/>
          </a:bodyPr>
          <a:lstStyle/>
          <a:p>
            <a:r>
              <a:rPr lang="en-US" sz="1600" dirty="0" smtClean="0"/>
              <a:t>“</a:t>
            </a:r>
            <a:r>
              <a:rPr lang="en-GB" sz="1400" b="1" dirty="0"/>
              <a:t>Violence Abuse, and Mental Health </a:t>
            </a:r>
            <a:r>
              <a:rPr lang="en-GB" sz="1400" b="1" dirty="0" smtClean="0"/>
              <a:t>Network”, 12 May 2020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GB" b="1" dirty="0"/>
              <a:t>Sexual Violence,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Domestic </a:t>
            </a:r>
            <a:r>
              <a:rPr lang="en-GB" b="1" dirty="0"/>
              <a:t>Abuse, </a:t>
            </a:r>
            <a:r>
              <a:rPr lang="en-GB" b="1" dirty="0" smtClean="0"/>
              <a:t>&amp; </a:t>
            </a:r>
            <a:r>
              <a:rPr lang="en-GB" b="1" dirty="0"/>
              <a:t>Shame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in the Time </a:t>
            </a:r>
            <a:r>
              <a:rPr lang="en-GB" b="1" dirty="0"/>
              <a:t>of Covid-19</a:t>
            </a:r>
            <a:r>
              <a:rPr lang="en-GB" dirty="0"/>
              <a:t> </a:t>
            </a:r>
            <a:endParaRPr lang="en-US" sz="3100" b="1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BAF2C79-5320-CB44-855B-3AADE2A326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032665"/>
            <a:ext cx="6801612" cy="2825336"/>
          </a:xfrm>
        </p:spPr>
        <p:txBody>
          <a:bodyPr>
            <a:normAutofit fontScale="85000" lnSpcReduction="20000"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600" dirty="0">
                <a:solidFill>
                  <a:schemeClr val="tx1"/>
                </a:solidFill>
              </a:rPr>
              <a:t>Joanna Bourke</a:t>
            </a:r>
          </a:p>
          <a:p>
            <a:r>
              <a:rPr lang="en-US" dirty="0">
                <a:solidFill>
                  <a:schemeClr val="tx1"/>
                </a:solidFill>
              </a:rPr>
              <a:t>Professor of History at Birkbeck</a:t>
            </a:r>
          </a:p>
          <a:p>
            <a:r>
              <a:rPr lang="en-US" dirty="0">
                <a:solidFill>
                  <a:schemeClr val="tx1"/>
                </a:solidFill>
              </a:rPr>
              <a:t>&amp; PI of  a </a:t>
            </a:r>
            <a:r>
              <a:rPr lang="en-US" dirty="0" err="1">
                <a:solidFill>
                  <a:schemeClr val="tx1"/>
                </a:solidFill>
              </a:rPr>
              <a:t>Wellcome</a:t>
            </a:r>
            <a:r>
              <a:rPr lang="en-US" dirty="0">
                <a:solidFill>
                  <a:schemeClr val="tx1"/>
                </a:solidFill>
              </a:rPr>
              <a:t> Trust-funded project</a:t>
            </a:r>
          </a:p>
          <a:p>
            <a:r>
              <a:rPr lang="en-US" dirty="0" err="1">
                <a:solidFill>
                  <a:schemeClr val="tx1"/>
                </a:solidFill>
              </a:rPr>
              <a:t>SHaME</a:t>
            </a:r>
            <a:r>
              <a:rPr lang="en-US" dirty="0">
                <a:solidFill>
                  <a:schemeClr val="tx1"/>
                </a:solidFill>
              </a:rPr>
              <a:t> (Sexual Harms &amp; Medical Encounters)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Explore: </a:t>
            </a:r>
            <a:r>
              <a:rPr lang="en-US" dirty="0" err="1">
                <a:solidFill>
                  <a:schemeClr val="tx1"/>
                </a:solidFill>
              </a:rPr>
              <a:t>shame.bbk.ac.uk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Twitter: </a:t>
            </a:r>
            <a:r>
              <a:rPr lang="en-US" dirty="0" err="1">
                <a:solidFill>
                  <a:schemeClr val="tx1"/>
                </a:solidFill>
              </a:rPr>
              <a:t>shme_bbk</a:t>
            </a:r>
            <a:r>
              <a:rPr lang="en-US" dirty="0">
                <a:solidFill>
                  <a:schemeClr val="tx1"/>
                </a:solidFill>
              </a:rPr>
              <a:t> and @</a:t>
            </a:r>
            <a:r>
              <a:rPr lang="en-US" dirty="0" err="1">
                <a:solidFill>
                  <a:schemeClr val="tx1"/>
                </a:solidFill>
              </a:rPr>
              <a:t>bourke_joanna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703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0C2EC3-1FF3-7640-80CE-865F579D1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527207"/>
            <a:ext cx="8991600" cy="2505457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shame is part and parcel of the </a:t>
            </a:r>
            <a:r>
              <a:rPr lang="en-US" sz="2800" dirty="0" smtClean="0"/>
              <a:t>process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</a:t>
            </a:r>
            <a:r>
              <a:rPr lang="en-US" sz="2800" dirty="0"/>
              <a:t>of constituting women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and other </a:t>
            </a:r>
            <a:r>
              <a:rPr lang="en-US" sz="2800" dirty="0" err="1" smtClean="0"/>
              <a:t>minoritised</a:t>
            </a:r>
            <a:r>
              <a:rPr lang="en-US" sz="2800" dirty="0" smtClean="0"/>
              <a:t> </a:t>
            </a:r>
            <a:r>
              <a:rPr lang="en-US" sz="2800" dirty="0"/>
              <a:t>people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i="1" dirty="0" smtClean="0"/>
              <a:t>as </a:t>
            </a:r>
            <a:r>
              <a:rPr lang="en-US" sz="2800" dirty="0"/>
              <a:t>subordinate and dis-respected </a:t>
            </a:r>
            <a:endParaRPr lang="en-US" sz="2800" b="1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BAF2C79-5320-CB44-855B-3AADE2A326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3"/>
            <a:ext cx="6801612" cy="2505457"/>
          </a:xfrm>
        </p:spPr>
        <p:txBody>
          <a:bodyPr/>
          <a:lstStyle/>
          <a:p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318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0C2EC3-1FF3-7640-80CE-865F579D1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5471" y="1975757"/>
            <a:ext cx="6541336" cy="2056908"/>
          </a:xfrm>
        </p:spPr>
        <p:txBody>
          <a:bodyPr>
            <a:normAutofit/>
          </a:bodyPr>
          <a:lstStyle/>
          <a:p>
            <a:r>
              <a:rPr lang="en-US" sz="2800" dirty="0"/>
              <a:t>shame-making world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is </a:t>
            </a:r>
            <a:r>
              <a:rPr lang="en-US" sz="2800" dirty="0"/>
              <a:t>not inevitable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BAF2C79-5320-CB44-855B-3AADE2A326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3"/>
            <a:ext cx="6801612" cy="2505457"/>
          </a:xfrm>
        </p:spPr>
        <p:txBody>
          <a:bodyPr/>
          <a:lstStyle/>
          <a:p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56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0C2EC3-1FF3-7640-80CE-865F579D1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8345"/>
            <a:ext cx="12192000" cy="3824320"/>
          </a:xfrm>
        </p:spPr>
        <p:txBody>
          <a:bodyPr>
            <a:normAutofit fontScale="90000"/>
          </a:bodyPr>
          <a:lstStyle/>
          <a:p>
            <a:r>
              <a:rPr lang="en-US" sz="1600" dirty="0" smtClean="0"/>
              <a:t>“</a:t>
            </a:r>
            <a:r>
              <a:rPr lang="en-GB" sz="1400" b="1" dirty="0"/>
              <a:t>Violence Abuse, and Mental Health </a:t>
            </a:r>
            <a:r>
              <a:rPr lang="en-GB" sz="1400" b="1" dirty="0" smtClean="0"/>
              <a:t>Network”, 12 May 2020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GB" b="1" dirty="0"/>
              <a:t>Sexual Violence,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Domestic </a:t>
            </a:r>
            <a:r>
              <a:rPr lang="en-GB" b="1" dirty="0"/>
              <a:t>Abuse, </a:t>
            </a:r>
            <a:r>
              <a:rPr lang="en-GB" b="1" dirty="0" smtClean="0"/>
              <a:t>&amp; </a:t>
            </a:r>
            <a:r>
              <a:rPr lang="en-GB" b="1" dirty="0"/>
              <a:t>Shame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in the Time </a:t>
            </a:r>
            <a:r>
              <a:rPr lang="en-GB" b="1" dirty="0"/>
              <a:t>of Covid-19</a:t>
            </a:r>
            <a:r>
              <a:rPr lang="en-GB" dirty="0"/>
              <a:t> </a:t>
            </a:r>
            <a:endParaRPr lang="en-US" sz="3100" b="1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BAF2C79-5320-CB44-855B-3AADE2A326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032665"/>
            <a:ext cx="6801612" cy="2825336"/>
          </a:xfrm>
        </p:spPr>
        <p:txBody>
          <a:bodyPr>
            <a:normAutofit fontScale="85000" lnSpcReduction="20000"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600" dirty="0">
                <a:solidFill>
                  <a:schemeClr val="tx1"/>
                </a:solidFill>
              </a:rPr>
              <a:t>Joanna Bourke</a:t>
            </a:r>
          </a:p>
          <a:p>
            <a:r>
              <a:rPr lang="en-US" dirty="0">
                <a:solidFill>
                  <a:schemeClr val="tx1"/>
                </a:solidFill>
              </a:rPr>
              <a:t>Professor of History at Birkbeck</a:t>
            </a:r>
          </a:p>
          <a:p>
            <a:r>
              <a:rPr lang="en-US" dirty="0">
                <a:solidFill>
                  <a:schemeClr val="tx1"/>
                </a:solidFill>
              </a:rPr>
              <a:t>&amp; PI of  a </a:t>
            </a:r>
            <a:r>
              <a:rPr lang="en-US" dirty="0" err="1">
                <a:solidFill>
                  <a:schemeClr val="tx1"/>
                </a:solidFill>
              </a:rPr>
              <a:t>Wellcome</a:t>
            </a:r>
            <a:r>
              <a:rPr lang="en-US" dirty="0">
                <a:solidFill>
                  <a:schemeClr val="tx1"/>
                </a:solidFill>
              </a:rPr>
              <a:t> Trust-funded project</a:t>
            </a:r>
          </a:p>
          <a:p>
            <a:r>
              <a:rPr lang="en-US" dirty="0" err="1">
                <a:solidFill>
                  <a:schemeClr val="tx1"/>
                </a:solidFill>
              </a:rPr>
              <a:t>SHaME</a:t>
            </a:r>
            <a:r>
              <a:rPr lang="en-US" dirty="0">
                <a:solidFill>
                  <a:schemeClr val="tx1"/>
                </a:solidFill>
              </a:rPr>
              <a:t> (Sexual Harms &amp; Medical Encounters)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Explore: </a:t>
            </a:r>
            <a:r>
              <a:rPr lang="en-US" dirty="0" err="1">
                <a:solidFill>
                  <a:schemeClr val="tx1"/>
                </a:solidFill>
              </a:rPr>
              <a:t>shame.bbk.ac.uk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Twitter: </a:t>
            </a:r>
            <a:r>
              <a:rPr lang="en-US" dirty="0" err="1">
                <a:solidFill>
                  <a:schemeClr val="tx1"/>
                </a:solidFill>
              </a:rPr>
              <a:t>shme_bbk</a:t>
            </a:r>
            <a:r>
              <a:rPr lang="en-US" dirty="0">
                <a:solidFill>
                  <a:schemeClr val="tx1"/>
                </a:solidFill>
              </a:rPr>
              <a:t> and @</a:t>
            </a:r>
            <a:r>
              <a:rPr lang="en-US" dirty="0" err="1">
                <a:solidFill>
                  <a:schemeClr val="tx1"/>
                </a:solidFill>
              </a:rPr>
              <a:t>bourke_joanna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170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BAF2C79-5320-CB44-855B-3AADE2A326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3"/>
            <a:ext cx="6801612" cy="2505457"/>
          </a:xfrm>
        </p:spPr>
        <p:txBody>
          <a:bodyPr/>
          <a:lstStyle/>
          <a:p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 descr="A picture containing lotion, food&#10;&#10;Description automatically generated">
            <a:extLst>
              <a:ext uri="{FF2B5EF4-FFF2-40B4-BE49-F238E27FC236}">
                <a16:creationId xmlns="" xmlns:a16="http://schemas.microsoft.com/office/drawing/2014/main" id="{DE8AE596-7270-CB44-8992-3446C69104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6769" y="5324"/>
            <a:ext cx="4178461" cy="685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470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0C2EC3-1FF3-7640-80CE-865F579D1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527207"/>
            <a:ext cx="12192000" cy="250545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Why shame (&amp; not anger)?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BAF2C79-5320-CB44-855B-3AADE2A326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3"/>
            <a:ext cx="6801612" cy="2505457"/>
          </a:xfrm>
        </p:spPr>
        <p:txBody>
          <a:bodyPr/>
          <a:lstStyle/>
          <a:p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376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0C2EC3-1FF3-7640-80CE-865F579D1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527207"/>
            <a:ext cx="8991600" cy="250545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is shame?</a:t>
            </a:r>
            <a:endParaRPr lang="en-US" sz="2800" b="1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BAF2C79-5320-CB44-855B-3AADE2A326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3"/>
            <a:ext cx="6801612" cy="2505457"/>
          </a:xfrm>
        </p:spPr>
        <p:txBody>
          <a:bodyPr/>
          <a:lstStyle/>
          <a:p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291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0C2EC3-1FF3-7640-80CE-865F579D1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527207"/>
            <a:ext cx="8991600" cy="2505457"/>
          </a:xfrm>
        </p:spPr>
        <p:txBody>
          <a:bodyPr>
            <a:normAutofit/>
          </a:bodyPr>
          <a:lstStyle/>
          <a:p>
            <a:r>
              <a:rPr lang="en-US" sz="2800" dirty="0"/>
              <a:t>people are constituted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through interactions with </a:t>
            </a:r>
            <a:r>
              <a:rPr lang="en-US" sz="2800" dirty="0" smtClean="0"/>
              <a:t>other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</a:t>
            </a:r>
            <a:r>
              <a:rPr lang="en-US" sz="2800" dirty="0"/>
              <a:t>people, objects, &amp; institutions </a:t>
            </a:r>
            <a:endParaRPr lang="en-US" sz="2800" b="1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BAF2C79-5320-CB44-855B-3AADE2A326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3"/>
            <a:ext cx="6801612" cy="2505457"/>
          </a:xfrm>
        </p:spPr>
        <p:txBody>
          <a:bodyPr/>
          <a:lstStyle/>
          <a:p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401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0C2EC3-1FF3-7640-80CE-865F579D1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527207"/>
            <a:ext cx="8991600" cy="2505457"/>
          </a:xfrm>
        </p:spPr>
        <p:txBody>
          <a:bodyPr>
            <a:noAutofit/>
          </a:bodyPr>
          <a:lstStyle/>
          <a:p>
            <a:r>
              <a:rPr lang="en-US" sz="2800" dirty="0"/>
              <a:t>Shame is is an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inter-relational response to </a:t>
            </a:r>
            <a:r>
              <a:rPr lang="en-US" sz="2800" dirty="0" smtClean="0"/>
              <a:t>societal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</a:t>
            </a:r>
            <a:r>
              <a:rPr lang="en-US" sz="2800" dirty="0"/>
              <a:t>values &amp; practices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BAF2C79-5320-CB44-855B-3AADE2A326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3"/>
            <a:ext cx="6801612" cy="2505457"/>
          </a:xfrm>
        </p:spPr>
        <p:txBody>
          <a:bodyPr/>
          <a:lstStyle/>
          <a:p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938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0C2EC3-1FF3-7640-80CE-865F579D1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843" y="1527207"/>
            <a:ext cx="10956471" cy="3861222"/>
          </a:xfrm>
        </p:spPr>
        <p:txBody>
          <a:bodyPr>
            <a:normAutofit/>
          </a:bodyPr>
          <a:lstStyle/>
          <a:p>
            <a:r>
              <a:rPr lang="en-US" sz="2800" dirty="0"/>
              <a:t>Shame is inequitable in its distribution</a:t>
            </a:r>
            <a:r>
              <a:rPr lang="en-US" sz="2800" dirty="0" smtClean="0"/>
              <a:t>,</a:t>
            </a:r>
            <a:br>
              <a:rPr lang="en-US" sz="2800" dirty="0" smtClean="0"/>
            </a:br>
            <a:r>
              <a:rPr lang="en-US" sz="2800" dirty="0" smtClean="0"/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since it is inculcated through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relations of domination,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including sexism, racism, colonialism,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&amp; </a:t>
            </a:r>
            <a:r>
              <a:rPr lang="en-US" sz="2800" dirty="0"/>
              <a:t>economic inequalities </a:t>
            </a:r>
            <a:endParaRPr lang="en-US" sz="2800" b="1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BAF2C79-5320-CB44-855B-3AADE2A326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3"/>
            <a:ext cx="6801612" cy="2505457"/>
          </a:xfrm>
        </p:spPr>
        <p:txBody>
          <a:bodyPr/>
          <a:lstStyle/>
          <a:p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114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0C2EC3-1FF3-7640-80CE-865F579D1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527207"/>
            <a:ext cx="8991600" cy="2505457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a person might </a:t>
            </a:r>
            <a:r>
              <a:rPr lang="en-US" sz="2800" i="1" dirty="0"/>
              <a:t>feel</a:t>
            </a:r>
            <a:r>
              <a:rPr lang="en-US" sz="2800" dirty="0"/>
              <a:t> shame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yet intellectually know that she or </a:t>
            </a:r>
            <a:r>
              <a:rPr lang="en-US" sz="2800" dirty="0" smtClean="0"/>
              <a:t>he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</a:t>
            </a:r>
            <a:r>
              <a:rPr lang="en-US" sz="2800" dirty="0"/>
              <a:t>has done nothing to warrant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i="1" dirty="0" smtClean="0"/>
              <a:t>being</a:t>
            </a:r>
            <a:r>
              <a:rPr lang="en-US" sz="2800" dirty="0" smtClean="0"/>
              <a:t> </a:t>
            </a:r>
            <a:r>
              <a:rPr lang="en-US" sz="2800" dirty="0"/>
              <a:t>ashamed </a:t>
            </a:r>
            <a:endParaRPr lang="en-US" sz="2800" b="1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BAF2C79-5320-CB44-855B-3AADE2A326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3"/>
            <a:ext cx="6801612" cy="2505457"/>
          </a:xfrm>
        </p:spPr>
        <p:txBody>
          <a:bodyPr/>
          <a:lstStyle/>
          <a:p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974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0C2EC3-1FF3-7640-80CE-865F579D1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5471" y="914401"/>
            <a:ext cx="6541336" cy="3118264"/>
          </a:xfrm>
        </p:spPr>
        <p:txBody>
          <a:bodyPr>
            <a:normAutofit/>
          </a:bodyPr>
          <a:lstStyle/>
          <a:p>
            <a:r>
              <a:rPr lang="en-US" sz="2800" dirty="0"/>
              <a:t>Internalization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irrationality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neurotic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(victim-blaming)</a:t>
            </a:r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BAF2C79-5320-CB44-855B-3AADE2A326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3"/>
            <a:ext cx="6801612" cy="2505457"/>
          </a:xfrm>
        </p:spPr>
        <p:txBody>
          <a:bodyPr/>
          <a:lstStyle/>
          <a:p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948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136</Words>
  <Application>Microsoft Macintosh PowerPoint</Application>
  <PresentationFormat>Custom</PresentationFormat>
  <Paragraphs>27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Parcel</vt:lpstr>
      <vt:lpstr>“Violence Abuse, and Mental Health Network”, 12 May 2020  Sexual Violence,   Domestic Abuse, &amp; Shame   in the Time of Covid-19 </vt:lpstr>
      <vt:lpstr>PowerPoint Presentation</vt:lpstr>
      <vt:lpstr>Why shame (&amp; not anger)?</vt:lpstr>
      <vt:lpstr>What is shame?</vt:lpstr>
      <vt:lpstr>people are constituted   through interactions with other   people, objects, &amp; institutions </vt:lpstr>
      <vt:lpstr>Shame is is an   inter-relational response to societal   values &amp; practices </vt:lpstr>
      <vt:lpstr>Shame is inequitable in its distribution,   since it is inculcated through   relations of domination,   including sexism, racism, colonialism,   &amp; economic inequalities </vt:lpstr>
      <vt:lpstr>a person might feel shame   yet intellectually know that she or he   has done nothing to warrant   being ashamed </vt:lpstr>
      <vt:lpstr>Internalization  irrationality  neurotic  (victim-blaming)</vt:lpstr>
      <vt:lpstr>shame is part and parcel of the process   of constituting women   and other minoritised people   as subordinate and dis-respected </vt:lpstr>
      <vt:lpstr>shame-making world   is not inevitable</vt:lpstr>
      <vt:lpstr>“Violence Abuse, and Mental Health Network”, 12 May 2020  Sexual Violence,   Domestic Abuse, &amp; Shame   in the Time of Covid-19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1 of  “Exploring the body”:  Hair</dc:title>
  <dc:creator>Microsoft Office User</dc:creator>
  <cp:lastModifiedBy>Costas Douzinas</cp:lastModifiedBy>
  <cp:revision>124</cp:revision>
  <dcterms:created xsi:type="dcterms:W3CDTF">2019-10-26T14:31:16Z</dcterms:created>
  <dcterms:modified xsi:type="dcterms:W3CDTF">2020-05-10T15:39:25Z</dcterms:modified>
</cp:coreProperties>
</file>