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</p:sldMasterIdLst>
  <p:notesMasterIdLst>
    <p:notesMasterId r:id="rId32"/>
  </p:notesMasterIdLst>
  <p:sldIdLst>
    <p:sldId id="257" r:id="rId6"/>
    <p:sldId id="378" r:id="rId7"/>
    <p:sldId id="520" r:id="rId8"/>
    <p:sldId id="275" r:id="rId9"/>
    <p:sldId id="274" r:id="rId10"/>
    <p:sldId id="423" r:id="rId11"/>
    <p:sldId id="519" r:id="rId12"/>
    <p:sldId id="516" r:id="rId13"/>
    <p:sldId id="408" r:id="rId14"/>
    <p:sldId id="410" r:id="rId15"/>
    <p:sldId id="382" r:id="rId16"/>
    <p:sldId id="415" r:id="rId17"/>
    <p:sldId id="409" r:id="rId18"/>
    <p:sldId id="416" r:id="rId19"/>
    <p:sldId id="389" r:id="rId20"/>
    <p:sldId id="412" r:id="rId21"/>
    <p:sldId id="403" r:id="rId22"/>
    <p:sldId id="411" r:id="rId23"/>
    <p:sldId id="417" r:id="rId24"/>
    <p:sldId id="401" r:id="rId25"/>
    <p:sldId id="404" r:id="rId26"/>
    <p:sldId id="521" r:id="rId27"/>
    <p:sldId id="421" r:id="rId28"/>
    <p:sldId id="522" r:id="rId29"/>
    <p:sldId id="517" r:id="rId30"/>
    <p:sldId id="51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FFF"/>
    <a:srgbClr val="B4DE8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44B55F-9C2F-4EC7-A7D6-3D4A3503A4C6}" v="73" dt="2020-07-09T10:02:32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76-45D5-B2A3-ACE23205A3F2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776-45D5-B2A3-ACE23205A3F2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76-45D5-B2A3-ACE23205A3F2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776-45D5-B2A3-ACE23205A3F2}"/>
              </c:ext>
            </c:extLst>
          </c:dPt>
          <c:dPt>
            <c:idx val="11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76-45D5-B2A3-ACE23205A3F2}"/>
              </c:ext>
            </c:extLst>
          </c:dPt>
          <c:cat>
            <c:strRef>
              <c:f>Sheet1!$A$2:$A$13</c:f>
              <c:strCache>
                <c:ptCount val="12"/>
                <c:pt idx="0">
                  <c:v>South Africa </c:v>
                </c:pt>
                <c:pt idx="1">
                  <c:v>Rumbeck, S Sudan</c:v>
                </c:pt>
                <c:pt idx="2">
                  <c:v>Bangladesh</c:v>
                </c:pt>
                <c:pt idx="3">
                  <c:v>DRC</c:v>
                </c:pt>
                <c:pt idx="4">
                  <c:v>Juba POCs</c:v>
                </c:pt>
                <c:pt idx="5">
                  <c:v>Tajikistan</c:v>
                </c:pt>
                <c:pt idx="6">
                  <c:v>Juba, S Sudan</c:v>
                </c:pt>
                <c:pt idx="7">
                  <c:v>OPT</c:v>
                </c:pt>
                <c:pt idx="8">
                  <c:v>Rwanda</c:v>
                </c:pt>
                <c:pt idx="9">
                  <c:v>Nepal</c:v>
                </c:pt>
                <c:pt idx="10">
                  <c:v>Ghana</c:v>
                </c:pt>
                <c:pt idx="11">
                  <c:v>Afghanistan*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65.2</c:v>
                </c:pt>
                <c:pt idx="1">
                  <c:v>63</c:v>
                </c:pt>
                <c:pt idx="2">
                  <c:v>58</c:v>
                </c:pt>
                <c:pt idx="3">
                  <c:v>53.2</c:v>
                </c:pt>
                <c:pt idx="4">
                  <c:v>47</c:v>
                </c:pt>
                <c:pt idx="5">
                  <c:v>46.9</c:v>
                </c:pt>
                <c:pt idx="6">
                  <c:v>43</c:v>
                </c:pt>
                <c:pt idx="7">
                  <c:v>36.6</c:v>
                </c:pt>
                <c:pt idx="8">
                  <c:v>36.6</c:v>
                </c:pt>
                <c:pt idx="9">
                  <c:v>30</c:v>
                </c:pt>
                <c:pt idx="10">
                  <c:v>21.7</c:v>
                </c:pt>
                <c:pt idx="11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6-45D5-B2A3-ACE23205A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2594384"/>
        <c:axId val="1264971872"/>
      </c:barChart>
      <c:catAx>
        <c:axId val="127259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4971872"/>
        <c:crosses val="autoZero"/>
        <c:auto val="1"/>
        <c:lblAlgn val="ctr"/>
        <c:lblOffset val="100"/>
        <c:noMultiLvlLbl val="0"/>
      </c:catAx>
      <c:valAx>
        <c:axId val="126497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2594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F480D-8D8F-4ABB-80C4-E8F550A0DD8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83C32E0-1109-46BC-B84E-E7E9D85DC1E0}">
      <dgm:prSet custT="1"/>
      <dgm:spPr/>
      <dgm:t>
        <a:bodyPr/>
        <a:lstStyle/>
        <a:p>
          <a:r>
            <a:rPr lang="en-ZA" sz="2000" dirty="0"/>
            <a:t>VAW in global contexts: prevalence and drivers</a:t>
          </a:r>
          <a:endParaRPr lang="en-US" sz="2000" dirty="0"/>
        </a:p>
      </dgm:t>
    </dgm:pt>
    <dgm:pt modelId="{A93F28BF-74AF-4B8C-8492-00F1CFDD3844}" type="parTrans" cxnId="{54D80C3E-D0A6-4EF6-A83F-B62435673A2C}">
      <dgm:prSet/>
      <dgm:spPr/>
      <dgm:t>
        <a:bodyPr/>
        <a:lstStyle/>
        <a:p>
          <a:endParaRPr lang="en-US"/>
        </a:p>
      </dgm:t>
    </dgm:pt>
    <dgm:pt modelId="{1259A135-874E-418C-8749-FA62F14A6728}" type="sibTrans" cxnId="{54D80C3E-D0A6-4EF6-A83F-B62435673A2C}">
      <dgm:prSet/>
      <dgm:spPr/>
      <dgm:t>
        <a:bodyPr/>
        <a:lstStyle/>
        <a:p>
          <a:endParaRPr lang="en-US"/>
        </a:p>
      </dgm:t>
    </dgm:pt>
    <dgm:pt modelId="{A4A9F4BC-F948-4B28-BF53-D7E6078E405E}">
      <dgm:prSet custT="1"/>
      <dgm:spPr/>
      <dgm:t>
        <a:bodyPr/>
        <a:lstStyle/>
        <a:p>
          <a:r>
            <a:rPr lang="en-ZA" sz="2000" dirty="0"/>
            <a:t>What do we know about prevention of VAW?</a:t>
          </a:r>
          <a:endParaRPr lang="en-US" sz="2000" dirty="0"/>
        </a:p>
      </dgm:t>
    </dgm:pt>
    <dgm:pt modelId="{FF4F63F2-099D-447F-960F-A20B47CC62CB}" type="parTrans" cxnId="{4FC347CB-8739-4039-B1F3-3067C6A31FEA}">
      <dgm:prSet/>
      <dgm:spPr/>
      <dgm:t>
        <a:bodyPr/>
        <a:lstStyle/>
        <a:p>
          <a:endParaRPr lang="en-US"/>
        </a:p>
      </dgm:t>
    </dgm:pt>
    <dgm:pt modelId="{3D23E455-3368-44BF-964C-CA6AE2DBEFBB}" type="sibTrans" cxnId="{4FC347CB-8739-4039-B1F3-3067C6A31FEA}">
      <dgm:prSet/>
      <dgm:spPr/>
      <dgm:t>
        <a:bodyPr/>
        <a:lstStyle/>
        <a:p>
          <a:endParaRPr lang="en-US"/>
        </a:p>
      </dgm:t>
    </dgm:pt>
    <dgm:pt modelId="{AB90B1AE-BF0D-4BFC-A886-410EFF3BD480}">
      <dgm:prSet custT="1"/>
      <dgm:spPr/>
      <dgm:t>
        <a:bodyPr/>
        <a:lstStyle/>
        <a:p>
          <a:r>
            <a:rPr lang="en-ZA" sz="2000" dirty="0"/>
            <a:t>What features of the design and implementation of interventions are associated with success?</a:t>
          </a:r>
          <a:endParaRPr lang="en-US" sz="2000" dirty="0"/>
        </a:p>
      </dgm:t>
    </dgm:pt>
    <dgm:pt modelId="{7C1D3863-415D-4DDA-96F2-885645907D54}" type="parTrans" cxnId="{94F2F28D-D67C-48FA-9FB9-EEA1466BC0B1}">
      <dgm:prSet/>
      <dgm:spPr/>
      <dgm:t>
        <a:bodyPr/>
        <a:lstStyle/>
        <a:p>
          <a:endParaRPr lang="en-US"/>
        </a:p>
      </dgm:t>
    </dgm:pt>
    <dgm:pt modelId="{0DD9F618-02FB-4257-A0B8-756010E37ACE}" type="sibTrans" cxnId="{94F2F28D-D67C-48FA-9FB9-EEA1466BC0B1}">
      <dgm:prSet/>
      <dgm:spPr/>
      <dgm:t>
        <a:bodyPr/>
        <a:lstStyle/>
        <a:p>
          <a:endParaRPr lang="en-US"/>
        </a:p>
      </dgm:t>
    </dgm:pt>
    <dgm:pt modelId="{B0A123FA-F241-4263-9B14-F2B1D991DF34}">
      <dgm:prSet custT="1"/>
      <dgm:spPr/>
      <dgm:t>
        <a:bodyPr/>
        <a:lstStyle/>
        <a:p>
          <a:r>
            <a:rPr lang="en-ZA" sz="2000" dirty="0"/>
            <a:t>Concluding thoughts</a:t>
          </a:r>
          <a:endParaRPr lang="en-US" sz="2000" dirty="0"/>
        </a:p>
      </dgm:t>
    </dgm:pt>
    <dgm:pt modelId="{4636A397-A7BB-4045-9A0A-EF586D7C5F86}" type="parTrans" cxnId="{D57BC1C8-DB29-4486-B599-81A57F54B7BA}">
      <dgm:prSet/>
      <dgm:spPr/>
      <dgm:t>
        <a:bodyPr/>
        <a:lstStyle/>
        <a:p>
          <a:endParaRPr lang="en-US"/>
        </a:p>
      </dgm:t>
    </dgm:pt>
    <dgm:pt modelId="{E25340DB-4826-4432-A660-EDE7617D3D48}" type="sibTrans" cxnId="{D57BC1C8-DB29-4486-B599-81A57F54B7BA}">
      <dgm:prSet/>
      <dgm:spPr/>
      <dgm:t>
        <a:bodyPr/>
        <a:lstStyle/>
        <a:p>
          <a:endParaRPr lang="en-US"/>
        </a:p>
      </dgm:t>
    </dgm:pt>
    <dgm:pt modelId="{89CE3937-1BD3-4D70-83D4-20F042C0C0C4}" type="pres">
      <dgm:prSet presAssocID="{CE8F480D-8D8F-4ABB-80C4-E8F550A0DD8F}" presName="outerComposite" presStyleCnt="0">
        <dgm:presLayoutVars>
          <dgm:chMax val="5"/>
          <dgm:dir/>
          <dgm:resizeHandles val="exact"/>
        </dgm:presLayoutVars>
      </dgm:prSet>
      <dgm:spPr/>
    </dgm:pt>
    <dgm:pt modelId="{E6AD936A-81B8-42D3-B7B4-D81DEB5ACC3A}" type="pres">
      <dgm:prSet presAssocID="{CE8F480D-8D8F-4ABB-80C4-E8F550A0DD8F}" presName="dummyMaxCanvas" presStyleCnt="0">
        <dgm:presLayoutVars/>
      </dgm:prSet>
      <dgm:spPr/>
    </dgm:pt>
    <dgm:pt modelId="{7C8D4BA6-64FD-43D1-B48A-0D26E4FDA3C9}" type="pres">
      <dgm:prSet presAssocID="{CE8F480D-8D8F-4ABB-80C4-E8F550A0DD8F}" presName="FourNodes_1" presStyleLbl="node1" presStyleIdx="0" presStyleCnt="4">
        <dgm:presLayoutVars>
          <dgm:bulletEnabled val="1"/>
        </dgm:presLayoutVars>
      </dgm:prSet>
      <dgm:spPr/>
    </dgm:pt>
    <dgm:pt modelId="{25DD183A-FCA6-480D-9E7C-57C8C61658AC}" type="pres">
      <dgm:prSet presAssocID="{CE8F480D-8D8F-4ABB-80C4-E8F550A0DD8F}" presName="FourNodes_2" presStyleLbl="node1" presStyleIdx="1" presStyleCnt="4">
        <dgm:presLayoutVars>
          <dgm:bulletEnabled val="1"/>
        </dgm:presLayoutVars>
      </dgm:prSet>
      <dgm:spPr/>
    </dgm:pt>
    <dgm:pt modelId="{10941EAA-B11A-4C39-9D7B-476B53F2EE79}" type="pres">
      <dgm:prSet presAssocID="{CE8F480D-8D8F-4ABB-80C4-E8F550A0DD8F}" presName="FourNodes_3" presStyleLbl="node1" presStyleIdx="2" presStyleCnt="4">
        <dgm:presLayoutVars>
          <dgm:bulletEnabled val="1"/>
        </dgm:presLayoutVars>
      </dgm:prSet>
      <dgm:spPr/>
    </dgm:pt>
    <dgm:pt modelId="{891453FF-19F9-48F4-A245-3511648B0AA0}" type="pres">
      <dgm:prSet presAssocID="{CE8F480D-8D8F-4ABB-80C4-E8F550A0DD8F}" presName="FourNodes_4" presStyleLbl="node1" presStyleIdx="3" presStyleCnt="4">
        <dgm:presLayoutVars>
          <dgm:bulletEnabled val="1"/>
        </dgm:presLayoutVars>
      </dgm:prSet>
      <dgm:spPr/>
    </dgm:pt>
    <dgm:pt modelId="{96B52FE8-F523-42D2-B053-1A5334ED07D9}" type="pres">
      <dgm:prSet presAssocID="{CE8F480D-8D8F-4ABB-80C4-E8F550A0DD8F}" presName="FourConn_1-2" presStyleLbl="fgAccFollowNode1" presStyleIdx="0" presStyleCnt="3">
        <dgm:presLayoutVars>
          <dgm:bulletEnabled val="1"/>
        </dgm:presLayoutVars>
      </dgm:prSet>
      <dgm:spPr/>
    </dgm:pt>
    <dgm:pt modelId="{BF7E4C2C-7889-429C-A53E-DEF73977A847}" type="pres">
      <dgm:prSet presAssocID="{CE8F480D-8D8F-4ABB-80C4-E8F550A0DD8F}" presName="FourConn_2-3" presStyleLbl="fgAccFollowNode1" presStyleIdx="1" presStyleCnt="3">
        <dgm:presLayoutVars>
          <dgm:bulletEnabled val="1"/>
        </dgm:presLayoutVars>
      </dgm:prSet>
      <dgm:spPr/>
    </dgm:pt>
    <dgm:pt modelId="{2C78BECE-C629-47BE-A438-358553E29CB0}" type="pres">
      <dgm:prSet presAssocID="{CE8F480D-8D8F-4ABB-80C4-E8F550A0DD8F}" presName="FourConn_3-4" presStyleLbl="fgAccFollowNode1" presStyleIdx="2" presStyleCnt="3">
        <dgm:presLayoutVars>
          <dgm:bulletEnabled val="1"/>
        </dgm:presLayoutVars>
      </dgm:prSet>
      <dgm:spPr/>
    </dgm:pt>
    <dgm:pt modelId="{3523E1B0-8681-4032-86F9-9859CFA94D65}" type="pres">
      <dgm:prSet presAssocID="{CE8F480D-8D8F-4ABB-80C4-E8F550A0DD8F}" presName="FourNodes_1_text" presStyleLbl="node1" presStyleIdx="3" presStyleCnt="4">
        <dgm:presLayoutVars>
          <dgm:bulletEnabled val="1"/>
        </dgm:presLayoutVars>
      </dgm:prSet>
      <dgm:spPr/>
    </dgm:pt>
    <dgm:pt modelId="{F2645986-A01D-4488-B04B-95013838C6DB}" type="pres">
      <dgm:prSet presAssocID="{CE8F480D-8D8F-4ABB-80C4-E8F550A0DD8F}" presName="FourNodes_2_text" presStyleLbl="node1" presStyleIdx="3" presStyleCnt="4">
        <dgm:presLayoutVars>
          <dgm:bulletEnabled val="1"/>
        </dgm:presLayoutVars>
      </dgm:prSet>
      <dgm:spPr/>
    </dgm:pt>
    <dgm:pt modelId="{8B02158A-D8CA-4418-BA98-A0836D4EFA15}" type="pres">
      <dgm:prSet presAssocID="{CE8F480D-8D8F-4ABB-80C4-E8F550A0DD8F}" presName="FourNodes_3_text" presStyleLbl="node1" presStyleIdx="3" presStyleCnt="4">
        <dgm:presLayoutVars>
          <dgm:bulletEnabled val="1"/>
        </dgm:presLayoutVars>
      </dgm:prSet>
      <dgm:spPr/>
    </dgm:pt>
    <dgm:pt modelId="{91B21952-AE2B-4D91-96E9-6A08904203D0}" type="pres">
      <dgm:prSet presAssocID="{CE8F480D-8D8F-4ABB-80C4-E8F550A0DD8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04E3112-BFE8-4474-977E-FC6CAE019C65}" type="presOf" srcId="{1259A135-874E-418C-8749-FA62F14A6728}" destId="{96B52FE8-F523-42D2-B053-1A5334ED07D9}" srcOrd="0" destOrd="0" presId="urn:microsoft.com/office/officeart/2005/8/layout/vProcess5"/>
    <dgm:cxn modelId="{D978E824-D026-4DEE-81CF-D9F187B4D05B}" type="presOf" srcId="{B0A123FA-F241-4263-9B14-F2B1D991DF34}" destId="{891453FF-19F9-48F4-A245-3511648B0AA0}" srcOrd="0" destOrd="0" presId="urn:microsoft.com/office/officeart/2005/8/layout/vProcess5"/>
    <dgm:cxn modelId="{10C35A25-F2AC-4C25-A183-07F1F5F30C27}" type="presOf" srcId="{B0A123FA-F241-4263-9B14-F2B1D991DF34}" destId="{91B21952-AE2B-4D91-96E9-6A08904203D0}" srcOrd="1" destOrd="0" presId="urn:microsoft.com/office/officeart/2005/8/layout/vProcess5"/>
    <dgm:cxn modelId="{54D80C3E-D0A6-4EF6-A83F-B62435673A2C}" srcId="{CE8F480D-8D8F-4ABB-80C4-E8F550A0DD8F}" destId="{D83C32E0-1109-46BC-B84E-E7E9D85DC1E0}" srcOrd="0" destOrd="0" parTransId="{A93F28BF-74AF-4B8C-8492-00F1CFDD3844}" sibTransId="{1259A135-874E-418C-8749-FA62F14A6728}"/>
    <dgm:cxn modelId="{65F8D043-1C4F-4FBD-8A09-AB46405A7A7D}" type="presOf" srcId="{0DD9F618-02FB-4257-A0B8-756010E37ACE}" destId="{2C78BECE-C629-47BE-A438-358553E29CB0}" srcOrd="0" destOrd="0" presId="urn:microsoft.com/office/officeart/2005/8/layout/vProcess5"/>
    <dgm:cxn modelId="{576B1B47-5375-4FC9-9065-6E40D6BEC5A8}" type="presOf" srcId="{3D23E455-3368-44BF-964C-CA6AE2DBEFBB}" destId="{BF7E4C2C-7889-429C-A53E-DEF73977A847}" srcOrd="0" destOrd="0" presId="urn:microsoft.com/office/officeart/2005/8/layout/vProcess5"/>
    <dgm:cxn modelId="{56A08174-2FA3-4459-AE57-87767E53935B}" type="presOf" srcId="{AB90B1AE-BF0D-4BFC-A886-410EFF3BD480}" destId="{8B02158A-D8CA-4418-BA98-A0836D4EFA15}" srcOrd="1" destOrd="0" presId="urn:microsoft.com/office/officeart/2005/8/layout/vProcess5"/>
    <dgm:cxn modelId="{E6E16376-ACB1-40F3-AD3F-5400CA4FA5E5}" type="presOf" srcId="{D83C32E0-1109-46BC-B84E-E7E9D85DC1E0}" destId="{7C8D4BA6-64FD-43D1-B48A-0D26E4FDA3C9}" srcOrd="0" destOrd="0" presId="urn:microsoft.com/office/officeart/2005/8/layout/vProcess5"/>
    <dgm:cxn modelId="{47814381-A19F-4D32-8FDA-6BF619F3DF36}" type="presOf" srcId="{CE8F480D-8D8F-4ABB-80C4-E8F550A0DD8F}" destId="{89CE3937-1BD3-4D70-83D4-20F042C0C0C4}" srcOrd="0" destOrd="0" presId="urn:microsoft.com/office/officeart/2005/8/layout/vProcess5"/>
    <dgm:cxn modelId="{94F2F28D-D67C-48FA-9FB9-EEA1466BC0B1}" srcId="{CE8F480D-8D8F-4ABB-80C4-E8F550A0DD8F}" destId="{AB90B1AE-BF0D-4BFC-A886-410EFF3BD480}" srcOrd="2" destOrd="0" parTransId="{7C1D3863-415D-4DDA-96F2-885645907D54}" sibTransId="{0DD9F618-02FB-4257-A0B8-756010E37ACE}"/>
    <dgm:cxn modelId="{4D64078E-7FCD-4D35-B46D-1BC82FAA3601}" type="presOf" srcId="{AB90B1AE-BF0D-4BFC-A886-410EFF3BD480}" destId="{10941EAA-B11A-4C39-9D7B-476B53F2EE79}" srcOrd="0" destOrd="0" presId="urn:microsoft.com/office/officeart/2005/8/layout/vProcess5"/>
    <dgm:cxn modelId="{457CE8B2-BFD6-406C-BC47-C7310091292D}" type="presOf" srcId="{A4A9F4BC-F948-4B28-BF53-D7E6078E405E}" destId="{25DD183A-FCA6-480D-9E7C-57C8C61658AC}" srcOrd="0" destOrd="0" presId="urn:microsoft.com/office/officeart/2005/8/layout/vProcess5"/>
    <dgm:cxn modelId="{AEA67BC8-844D-40E2-AD3F-202616094A42}" type="presOf" srcId="{A4A9F4BC-F948-4B28-BF53-D7E6078E405E}" destId="{F2645986-A01D-4488-B04B-95013838C6DB}" srcOrd="1" destOrd="0" presId="urn:microsoft.com/office/officeart/2005/8/layout/vProcess5"/>
    <dgm:cxn modelId="{D57BC1C8-DB29-4486-B599-81A57F54B7BA}" srcId="{CE8F480D-8D8F-4ABB-80C4-E8F550A0DD8F}" destId="{B0A123FA-F241-4263-9B14-F2B1D991DF34}" srcOrd="3" destOrd="0" parTransId="{4636A397-A7BB-4045-9A0A-EF586D7C5F86}" sibTransId="{E25340DB-4826-4432-A660-EDE7617D3D48}"/>
    <dgm:cxn modelId="{4FC347CB-8739-4039-B1F3-3067C6A31FEA}" srcId="{CE8F480D-8D8F-4ABB-80C4-E8F550A0DD8F}" destId="{A4A9F4BC-F948-4B28-BF53-D7E6078E405E}" srcOrd="1" destOrd="0" parTransId="{FF4F63F2-099D-447F-960F-A20B47CC62CB}" sibTransId="{3D23E455-3368-44BF-964C-CA6AE2DBEFBB}"/>
    <dgm:cxn modelId="{A283E8D4-8915-4DDB-A639-B24E17905D7A}" type="presOf" srcId="{D83C32E0-1109-46BC-B84E-E7E9D85DC1E0}" destId="{3523E1B0-8681-4032-86F9-9859CFA94D65}" srcOrd="1" destOrd="0" presId="urn:microsoft.com/office/officeart/2005/8/layout/vProcess5"/>
    <dgm:cxn modelId="{2C68B375-1974-4EA4-B5E9-E460EB20026E}" type="presParOf" srcId="{89CE3937-1BD3-4D70-83D4-20F042C0C0C4}" destId="{E6AD936A-81B8-42D3-B7B4-D81DEB5ACC3A}" srcOrd="0" destOrd="0" presId="urn:microsoft.com/office/officeart/2005/8/layout/vProcess5"/>
    <dgm:cxn modelId="{C6548B8D-6297-4D0C-A1C5-12B8D89969B0}" type="presParOf" srcId="{89CE3937-1BD3-4D70-83D4-20F042C0C0C4}" destId="{7C8D4BA6-64FD-43D1-B48A-0D26E4FDA3C9}" srcOrd="1" destOrd="0" presId="urn:microsoft.com/office/officeart/2005/8/layout/vProcess5"/>
    <dgm:cxn modelId="{E1FB5C7D-013D-4178-9966-036CAA557B61}" type="presParOf" srcId="{89CE3937-1BD3-4D70-83D4-20F042C0C0C4}" destId="{25DD183A-FCA6-480D-9E7C-57C8C61658AC}" srcOrd="2" destOrd="0" presId="urn:microsoft.com/office/officeart/2005/8/layout/vProcess5"/>
    <dgm:cxn modelId="{CCB51D62-9D1A-47F1-B15F-35A23760F3DD}" type="presParOf" srcId="{89CE3937-1BD3-4D70-83D4-20F042C0C0C4}" destId="{10941EAA-B11A-4C39-9D7B-476B53F2EE79}" srcOrd="3" destOrd="0" presId="urn:microsoft.com/office/officeart/2005/8/layout/vProcess5"/>
    <dgm:cxn modelId="{2753ED7B-E254-4210-BB5D-BE730706C3F1}" type="presParOf" srcId="{89CE3937-1BD3-4D70-83D4-20F042C0C0C4}" destId="{891453FF-19F9-48F4-A245-3511648B0AA0}" srcOrd="4" destOrd="0" presId="urn:microsoft.com/office/officeart/2005/8/layout/vProcess5"/>
    <dgm:cxn modelId="{A515C1DE-3611-4CDC-9D6E-EDF43C9875B1}" type="presParOf" srcId="{89CE3937-1BD3-4D70-83D4-20F042C0C0C4}" destId="{96B52FE8-F523-42D2-B053-1A5334ED07D9}" srcOrd="5" destOrd="0" presId="urn:microsoft.com/office/officeart/2005/8/layout/vProcess5"/>
    <dgm:cxn modelId="{44D1B766-FB32-4796-A30B-475E5C597176}" type="presParOf" srcId="{89CE3937-1BD3-4D70-83D4-20F042C0C0C4}" destId="{BF7E4C2C-7889-429C-A53E-DEF73977A847}" srcOrd="6" destOrd="0" presId="urn:microsoft.com/office/officeart/2005/8/layout/vProcess5"/>
    <dgm:cxn modelId="{554114D5-B395-4993-BD83-C10BC12F0CD1}" type="presParOf" srcId="{89CE3937-1BD3-4D70-83D4-20F042C0C0C4}" destId="{2C78BECE-C629-47BE-A438-358553E29CB0}" srcOrd="7" destOrd="0" presId="urn:microsoft.com/office/officeart/2005/8/layout/vProcess5"/>
    <dgm:cxn modelId="{A7D45643-E584-468B-BC29-0BEC09A7C1B9}" type="presParOf" srcId="{89CE3937-1BD3-4D70-83D4-20F042C0C0C4}" destId="{3523E1B0-8681-4032-86F9-9859CFA94D65}" srcOrd="8" destOrd="0" presId="urn:microsoft.com/office/officeart/2005/8/layout/vProcess5"/>
    <dgm:cxn modelId="{64DC9A68-EF1E-4F8C-8E1A-CC6FB5B2B387}" type="presParOf" srcId="{89CE3937-1BD3-4D70-83D4-20F042C0C0C4}" destId="{F2645986-A01D-4488-B04B-95013838C6DB}" srcOrd="9" destOrd="0" presId="urn:microsoft.com/office/officeart/2005/8/layout/vProcess5"/>
    <dgm:cxn modelId="{A59FF354-AA6C-486C-A8F7-EDEA3B2CC7DB}" type="presParOf" srcId="{89CE3937-1BD3-4D70-83D4-20F042C0C0C4}" destId="{8B02158A-D8CA-4418-BA98-A0836D4EFA15}" srcOrd="10" destOrd="0" presId="urn:microsoft.com/office/officeart/2005/8/layout/vProcess5"/>
    <dgm:cxn modelId="{5D039776-DFE6-4816-A570-BF1E19E7DED0}" type="presParOf" srcId="{89CE3937-1BD3-4D70-83D4-20F042C0C0C4}" destId="{91B21952-AE2B-4D91-96E9-6A08904203D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D4BA6-64FD-43D1-B48A-0D26E4FDA3C9}">
      <dsp:nvSpPr>
        <dsp:cNvPr id="0" name=""/>
        <dsp:cNvSpPr/>
      </dsp:nvSpPr>
      <dsp:spPr>
        <a:xfrm>
          <a:off x="0" y="0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VAW in global contexts: prevalence and drivers</a:t>
          </a:r>
          <a:endParaRPr lang="en-US" sz="2000" kern="1200" dirty="0"/>
        </a:p>
      </dsp:txBody>
      <dsp:txXfrm>
        <a:off x="33807" y="33807"/>
        <a:ext cx="3769936" cy="1086657"/>
      </dsp:txXfrm>
    </dsp:sp>
    <dsp:sp modelId="{25DD183A-FCA6-480D-9E7C-57C8C61658AC}">
      <dsp:nvSpPr>
        <dsp:cNvPr id="0" name=""/>
        <dsp:cNvSpPr/>
      </dsp:nvSpPr>
      <dsp:spPr>
        <a:xfrm>
          <a:off x="428215" y="1364138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486521"/>
            <a:satOff val="-4245"/>
            <a:lumOff val="-54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What do we know about prevention of VAW?</a:t>
          </a:r>
          <a:endParaRPr lang="en-US" sz="2000" kern="1200" dirty="0"/>
        </a:p>
      </dsp:txBody>
      <dsp:txXfrm>
        <a:off x="462022" y="1397945"/>
        <a:ext cx="3866914" cy="1086657"/>
      </dsp:txXfrm>
    </dsp:sp>
    <dsp:sp modelId="{10941EAA-B11A-4C39-9D7B-476B53F2EE79}">
      <dsp:nvSpPr>
        <dsp:cNvPr id="0" name=""/>
        <dsp:cNvSpPr/>
      </dsp:nvSpPr>
      <dsp:spPr>
        <a:xfrm>
          <a:off x="850039" y="2728277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973042"/>
            <a:satOff val="-8489"/>
            <a:lumOff val="-10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What features of the design and implementation of interventions are associated with success?</a:t>
          </a:r>
          <a:endParaRPr lang="en-US" sz="2000" kern="1200" dirty="0"/>
        </a:p>
      </dsp:txBody>
      <dsp:txXfrm>
        <a:off x="883846" y="2762084"/>
        <a:ext cx="3873305" cy="1086657"/>
      </dsp:txXfrm>
    </dsp:sp>
    <dsp:sp modelId="{891453FF-19F9-48F4-A245-3511648B0AA0}">
      <dsp:nvSpPr>
        <dsp:cNvPr id="0" name=""/>
        <dsp:cNvSpPr/>
      </dsp:nvSpPr>
      <dsp:spPr>
        <a:xfrm>
          <a:off x="1278254" y="4092415"/>
          <a:ext cx="5113020" cy="1154271"/>
        </a:xfrm>
        <a:prstGeom prst="roundRect">
          <a:avLst>
            <a:gd name="adj" fmla="val 10000"/>
          </a:avLst>
        </a:prstGeom>
        <a:solidFill>
          <a:schemeClr val="accent2">
            <a:hueOff val="-1459563"/>
            <a:satOff val="-12734"/>
            <a:lumOff val="-1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Concluding thoughts</a:t>
          </a:r>
          <a:endParaRPr lang="en-US" sz="2000" kern="1200" dirty="0"/>
        </a:p>
      </dsp:txBody>
      <dsp:txXfrm>
        <a:off x="1312061" y="4126222"/>
        <a:ext cx="3866914" cy="1086657"/>
      </dsp:txXfrm>
    </dsp:sp>
    <dsp:sp modelId="{96B52FE8-F523-42D2-B053-1A5334ED07D9}">
      <dsp:nvSpPr>
        <dsp:cNvPr id="0" name=""/>
        <dsp:cNvSpPr/>
      </dsp:nvSpPr>
      <dsp:spPr>
        <a:xfrm>
          <a:off x="4362743" y="884066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531555" y="884066"/>
        <a:ext cx="412652" cy="564583"/>
      </dsp:txXfrm>
    </dsp:sp>
    <dsp:sp modelId="{BF7E4C2C-7889-429C-A53E-DEF73977A847}">
      <dsp:nvSpPr>
        <dsp:cNvPr id="0" name=""/>
        <dsp:cNvSpPr/>
      </dsp:nvSpPr>
      <dsp:spPr>
        <a:xfrm>
          <a:off x="4790959" y="2248205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600059"/>
            <a:satOff val="-7693"/>
            <a:lumOff val="-193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600059"/>
              <a:satOff val="-7693"/>
              <a:lumOff val="-19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4959771" y="2248205"/>
        <a:ext cx="412652" cy="564583"/>
      </dsp:txXfrm>
    </dsp:sp>
    <dsp:sp modelId="{2C78BECE-C629-47BE-A438-358553E29CB0}">
      <dsp:nvSpPr>
        <dsp:cNvPr id="0" name=""/>
        <dsp:cNvSpPr/>
      </dsp:nvSpPr>
      <dsp:spPr>
        <a:xfrm>
          <a:off x="5212783" y="3612343"/>
          <a:ext cx="750276" cy="75027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00117"/>
            <a:satOff val="-15386"/>
            <a:lumOff val="-38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00117"/>
              <a:satOff val="-15386"/>
              <a:lumOff val="-38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381595" y="3612343"/>
        <a:ext cx="412652" cy="564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D790C-3E0E-405E-A0E1-3363F839CBDD}" type="datetimeFigureOut">
              <a:rPr lang="en-ZA" smtClean="0"/>
              <a:t>2020/10/30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49131-288C-44F7-A522-51DD6BAB3AE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9867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jpeg"/><Relationship Id="rId7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01700"/>
            <a:ext cx="8825658" cy="1948393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05100" y="2931390"/>
            <a:ext cx="6462901" cy="95051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912950089"/>
              </p:ext>
            </p:extLst>
          </p:nvPr>
        </p:nvGraphicFramePr>
        <p:xfrm>
          <a:off x="8829041" y="5007245"/>
          <a:ext cx="2749284" cy="1314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4" imgW="5667139" imgH="8019997" progId="AcroExch.Document.DC">
                  <p:embed/>
                </p:oleObj>
              </mc:Choice>
              <mc:Fallback>
                <p:oleObj name="Acrobat Document" r:id="rId4" imgW="5667139" imgH="8019997" progId="AcroExch.Document.DC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4" t="21259" b="45131"/>
                      <a:stretch>
                        <a:fillRect/>
                      </a:stretch>
                    </p:blipFill>
                    <p:spPr bwMode="auto">
                      <a:xfrm>
                        <a:off x="8829041" y="5007245"/>
                        <a:ext cx="2749284" cy="13142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13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32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884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293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8818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029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015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4B96382-B15D-466F-9E7D-0603461872B7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89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18672AE-FC7B-40BA-8844-0693A2434617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18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96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01700"/>
            <a:ext cx="8825658" cy="1948393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05100" y="2931390"/>
            <a:ext cx="6462901" cy="95051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rgbClr val="92D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2" t="16291" r="2205" b="14313"/>
          <a:stretch/>
        </p:blipFill>
        <p:spPr>
          <a:xfrm>
            <a:off x="406717" y="4869831"/>
            <a:ext cx="3860801" cy="1511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277" y="5044058"/>
            <a:ext cx="2353213" cy="1235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962" y="3941518"/>
            <a:ext cx="2136528" cy="1048841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 userDrawn="1">
            <p:extLst/>
          </p:nvPr>
        </p:nvGraphicFramePr>
        <p:xfrm>
          <a:off x="7486895" y="4536813"/>
          <a:ext cx="1794682" cy="253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7" imgW="5667139" imgH="8019997" progId="AcroExch.Document.11">
                  <p:embed/>
                </p:oleObj>
              </mc:Choice>
              <mc:Fallback>
                <p:oleObj name="Acrobat Document" r:id="rId7" imgW="5667139" imgH="8019997" progId="AcroExch.Document.11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86895" y="4536813"/>
                        <a:ext cx="1794682" cy="2539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33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6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92D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408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242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29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11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283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7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29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06323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6923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rgbClr val="92D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A1C89-C29A-4D79-B5A1-1F424905E9A1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35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7680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7617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9571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86618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4B96382-B15D-466F-9E7D-0603461872B7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6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18672AE-FC7B-40BA-8844-0693A2434617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561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7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CC248-0691-4AB1-BB8B-882D656FF160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5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54B09-E178-460F-B46D-023FA9745608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59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2E06-21B3-4A3D-A6C8-F0DFEB8AB04D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57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7CC01-41FD-4607-B8B1-976991065B2D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83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40A7-C153-476A-BA27-5BE657EA7C21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80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6C2EC-F3EA-4AFE-88D7-51A6BBFDBA8B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35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2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F2EAB5F-78EB-45CA-9E26-D1BAA0AA6EEC}" type="datetimeFigureOut">
              <a:rPr lang="en-US" smtClean="0"/>
              <a:t>10/30/2020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006" y="6143756"/>
            <a:ext cx="2370100" cy="5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1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emf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1642" y="2262905"/>
            <a:ext cx="9840631" cy="1067778"/>
          </a:xfrm>
        </p:spPr>
        <p:txBody>
          <a:bodyPr/>
          <a:lstStyle/>
          <a:p>
            <a:r>
              <a:rPr lang="en-US" sz="4000" b="1" dirty="0"/>
              <a:t>Global Strategies to Reduce Violence Against Women </a:t>
            </a:r>
            <a:br>
              <a:rPr lang="en-GB" sz="4000" b="1" dirty="0"/>
            </a:br>
            <a:br>
              <a:rPr lang="en-GB" sz="4000" b="1" dirty="0"/>
            </a:br>
            <a:endParaRPr lang="en-ZA" sz="20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5249" y="3149413"/>
            <a:ext cx="10523582" cy="2295890"/>
          </a:xfrm>
        </p:spPr>
        <p:txBody>
          <a:bodyPr>
            <a:normAutofit fontScale="77500" lnSpcReduction="20000"/>
          </a:bodyPr>
          <a:lstStyle/>
          <a:p>
            <a:r>
              <a:rPr lang="en-ZA" sz="2900" b="1" dirty="0"/>
              <a:t>PROF RACHEL JEWKES</a:t>
            </a:r>
          </a:p>
          <a:p>
            <a:r>
              <a:rPr lang="en-ZA" sz="2900" b="1" dirty="0"/>
              <a:t>EXECUTIVE SCIENTIST FOR RESEARCH STRATEGY AND INTRAMURAL UNITS, SOUTH AFRICAN MEDICAL RESEARCH COUNCIL</a:t>
            </a:r>
          </a:p>
          <a:p>
            <a:endParaRPr lang="en-ZA" sz="2900" b="1" dirty="0"/>
          </a:p>
          <a:p>
            <a:r>
              <a:rPr lang="en-ZA" sz="2900" b="1" dirty="0"/>
              <a:t>FORMER Consortium director, what works TO PREVENT VIOLENCE AGAINST WOMEN AND GIRLS? global programme </a:t>
            </a:r>
          </a:p>
          <a:p>
            <a:endParaRPr lang="en-ZA" sz="2000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426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9E4E97-0E46-42DF-9A3F-3D268A568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9"/>
          <a:stretch/>
        </p:blipFill>
        <p:spPr>
          <a:xfrm>
            <a:off x="2353848" y="229821"/>
            <a:ext cx="9323287" cy="6488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01EB94-8E40-45A3-A690-F1BCB2E5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84" y="5109882"/>
            <a:ext cx="4375696" cy="12077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767739-3DA6-41A6-AC95-9DB27B5A8F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48"/>
          <a:stretch/>
        </p:blipFill>
        <p:spPr>
          <a:xfrm>
            <a:off x="87488" y="229821"/>
            <a:ext cx="2606813" cy="23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901" y="789559"/>
            <a:ext cx="9992671" cy="706964"/>
          </a:xfrm>
        </p:spPr>
        <p:txBody>
          <a:bodyPr>
            <a:normAutofit fontScale="90000"/>
          </a:bodyPr>
          <a:lstStyle/>
          <a:p>
            <a:r>
              <a:rPr lang="en-GB" dirty="0"/>
              <a:t>VAW prevention through gender transformation and economic empowerment programmes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703" y="2315571"/>
            <a:ext cx="5877589" cy="298613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ZA" sz="2000" b="1" dirty="0"/>
          </a:p>
          <a:p>
            <a:pPr marL="0" indent="0">
              <a:spcBef>
                <a:spcPts val="0"/>
              </a:spcBef>
              <a:buNone/>
            </a:pPr>
            <a:endParaRPr lang="en-ZA" sz="2000" b="1" dirty="0"/>
          </a:p>
          <a:p>
            <a:pPr marL="0" indent="0">
              <a:spcBef>
                <a:spcPts val="0"/>
              </a:spcBef>
              <a:buNone/>
            </a:pPr>
            <a:endParaRPr lang="en-ZA" sz="2000" b="1" dirty="0"/>
          </a:p>
          <a:p>
            <a:pPr marL="0" indent="0">
              <a:spcBef>
                <a:spcPts val="0"/>
              </a:spcBef>
              <a:buNone/>
            </a:pPr>
            <a:endParaRPr lang="en-ZA" sz="2000" b="1" dirty="0"/>
          </a:p>
          <a:p>
            <a:pPr marL="0" indent="0">
              <a:spcBef>
                <a:spcPts val="0"/>
              </a:spcBef>
              <a:buNone/>
            </a:pPr>
            <a:endParaRPr lang="en-ZA" sz="2000" b="1" dirty="0"/>
          </a:p>
          <a:p>
            <a:pPr marL="0" indent="0">
              <a:spcBef>
                <a:spcPts val="0"/>
              </a:spcBef>
              <a:buNone/>
            </a:pPr>
            <a:endParaRPr lang="en-ZA" sz="2000" b="1" dirty="0"/>
          </a:p>
          <a:p>
            <a:pPr marL="0" indent="0">
              <a:spcBef>
                <a:spcPts val="0"/>
              </a:spcBef>
              <a:buNone/>
            </a:pPr>
            <a:endParaRPr lang="en-ZA" sz="2000" b="1" dirty="0"/>
          </a:p>
          <a:p>
            <a:pPr marL="0" indent="0">
              <a:spcBef>
                <a:spcPts val="0"/>
              </a:spcBef>
              <a:buNone/>
            </a:pPr>
            <a:endParaRPr lang="en-ZA" sz="2000" b="1" dirty="0"/>
          </a:p>
          <a:p>
            <a:pPr marL="0" indent="0">
              <a:spcBef>
                <a:spcPts val="0"/>
              </a:spcBef>
              <a:buNone/>
            </a:pPr>
            <a:endParaRPr lang="en-ZA" sz="2000" b="1" dirty="0"/>
          </a:p>
          <a:p>
            <a:pPr marL="0" indent="0">
              <a:spcBef>
                <a:spcPts val="0"/>
              </a:spcBef>
              <a:buNone/>
            </a:pPr>
            <a:endParaRPr lang="en-ZA" sz="2000" b="1" dirty="0"/>
          </a:p>
          <a:p>
            <a:pPr>
              <a:spcBef>
                <a:spcPts val="0"/>
              </a:spcBef>
            </a:pPr>
            <a:endParaRPr lang="en-ZA" sz="2000" dirty="0"/>
          </a:p>
          <a:p>
            <a:r>
              <a:rPr lang="en-ZA" b="1" dirty="0"/>
              <a:t>Poverty &amp; women’s financial dependence on men are very well established drivers of VAWG </a:t>
            </a:r>
            <a:endParaRPr lang="en-ZA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ZA" dirty="0"/>
          </a:p>
          <a:p>
            <a:pPr lvl="1">
              <a:buFont typeface="Wingdings" panose="05000000000000000000" pitchFamily="2" charset="2"/>
              <a:buChar char="ü"/>
            </a:pPr>
            <a:endParaRPr lang="en-ZA" sz="1800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7CDE1D-C2EA-44B0-9C21-BD4E420AA6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0021" y="2418131"/>
            <a:ext cx="7713989" cy="32326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025C94-852B-4017-B1B1-7C5FF7AE3A68}"/>
              </a:ext>
            </a:extLst>
          </p:cNvPr>
          <p:cNvSpPr/>
          <p:nvPr/>
        </p:nvSpPr>
        <p:spPr>
          <a:xfrm>
            <a:off x="7781365" y="2259106"/>
            <a:ext cx="41742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There is compelling evidence that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cash transfers </a:t>
            </a:r>
            <a:r>
              <a:rPr lang="en-US" dirty="0"/>
              <a:t>can reduce women’s experience of IPV, particularly when combined with conditionalities</a:t>
            </a:r>
          </a:p>
          <a:p>
            <a:pPr>
              <a:spcBef>
                <a:spcPts val="0"/>
              </a:spcBef>
            </a:pPr>
            <a:r>
              <a:rPr lang="en-ZA" b="1" dirty="0">
                <a:solidFill>
                  <a:schemeClr val="accent1">
                    <a:lumMod val="75000"/>
                  </a:schemeClr>
                </a:solidFill>
              </a:rPr>
              <a:t>Economic interventions </a:t>
            </a:r>
            <a:r>
              <a:rPr lang="en-ZA" dirty="0"/>
              <a:t>on their own have not been shown to reduce IPV</a:t>
            </a:r>
          </a:p>
          <a:p>
            <a:pPr>
              <a:spcBef>
                <a:spcPts val="0"/>
              </a:spcBef>
            </a:pPr>
            <a:r>
              <a:rPr lang="en-ZA" b="1" dirty="0">
                <a:solidFill>
                  <a:schemeClr val="accent1">
                    <a:lumMod val="75000"/>
                  </a:schemeClr>
                </a:solidFill>
              </a:rPr>
              <a:t>A gender transformative intervention </a:t>
            </a:r>
            <a:r>
              <a:rPr lang="en-ZA" dirty="0"/>
              <a:t>with economic empowerment interventions can </a:t>
            </a:r>
            <a:r>
              <a:rPr lang="en-ZA" b="1" dirty="0">
                <a:solidFill>
                  <a:schemeClr val="accent1">
                    <a:lumMod val="75000"/>
                  </a:schemeClr>
                </a:solidFill>
              </a:rPr>
              <a:t>reduce IPV</a:t>
            </a:r>
            <a:r>
              <a:rPr lang="en-ZA" dirty="0"/>
              <a:t>,  </a:t>
            </a:r>
            <a:r>
              <a:rPr lang="en-ZA" b="1" dirty="0">
                <a:solidFill>
                  <a:schemeClr val="accent1">
                    <a:lumMod val="75000"/>
                  </a:schemeClr>
                </a:solidFill>
              </a:rPr>
              <a:t>prevent</a:t>
            </a:r>
            <a:r>
              <a:rPr lang="en-ZA" dirty="0"/>
              <a:t> possible </a:t>
            </a:r>
            <a:r>
              <a:rPr lang="en-ZA" b="1" dirty="0">
                <a:solidFill>
                  <a:schemeClr val="accent1">
                    <a:lumMod val="75000"/>
                  </a:schemeClr>
                </a:solidFill>
              </a:rPr>
              <a:t>backlash</a:t>
            </a:r>
            <a:r>
              <a:rPr lang="en-ZA" dirty="0"/>
              <a:t> IPV and  </a:t>
            </a:r>
            <a:r>
              <a:rPr lang="en-ZA" b="1" dirty="0">
                <a:solidFill>
                  <a:schemeClr val="accent1">
                    <a:lumMod val="75000"/>
                  </a:schemeClr>
                </a:solidFill>
              </a:rPr>
              <a:t>improve</a:t>
            </a:r>
            <a:r>
              <a:rPr lang="en-ZA" dirty="0"/>
              <a:t> economic </a:t>
            </a:r>
            <a:r>
              <a:rPr lang="en-ZA" b="1" dirty="0">
                <a:solidFill>
                  <a:schemeClr val="accent1">
                    <a:lumMod val="75000"/>
                  </a:schemeClr>
                </a:solidFill>
              </a:rPr>
              <a:t>outcomes</a:t>
            </a:r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71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674D-6BF1-495B-A5E3-918973CD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Works’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7F8FA-ACB1-41E3-BCC5-60E9CE1D4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7001" y="2244437"/>
            <a:ext cx="5403111" cy="4613564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Interventions must be built on a </a:t>
            </a:r>
            <a:r>
              <a:rPr lang="en-GB" sz="2000" b="1" dirty="0">
                <a:solidFill>
                  <a:srgbClr val="7030A0"/>
                </a:solidFill>
              </a:rPr>
              <a:t>strong contextual understanding</a:t>
            </a:r>
          </a:p>
          <a:p>
            <a:r>
              <a:rPr lang="en-GB" sz="2000" dirty="0"/>
              <a:t>Emerging evidence from What Works has pointed to the value of economic interventions </a:t>
            </a:r>
            <a:r>
              <a:rPr lang="en-GB" sz="2000" b="1" dirty="0">
                <a:solidFill>
                  <a:srgbClr val="7030A0"/>
                </a:solidFill>
              </a:rPr>
              <a:t>with poor and marginal men</a:t>
            </a:r>
            <a:r>
              <a:rPr lang="en-GB" sz="2000" dirty="0"/>
              <a:t> and shown that they may enable engagement around gender and power that would otherwise not be possible </a:t>
            </a:r>
          </a:p>
          <a:p>
            <a:r>
              <a:rPr lang="en-GB" sz="2000" dirty="0"/>
              <a:t>It has also shown the value of </a:t>
            </a:r>
            <a:r>
              <a:rPr lang="en-GB" sz="2000" b="1" dirty="0">
                <a:solidFill>
                  <a:srgbClr val="7030A0"/>
                </a:solidFill>
              </a:rPr>
              <a:t>interventions with families</a:t>
            </a:r>
          </a:p>
          <a:p>
            <a:r>
              <a:rPr lang="en-GB" sz="2000" dirty="0">
                <a:solidFill>
                  <a:schemeClr val="tx1"/>
                </a:solidFill>
              </a:rPr>
              <a:t>Interventions must be </a:t>
            </a:r>
            <a:r>
              <a:rPr lang="en-GB" sz="2000" b="1" dirty="0">
                <a:solidFill>
                  <a:srgbClr val="7030A0"/>
                </a:solidFill>
              </a:rPr>
              <a:t>sufficiently intensive</a:t>
            </a:r>
          </a:p>
          <a:p>
            <a:r>
              <a:rPr lang="en-GB" sz="2000" dirty="0">
                <a:solidFill>
                  <a:schemeClr val="tx1"/>
                </a:solidFill>
              </a:rPr>
              <a:t>Delivered by </a:t>
            </a:r>
            <a:r>
              <a:rPr lang="en-GB" sz="2000" b="1" dirty="0">
                <a:solidFill>
                  <a:srgbClr val="7030A0"/>
                </a:solidFill>
              </a:rPr>
              <a:t>highly trained and supported staff</a:t>
            </a:r>
          </a:p>
          <a:p>
            <a:r>
              <a:rPr lang="en-GB" sz="2000" dirty="0"/>
              <a:t>The quantum of </a:t>
            </a:r>
            <a:r>
              <a:rPr lang="en-GB" sz="2000" b="1" dirty="0">
                <a:solidFill>
                  <a:srgbClr val="7030A0"/>
                </a:solidFill>
              </a:rPr>
              <a:t>economic empowerment must be  meaningful</a:t>
            </a:r>
          </a:p>
          <a:p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59BCF-857D-49D1-B13D-449CEF018B5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2E32FC-0466-414A-B687-3AAE9AF07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00" y="2150450"/>
            <a:ext cx="5484143" cy="46998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97C896-23F8-4569-89CC-DBBC2AA6E203}"/>
              </a:ext>
            </a:extLst>
          </p:cNvPr>
          <p:cNvSpPr/>
          <p:nvPr/>
        </p:nvSpPr>
        <p:spPr>
          <a:xfrm>
            <a:off x="6340804" y="1772974"/>
            <a:ext cx="5373934" cy="643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err="1"/>
              <a:t>Zindagii</a:t>
            </a:r>
            <a:r>
              <a:rPr lang="en-ZA" b="1" dirty="0"/>
              <a:t> </a:t>
            </a:r>
            <a:r>
              <a:rPr lang="en-ZA" b="1" dirty="0" err="1"/>
              <a:t>Shoista</a:t>
            </a:r>
            <a:r>
              <a:rPr lang="en-ZA" b="1" dirty="0"/>
              <a:t>, Tajikistan: impact after 15 months intervention</a:t>
            </a:r>
          </a:p>
        </p:txBody>
      </p:sp>
    </p:spTree>
    <p:extLst>
      <p:ext uri="{BB962C8B-B14F-4D97-AF65-F5344CB8AC3E}">
        <p14:creationId xmlns:p14="http://schemas.microsoft.com/office/powerpoint/2010/main" val="110761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32DF75-1E02-443D-BC72-3E2D69FE1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22" y="34445"/>
            <a:ext cx="9647654" cy="66136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292FF7-933E-49D8-86A5-A176B0662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69" y="4216522"/>
            <a:ext cx="2873883" cy="1881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94BD98-B99D-412C-8F23-2095122CF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606" y="4085010"/>
            <a:ext cx="3147825" cy="277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50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76FE-356E-47DA-9CF7-B1C23D2E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Interconnection between gender attitudes and roles, and social norms on gender and violence and practices of VAWG</a:t>
            </a:r>
            <a:endParaRPr lang="en-ZA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10E516-F7A1-469A-86CC-DC0BF06013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6458" y="2272981"/>
            <a:ext cx="7701497" cy="448692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D3B25-84C3-47A2-9287-9E60A6D0E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6473" y="2562658"/>
            <a:ext cx="3479069" cy="3154354"/>
          </a:xfrm>
        </p:spPr>
        <p:txBody>
          <a:bodyPr>
            <a:normAutofit fontScale="92500"/>
          </a:bodyPr>
          <a:lstStyle/>
          <a:p>
            <a:r>
              <a:rPr lang="en-ZA" sz="2400" dirty="0"/>
              <a:t>There is good evidence that interventions using volunteer community activists can change attitudes and norms related to the use of VAWG in communities</a:t>
            </a:r>
          </a:p>
        </p:txBody>
      </p:sp>
    </p:spTree>
    <p:extLst>
      <p:ext uri="{BB962C8B-B14F-4D97-AF65-F5344CB8AC3E}">
        <p14:creationId xmlns:p14="http://schemas.microsoft.com/office/powerpoint/2010/main" val="3401948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74" y="864486"/>
            <a:ext cx="9540077" cy="706964"/>
          </a:xfrm>
        </p:spPr>
        <p:txBody>
          <a:bodyPr/>
          <a:lstStyle/>
          <a:p>
            <a:r>
              <a:rPr lang="en-GB" sz="3200" dirty="0"/>
              <a:t>Interventions to change gender attitudes and roles, and social norms on gender and violence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888" y="2454700"/>
            <a:ext cx="6248683" cy="426394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Well trained and supported community activists can be very effective in VAWG prevention</a:t>
            </a:r>
          </a:p>
          <a:p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Awareness raising </a:t>
            </a:r>
            <a:r>
              <a:rPr lang="en-US" sz="8000" dirty="0"/>
              <a:t>alone 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does not change behavior.</a:t>
            </a:r>
            <a:r>
              <a:rPr lang="en-US" sz="8000" dirty="0"/>
              <a:t> It </a:t>
            </a: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must be followed by meaningful interpersonal engagement</a:t>
            </a:r>
            <a:r>
              <a:rPr lang="en-US" sz="8000" dirty="0"/>
              <a:t> and </a:t>
            </a:r>
            <a:r>
              <a:rPr lang="en-US" sz="8000" dirty="0" err="1"/>
              <a:t>programmes</a:t>
            </a:r>
            <a:r>
              <a:rPr lang="en-US" sz="8000" dirty="0"/>
              <a:t> addressing drivers of violence </a:t>
            </a:r>
            <a:r>
              <a:rPr lang="en-US" sz="8000" b="1" dirty="0">
                <a:solidFill>
                  <a:srgbClr val="7030A0"/>
                </a:solidFill>
              </a:rPr>
              <a:t>using participatory methods</a:t>
            </a:r>
          </a:p>
          <a:p>
            <a:endParaRPr lang="en-US" sz="8000" b="1" dirty="0">
              <a:solidFill>
                <a:srgbClr val="7030A0"/>
              </a:solidFill>
            </a:endParaRPr>
          </a:p>
          <a:p>
            <a:r>
              <a:rPr lang="en-ZA" sz="8000" dirty="0"/>
              <a:t>Effective interventions </a:t>
            </a:r>
            <a:r>
              <a:rPr lang="en-ZA" sz="8000" b="1" dirty="0">
                <a:solidFill>
                  <a:schemeClr val="accent1">
                    <a:lumMod val="75000"/>
                  </a:schemeClr>
                </a:solidFill>
              </a:rPr>
              <a:t>constructively engage community leadership structures</a:t>
            </a:r>
            <a:r>
              <a:rPr lang="en-ZA" sz="8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8000" dirty="0"/>
              <a:t>– religious and traditional – as well as </a:t>
            </a:r>
            <a:r>
              <a:rPr lang="en-ZA" sz="8000" b="1" dirty="0">
                <a:solidFill>
                  <a:schemeClr val="accent1">
                    <a:lumMod val="75000"/>
                  </a:schemeClr>
                </a:solidFill>
              </a:rPr>
              <a:t>engage and support  the police, health and social</a:t>
            </a:r>
            <a:r>
              <a:rPr lang="en-ZA" sz="8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8000" b="1" dirty="0">
                <a:solidFill>
                  <a:schemeClr val="accent1">
                    <a:lumMod val="75000"/>
                  </a:schemeClr>
                </a:solidFill>
              </a:rPr>
              <a:t>services</a:t>
            </a:r>
          </a:p>
          <a:p>
            <a:endParaRPr lang="en-US" sz="7200" dirty="0"/>
          </a:p>
          <a:p>
            <a:pPr lvl="1"/>
            <a:endParaRPr lang="en-GB" sz="72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459477" y="2493819"/>
            <a:ext cx="5525519" cy="4542660"/>
          </a:xfrm>
        </p:spPr>
        <p:txBody>
          <a:bodyPr>
            <a:normAutofit fontScale="25000" lnSpcReduction="20000"/>
          </a:bodyPr>
          <a:lstStyle/>
          <a:p>
            <a:r>
              <a:rPr lang="en-ZA" sz="8000" b="1" dirty="0">
                <a:solidFill>
                  <a:schemeClr val="accent1">
                    <a:lumMod val="75000"/>
                  </a:schemeClr>
                </a:solidFill>
              </a:rPr>
              <a:t>Direct engagement with couples experiencing IPV and enabling access to services are key elements of more effective interventions</a:t>
            </a:r>
          </a:p>
          <a:p>
            <a:endParaRPr lang="en-US" sz="2400" dirty="0"/>
          </a:p>
          <a:p>
            <a:r>
              <a:rPr lang="en-ZA" sz="8000" b="1" dirty="0">
                <a:solidFill>
                  <a:schemeClr val="accent1">
                    <a:lumMod val="75000"/>
                  </a:schemeClr>
                </a:solidFill>
              </a:rPr>
              <a:t>Interventions are successful when they are:</a:t>
            </a:r>
          </a:p>
          <a:p>
            <a:pPr lvl="1"/>
            <a:r>
              <a:rPr lang="en-ZA" sz="8000" dirty="0"/>
              <a:t>Sufficiently long (2+ years)</a:t>
            </a:r>
          </a:p>
          <a:p>
            <a:pPr lvl="1"/>
            <a:r>
              <a:rPr lang="en-ZA" sz="8000" dirty="0"/>
              <a:t>Based on a strong contextual understanding, theory of change, and each stage is properly prepared for, resourced etc </a:t>
            </a:r>
          </a:p>
          <a:p>
            <a:pPr lvl="1"/>
            <a:r>
              <a:rPr lang="en-ZA" sz="8000" dirty="0"/>
              <a:t>All workshops and activities need to have manuals 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1586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E3EB7-3D04-4A75-8BCB-6EDE18057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57" y="0"/>
            <a:ext cx="10153086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3BF4DC-7815-4051-99E3-F356FB6EC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4"/>
          <a:stretch/>
        </p:blipFill>
        <p:spPr>
          <a:xfrm>
            <a:off x="150965" y="5384411"/>
            <a:ext cx="3531083" cy="10408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26C43-CCCB-4969-9457-D9FF7158D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144" y="2309560"/>
            <a:ext cx="2381352" cy="43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00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FD8D-D68D-43F9-954E-36636316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Couples and special populations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9E8A1-9ED5-424B-9133-E5337D6B1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3432" y="2345273"/>
            <a:ext cx="5530409" cy="4436934"/>
          </a:xfrm>
        </p:spPr>
        <p:txBody>
          <a:bodyPr>
            <a:normAutofit/>
          </a:bodyPr>
          <a:lstStyle/>
          <a:p>
            <a:r>
              <a:rPr lang="en-ZA" sz="2000" dirty="0"/>
              <a:t>Couples programming </a:t>
            </a:r>
            <a:r>
              <a:rPr lang="en-ZA" sz="2200" b="1" dirty="0">
                <a:solidFill>
                  <a:schemeClr val="accent1">
                    <a:lumMod val="75000"/>
                  </a:schemeClr>
                </a:solidFill>
              </a:rPr>
              <a:t>can be delivered safely </a:t>
            </a:r>
            <a:r>
              <a:rPr lang="en-ZA" sz="2000" dirty="0"/>
              <a:t>and </a:t>
            </a:r>
            <a:r>
              <a:rPr lang="en-ZA" sz="2200" b="1" dirty="0">
                <a:solidFill>
                  <a:schemeClr val="accent1">
                    <a:lumMod val="75000"/>
                  </a:schemeClr>
                </a:solidFill>
              </a:rPr>
              <a:t>reduce IPV</a:t>
            </a:r>
          </a:p>
          <a:p>
            <a:r>
              <a:rPr lang="en-ZA" sz="2000" dirty="0"/>
              <a:t>We have demonstrated particular benefit in:</a:t>
            </a:r>
          </a:p>
          <a:p>
            <a:pPr lvl="1"/>
            <a:r>
              <a:rPr lang="en-ZA" sz="1900" dirty="0"/>
              <a:t>Couples (family) economic &amp; gender empowerment interventions</a:t>
            </a:r>
          </a:p>
          <a:p>
            <a:pPr lvl="1"/>
            <a:r>
              <a:rPr lang="en-ZA" sz="1900" dirty="0"/>
              <a:t>Substance abuse driven violence</a:t>
            </a:r>
          </a:p>
          <a:p>
            <a:pPr lvl="1"/>
            <a:r>
              <a:rPr lang="en-ZA" sz="1900" dirty="0"/>
              <a:t>Highly patriarchal &amp; traumatised populations</a:t>
            </a:r>
          </a:p>
          <a:p>
            <a:pPr lvl="1"/>
            <a:r>
              <a:rPr lang="en-ZA" sz="1900" dirty="0"/>
              <a:t>Counselling as an adjunct to social norms change interventions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91A92-B959-469C-AAC9-09946D786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8161" y="2287519"/>
            <a:ext cx="5631971" cy="4333323"/>
          </a:xfrm>
        </p:spPr>
        <p:txBody>
          <a:bodyPr>
            <a:normAutofit/>
          </a:bodyPr>
          <a:lstStyle/>
          <a:p>
            <a:r>
              <a:rPr lang="en-ZA" sz="2200" dirty="0"/>
              <a:t>These interventions are effective where the overall interventions </a:t>
            </a:r>
            <a:r>
              <a:rPr lang="en-ZA" sz="2200" b="1" dirty="0">
                <a:solidFill>
                  <a:schemeClr val="accent1">
                    <a:lumMod val="75000"/>
                  </a:schemeClr>
                </a:solidFill>
              </a:rPr>
              <a:t>addresses the key drivers for VAWG</a:t>
            </a:r>
            <a:r>
              <a:rPr lang="en-ZA" sz="2200" dirty="0"/>
              <a:t>  and where there is a direct and </a:t>
            </a:r>
            <a:r>
              <a:rPr lang="en-ZA" sz="2200" b="1" dirty="0">
                <a:solidFill>
                  <a:schemeClr val="accent1">
                    <a:lumMod val="75000"/>
                  </a:schemeClr>
                </a:solidFill>
              </a:rPr>
              <a:t>overt focus on building </a:t>
            </a:r>
            <a:r>
              <a:rPr lang="en-ZA" sz="2200" dirty="0"/>
              <a:t>the relationship of </a:t>
            </a:r>
            <a:r>
              <a:rPr lang="en-ZA" sz="2200" b="1" dirty="0">
                <a:solidFill>
                  <a:schemeClr val="accent1">
                    <a:lumMod val="75000"/>
                  </a:schemeClr>
                </a:solidFill>
              </a:rPr>
              <a:t>‘the couple’ </a:t>
            </a:r>
          </a:p>
          <a:p>
            <a:r>
              <a:rPr lang="en-ZA" sz="2200" b="1" dirty="0">
                <a:solidFill>
                  <a:schemeClr val="accent1">
                    <a:lumMod val="50000"/>
                  </a:schemeClr>
                </a:solidFill>
              </a:rPr>
              <a:t>Effective interventions for couples: </a:t>
            </a:r>
          </a:p>
          <a:p>
            <a:pPr lvl="1"/>
            <a:r>
              <a:rPr lang="en-ZA" sz="2000" b="1" dirty="0">
                <a:solidFill>
                  <a:schemeClr val="accent1">
                    <a:lumMod val="50000"/>
                  </a:schemeClr>
                </a:solidFill>
              </a:rPr>
              <a:t>in the general population</a:t>
            </a:r>
          </a:p>
          <a:p>
            <a:pPr lvl="1"/>
            <a:r>
              <a:rPr lang="en-ZA" sz="2000" b="1" dirty="0">
                <a:solidFill>
                  <a:schemeClr val="accent1">
                    <a:lumMod val="50000"/>
                  </a:schemeClr>
                </a:solidFill>
              </a:rPr>
              <a:t>with substance abuse problems using psychotherapeutic approaches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3372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67E2F-5424-4552-A483-917FC4600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767" y="92109"/>
            <a:ext cx="9550342" cy="6562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279E5E-869D-4D6C-9D98-6E6B2C530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6" y="4870049"/>
            <a:ext cx="3726859" cy="1846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1C41DB-56B6-40D1-83C1-E12AE67E0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4" y="64700"/>
            <a:ext cx="3008050" cy="300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97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25DD-82C6-4977-9282-4B6FA580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Connections between VAWG and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CAD91-FE16-4CD8-B2FD-9B2FB3B52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2158" y="2603500"/>
            <a:ext cx="4112355" cy="3416300"/>
          </a:xfrm>
        </p:spPr>
        <p:txBody>
          <a:bodyPr>
            <a:normAutofit/>
          </a:bodyPr>
          <a:lstStyle/>
          <a:p>
            <a:r>
              <a:rPr lang="en-GB" sz="2400" dirty="0"/>
              <a:t>There is evidence for the effectiveness of school-based interventions for reducing dating violence, but mainly delivered outside the class room teaching</a:t>
            </a:r>
            <a:endParaRPr lang="en-ZA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22566-C527-40A5-9483-6CDE2F5F2F8A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02" y="2332455"/>
            <a:ext cx="6801766" cy="4219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566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677" y="489389"/>
            <a:ext cx="10225837" cy="1356360"/>
          </a:xfrm>
        </p:spPr>
        <p:txBody>
          <a:bodyPr/>
          <a:lstStyle/>
          <a:p>
            <a:r>
              <a:rPr lang="en-ZA" sz="3200" b="1" dirty="0">
                <a:solidFill>
                  <a:schemeClr val="bg1"/>
                </a:solidFill>
              </a:rPr>
              <a:t>DFID flagship programme: What works to prevent violence against women and girls?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194" y="2272552"/>
            <a:ext cx="9001196" cy="4401007"/>
          </a:xfrm>
        </p:spPr>
        <p:txBody>
          <a:bodyPr>
            <a:normAutofit/>
          </a:bodyPr>
          <a:lstStyle/>
          <a:p>
            <a:r>
              <a:rPr lang="en-ZA" sz="2400" b="1" i="1" dirty="0">
                <a:solidFill>
                  <a:schemeClr val="accent1">
                    <a:lumMod val="75000"/>
                  </a:schemeClr>
                </a:solidFill>
              </a:rPr>
              <a:t>What Works </a:t>
            </a:r>
            <a:r>
              <a:rPr lang="en-ZA" sz="2400" dirty="0">
                <a:solidFill>
                  <a:schemeClr val="tx1"/>
                </a:solidFill>
              </a:rPr>
              <a:t>has </a:t>
            </a:r>
            <a:r>
              <a:rPr lang="en-ZA" sz="2400" dirty="0"/>
              <a:t>generated new knowledge on :</a:t>
            </a:r>
          </a:p>
          <a:p>
            <a:pPr lvl="1"/>
            <a:r>
              <a:rPr lang="en-ZA" sz="2400" b="1" dirty="0">
                <a:solidFill>
                  <a:schemeClr val="accent1">
                    <a:lumMod val="75000"/>
                  </a:schemeClr>
                </a:solidFill>
              </a:rPr>
              <a:t>prevalence </a:t>
            </a:r>
            <a:r>
              <a:rPr lang="en-ZA" sz="2400" dirty="0">
                <a:solidFill>
                  <a:schemeClr val="tx1"/>
                </a:solidFill>
              </a:rPr>
              <a:t>and</a:t>
            </a: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</a:rPr>
              <a:t> drivers</a:t>
            </a:r>
            <a:r>
              <a:rPr lang="en-ZA" sz="2400" dirty="0"/>
              <a:t> of violence</a:t>
            </a:r>
          </a:p>
          <a:p>
            <a:pPr lvl="1"/>
            <a:r>
              <a:rPr lang="en-ZA" sz="2400" dirty="0"/>
              <a:t>what works in </a:t>
            </a: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</a:rPr>
              <a:t>prevention</a:t>
            </a:r>
          </a:p>
          <a:p>
            <a:pPr lvl="1"/>
            <a:r>
              <a:rPr lang="en-ZA" sz="2400" b="1" dirty="0">
                <a:solidFill>
                  <a:schemeClr val="accent1">
                    <a:lumMod val="75000"/>
                  </a:schemeClr>
                </a:solidFill>
              </a:rPr>
              <a:t>costs</a:t>
            </a:r>
            <a:r>
              <a:rPr lang="en-ZA" sz="2400" dirty="0"/>
              <a:t> of violence prevention</a:t>
            </a:r>
          </a:p>
          <a:p>
            <a:endParaRPr lang="en-ZA" sz="2400" dirty="0"/>
          </a:p>
          <a:p>
            <a:r>
              <a:rPr lang="en-ZA" sz="2400" dirty="0"/>
              <a:t>We have undertaken research in </a:t>
            </a: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</a:rPr>
              <a:t>13 countries </a:t>
            </a:r>
            <a:r>
              <a:rPr lang="en-ZA" sz="2400" dirty="0"/>
              <a:t>of Africa, Asia and the Middle East including  evaluating</a:t>
            </a:r>
            <a:r>
              <a:rPr lang="en-ZA" sz="2400" b="1" dirty="0">
                <a:solidFill>
                  <a:schemeClr val="accent1">
                    <a:lumMod val="75000"/>
                  </a:schemeClr>
                </a:solidFill>
              </a:rPr>
              <a:t> VAWG prevention interventions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C5D12-1974-4CA9-97DA-F8E025BFD4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10051" r="10775" b="9333"/>
          <a:stretch/>
        </p:blipFill>
        <p:spPr>
          <a:xfrm>
            <a:off x="10928790" y="5580272"/>
            <a:ext cx="1015395" cy="1093287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049F1CB7-192B-4E5D-83D2-8B0902C51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76" t="18116" r="27955" b="27065"/>
          <a:stretch/>
        </p:blipFill>
        <p:spPr>
          <a:xfrm>
            <a:off x="9024142" y="2272552"/>
            <a:ext cx="2412346" cy="2749788"/>
          </a:xfrm>
          <a:prstGeom prst="ellipse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058296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472" y="827415"/>
            <a:ext cx="10013055" cy="706964"/>
          </a:xfrm>
        </p:spPr>
        <p:txBody>
          <a:bodyPr/>
          <a:lstStyle/>
          <a:p>
            <a:r>
              <a:rPr lang="en-GB" sz="3200" dirty="0"/>
              <a:t>Key learnings from what works to prevent violence experienced by, and among,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0139" y="2344537"/>
            <a:ext cx="5578705" cy="4403441"/>
          </a:xfrm>
        </p:spPr>
        <p:txBody>
          <a:bodyPr>
            <a:normAutofit/>
          </a:bodyPr>
          <a:lstStyle/>
          <a:p>
            <a:pPr lvl="1"/>
            <a:endParaRPr lang="en-GB" sz="2600" b="1" dirty="0">
              <a:solidFill>
                <a:srgbClr val="7030A0"/>
              </a:solidFill>
            </a:endParaRPr>
          </a:p>
          <a:p>
            <a:endParaRPr lang="en-US" sz="2300" dirty="0"/>
          </a:p>
          <a:p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99" y="2312856"/>
            <a:ext cx="7707165" cy="4403441"/>
          </a:xfrm>
        </p:spPr>
        <p:txBody>
          <a:bodyPr>
            <a:normAutofit/>
          </a:bodyPr>
          <a:lstStyle/>
          <a:p>
            <a:r>
              <a:rPr lang="en-GB" sz="2400" dirty="0"/>
              <a:t>Interventions must </a:t>
            </a:r>
            <a:r>
              <a:rPr lang="en-GB" sz="2400" b="1" dirty="0">
                <a:solidFill>
                  <a:srgbClr val="7030A0"/>
                </a:solidFill>
              </a:rPr>
              <a:t>empower children</a:t>
            </a:r>
          </a:p>
          <a:p>
            <a:r>
              <a:rPr lang="en-GB" sz="2400" dirty="0"/>
              <a:t>Must be </a:t>
            </a:r>
            <a:r>
              <a:rPr lang="en-GB" sz="2400" b="1" dirty="0">
                <a:solidFill>
                  <a:srgbClr val="7030A0"/>
                </a:solidFill>
              </a:rPr>
              <a:t>age appropriate </a:t>
            </a:r>
          </a:p>
          <a:p>
            <a:r>
              <a:rPr lang="en-GB" sz="2400" dirty="0">
                <a:solidFill>
                  <a:schemeClr val="tx1"/>
                </a:solidFill>
              </a:rPr>
              <a:t>Children take time to process and learn new ideas: Effective interventions are delivered over a </a:t>
            </a:r>
            <a:r>
              <a:rPr lang="en-GB" sz="2400" b="1" dirty="0">
                <a:solidFill>
                  <a:srgbClr val="7030A0"/>
                </a:solidFill>
              </a:rPr>
              <a:t>long period of time</a:t>
            </a:r>
          </a:p>
          <a:p>
            <a:r>
              <a:rPr lang="en-GB" sz="2400" dirty="0">
                <a:solidFill>
                  <a:schemeClr val="tx1"/>
                </a:solidFill>
              </a:rPr>
              <a:t>Designed to address </a:t>
            </a:r>
            <a:r>
              <a:rPr lang="en-GB" sz="2400" b="1" dirty="0">
                <a:solidFill>
                  <a:srgbClr val="7030A0"/>
                </a:solidFill>
              </a:rPr>
              <a:t>multiple drivers of violence</a:t>
            </a:r>
          </a:p>
          <a:p>
            <a:r>
              <a:rPr lang="en-GB" sz="2400" dirty="0">
                <a:solidFill>
                  <a:schemeClr val="tx1"/>
                </a:solidFill>
              </a:rPr>
              <a:t>Effective methods are </a:t>
            </a:r>
            <a:r>
              <a:rPr lang="en-GB" sz="2400" b="1" dirty="0">
                <a:solidFill>
                  <a:srgbClr val="7030A0"/>
                </a:solidFill>
              </a:rPr>
              <a:t>participatory </a:t>
            </a:r>
            <a:r>
              <a:rPr lang="en-GB" sz="2400" dirty="0"/>
              <a:t>(</a:t>
            </a:r>
            <a:r>
              <a:rPr lang="en-GB" sz="2400" b="1" dirty="0">
                <a:solidFill>
                  <a:srgbClr val="7030A0"/>
                </a:solidFill>
              </a:rPr>
              <a:t>including play-based</a:t>
            </a:r>
            <a:r>
              <a:rPr lang="en-GB" sz="2400" dirty="0"/>
              <a:t>) and  </a:t>
            </a:r>
            <a:r>
              <a:rPr lang="en-GB" sz="2400" b="1" dirty="0">
                <a:solidFill>
                  <a:srgbClr val="7030A0"/>
                </a:solidFill>
              </a:rPr>
              <a:t>build gender equity </a:t>
            </a:r>
            <a:r>
              <a:rPr lang="en-GB" sz="2400" dirty="0"/>
              <a:t>and </a:t>
            </a:r>
            <a:r>
              <a:rPr lang="en-GB" sz="2400" b="1" dirty="0">
                <a:solidFill>
                  <a:srgbClr val="7030A0"/>
                </a:solidFill>
              </a:rPr>
              <a:t>relationship and communication skills, fostering positive interpersonal relations </a:t>
            </a:r>
          </a:p>
          <a:p>
            <a:pPr marL="0" indent="0">
              <a:buNone/>
            </a:pPr>
            <a:endParaRPr lang="en-GB" sz="2200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8" descr="D:\collage ww\RCA discussion at GGHS Naval Rai.JPG">
            <a:extLst>
              <a:ext uri="{FF2B5EF4-FFF2-40B4-BE49-F238E27FC236}">
                <a16:creationId xmlns:a16="http://schemas.microsoft.com/office/drawing/2014/main" id="{A31DDD8D-FEA7-478C-8D9D-D553FDADA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7777" y="2932652"/>
            <a:ext cx="3751067" cy="27444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444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3805-BF74-46CE-A8B1-E76FF884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231" y="691919"/>
            <a:ext cx="10413513" cy="706964"/>
          </a:xfrm>
        </p:spPr>
        <p:txBody>
          <a:bodyPr/>
          <a:lstStyle/>
          <a:p>
            <a:r>
              <a:rPr lang="en-ZA" dirty="0"/>
              <a:t>Ten elements of design and implementation of more effective interventions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A8036-01D0-4514-90C4-D1E728C58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045" y="2244128"/>
            <a:ext cx="6311832" cy="4446283"/>
          </a:xfrm>
        </p:spPr>
        <p:txBody>
          <a:bodyPr>
            <a:normAutofit fontScale="92500"/>
          </a:bodyPr>
          <a:lstStyle/>
          <a:p>
            <a:r>
              <a:rPr lang="en-ZA" sz="1600" dirty="0"/>
              <a:t>having a </a:t>
            </a:r>
            <a:r>
              <a:rPr lang="en-ZA" sz="1600" b="1" dirty="0">
                <a:solidFill>
                  <a:srgbClr val="7030A0"/>
                </a:solidFill>
              </a:rPr>
              <a:t>strong theory of change </a:t>
            </a:r>
            <a:r>
              <a:rPr lang="en-ZA" sz="1600" dirty="0"/>
              <a:t>based on a </a:t>
            </a:r>
            <a:r>
              <a:rPr lang="en-ZA" sz="1600" b="1" dirty="0">
                <a:solidFill>
                  <a:srgbClr val="7030A0"/>
                </a:solidFill>
              </a:rPr>
              <a:t>contextual </a:t>
            </a:r>
            <a:r>
              <a:rPr lang="en-ZA" sz="1600" dirty="0"/>
              <a:t>understanding of drivers of violence and </a:t>
            </a:r>
            <a:r>
              <a:rPr lang="en-ZA" sz="1600" b="1" dirty="0">
                <a:solidFill>
                  <a:srgbClr val="7030A0"/>
                </a:solidFill>
              </a:rPr>
              <a:t>social and gender empowerment theory</a:t>
            </a:r>
            <a:r>
              <a:rPr lang="en-ZA" sz="1600" dirty="0"/>
              <a:t>, but some evidence for psychotherapeutic approaches, when needed</a:t>
            </a:r>
          </a:p>
          <a:p>
            <a:r>
              <a:rPr lang="en-ZA" sz="1600" dirty="0"/>
              <a:t>Address </a:t>
            </a:r>
            <a:r>
              <a:rPr lang="en-ZA" sz="1600" b="1" dirty="0">
                <a:solidFill>
                  <a:srgbClr val="7030A0"/>
                </a:solidFill>
              </a:rPr>
              <a:t>multiple drivers </a:t>
            </a:r>
            <a:r>
              <a:rPr lang="en-ZA" sz="1600" dirty="0">
                <a:solidFill>
                  <a:schemeClr val="tx1"/>
                </a:solidFill>
              </a:rPr>
              <a:t>and (mostly) work with men and women (+/- families)</a:t>
            </a:r>
          </a:p>
          <a:p>
            <a:r>
              <a:rPr lang="en-ZA" sz="1600" b="1" dirty="0">
                <a:solidFill>
                  <a:srgbClr val="7030A0"/>
                </a:solidFill>
              </a:rPr>
              <a:t>carefully designed </a:t>
            </a:r>
            <a:r>
              <a:rPr lang="en-ZA" sz="1600" dirty="0"/>
              <a:t>to ensure different parts of the intervention could achieve the goals of the theory of change – </a:t>
            </a:r>
            <a:r>
              <a:rPr lang="en-ZA" sz="1600" b="1" dirty="0">
                <a:solidFill>
                  <a:srgbClr val="7030A0"/>
                </a:solidFill>
              </a:rPr>
              <a:t>appropriate manuals and materials </a:t>
            </a:r>
          </a:p>
          <a:p>
            <a:r>
              <a:rPr lang="en-ZA" sz="1600" dirty="0"/>
              <a:t>well established behaviour change methods using </a:t>
            </a:r>
            <a:r>
              <a:rPr lang="en-ZA" sz="1600" b="1" dirty="0">
                <a:solidFill>
                  <a:srgbClr val="7030A0"/>
                </a:solidFill>
              </a:rPr>
              <a:t>participatory (group) learning approaches </a:t>
            </a:r>
            <a:r>
              <a:rPr lang="en-ZA" sz="1600" dirty="0"/>
              <a:t>for adults and children, including </a:t>
            </a:r>
            <a:r>
              <a:rPr lang="en-ZA" sz="1600" b="1" dirty="0">
                <a:solidFill>
                  <a:srgbClr val="7030A0"/>
                </a:solidFill>
              </a:rPr>
              <a:t>emphasis on critical reflection and positive interpersonal relations -</a:t>
            </a:r>
            <a:r>
              <a:rPr lang="en-ZA" sz="1600" dirty="0">
                <a:solidFill>
                  <a:schemeClr val="tx1"/>
                </a:solidFill>
              </a:rPr>
              <a:t>communication and conflict </a:t>
            </a:r>
            <a:r>
              <a:rPr lang="en-ZA" sz="1600" dirty="0"/>
              <a:t>resolution skills building. </a:t>
            </a:r>
          </a:p>
          <a:p>
            <a:r>
              <a:rPr lang="en-ZA" sz="1600" b="1" dirty="0">
                <a:solidFill>
                  <a:srgbClr val="7030A0"/>
                </a:solidFill>
              </a:rPr>
              <a:t>Support survivors </a:t>
            </a:r>
            <a:r>
              <a:rPr lang="en-ZA" sz="1600" dirty="0"/>
              <a:t>or positively engage with couples with IPV</a:t>
            </a:r>
          </a:p>
          <a:p>
            <a:r>
              <a:rPr lang="en-ZA" sz="1600" b="1" dirty="0">
                <a:solidFill>
                  <a:srgbClr val="7030A0"/>
                </a:solidFill>
              </a:rPr>
              <a:t>Age appropriate </a:t>
            </a:r>
            <a:r>
              <a:rPr lang="en-ZA" sz="1600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FA1208-52D3-47AA-BA63-C5EFC7D45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67120" y="2244128"/>
            <a:ext cx="4825159" cy="576262"/>
          </a:xfrm>
        </p:spPr>
        <p:txBody>
          <a:bodyPr/>
          <a:lstStyle/>
          <a:p>
            <a:r>
              <a:rPr lang="en-ZA" dirty="0"/>
              <a:t>Implementation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430B8B-9F74-4983-A5A9-F8E0EF507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1809" y="2859508"/>
            <a:ext cx="4685145" cy="2196586"/>
          </a:xfrm>
        </p:spPr>
        <p:txBody>
          <a:bodyPr>
            <a:noAutofit/>
          </a:bodyPr>
          <a:lstStyle/>
          <a:p>
            <a:r>
              <a:rPr lang="en-ZA" dirty="0"/>
              <a:t>Programming with </a:t>
            </a:r>
            <a:r>
              <a:rPr lang="en-ZA" b="1" dirty="0">
                <a:solidFill>
                  <a:srgbClr val="7030A0"/>
                </a:solidFill>
              </a:rPr>
              <a:t>sufficient intensity </a:t>
            </a:r>
            <a:r>
              <a:rPr lang="en-ZA" dirty="0"/>
              <a:t>and </a:t>
            </a:r>
            <a:r>
              <a:rPr lang="en-ZA" b="1" dirty="0">
                <a:solidFill>
                  <a:srgbClr val="7030A0"/>
                </a:solidFill>
              </a:rPr>
              <a:t>duration</a:t>
            </a:r>
            <a:r>
              <a:rPr lang="en-ZA" dirty="0"/>
              <a:t> (no short interventions)</a:t>
            </a:r>
          </a:p>
          <a:p>
            <a:r>
              <a:rPr lang="en-ZA" dirty="0"/>
              <a:t>Personnel (</a:t>
            </a:r>
            <a:r>
              <a:rPr lang="en-ZA" b="1" dirty="0">
                <a:solidFill>
                  <a:srgbClr val="7030A0"/>
                </a:solidFill>
              </a:rPr>
              <a:t>staff and volunteers</a:t>
            </a:r>
            <a:r>
              <a:rPr lang="en-ZA" dirty="0"/>
              <a:t>) – selected with established </a:t>
            </a:r>
            <a:r>
              <a:rPr lang="en-ZA" b="1" dirty="0">
                <a:solidFill>
                  <a:srgbClr val="7030A0"/>
                </a:solidFill>
              </a:rPr>
              <a:t>gender equitable attitudes and non-violent</a:t>
            </a:r>
          </a:p>
          <a:p>
            <a:r>
              <a:rPr lang="en-ZA" dirty="0"/>
              <a:t>Personnel – </a:t>
            </a:r>
            <a:r>
              <a:rPr lang="en-ZA" b="1" dirty="0">
                <a:solidFill>
                  <a:srgbClr val="7030A0"/>
                </a:solidFill>
              </a:rPr>
              <a:t>comprehensively trained, supported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85881C-CF80-4767-96DF-3A869E581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0" t="4038" r="2884" b="9333"/>
          <a:stretch/>
        </p:blipFill>
        <p:spPr>
          <a:xfrm>
            <a:off x="430202" y="1630995"/>
            <a:ext cx="11276752" cy="52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3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AB0373-8BBF-44A8-A3BF-0DB795DE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Global evidence on what works to prevent VAW: 104 studies of 95 interventions evaluated with RCT or quasi-experimental design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81DCF0-4E91-4D53-8E38-590AAEAF1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997" r="11184" b="4414"/>
          <a:stretch/>
        </p:blipFill>
        <p:spPr>
          <a:xfrm>
            <a:off x="360741" y="1143001"/>
            <a:ext cx="7634251" cy="473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21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5E15DA-3892-4FE4-8628-8BDF55087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66" y="-77468"/>
            <a:ext cx="10170867" cy="70129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1B8BD9-F237-45E0-A46E-872CEE5DE066}"/>
              </a:ext>
            </a:extLst>
          </p:cNvPr>
          <p:cNvSpPr/>
          <p:nvPr/>
        </p:nvSpPr>
        <p:spPr>
          <a:xfrm rot="19968545">
            <a:off x="2142904" y="3786520"/>
            <a:ext cx="10301484" cy="95150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We have a repertoire of interventions that are effective that can be adapted and taken to scale</a:t>
            </a:r>
          </a:p>
          <a:p>
            <a:pPr algn="ctr"/>
            <a:endParaRPr lang="en-Z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DE7DAA-4A15-4C92-8D72-C6441C4FF4AB}"/>
              </a:ext>
            </a:extLst>
          </p:cNvPr>
          <p:cNvSpPr/>
          <p:nvPr/>
        </p:nvSpPr>
        <p:spPr>
          <a:xfrm>
            <a:off x="9901926" y="4483981"/>
            <a:ext cx="2190647" cy="15745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600" b="1" dirty="0"/>
              <a:t>Table of What Works? based on an in-depth review of the physical/sexual IPV prevention field 2019</a:t>
            </a:r>
          </a:p>
        </p:txBody>
      </p:sp>
    </p:spTree>
    <p:extLst>
      <p:ext uri="{BB962C8B-B14F-4D97-AF65-F5344CB8AC3E}">
        <p14:creationId xmlns:p14="http://schemas.microsoft.com/office/powerpoint/2010/main" val="20011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FEDACD-739B-4049-87B9-0F8104B1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163" y="830943"/>
            <a:ext cx="8825659" cy="706964"/>
          </a:xfrm>
        </p:spPr>
        <p:txBody>
          <a:bodyPr/>
          <a:lstStyle/>
          <a:p>
            <a:r>
              <a:rPr lang="en-ZA" sz="2800" dirty="0"/>
              <a:t>Recommendations for preventing VAW and advancing the global research 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E25E4-DBDF-4A1B-97FB-41720C569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>
                <a:solidFill>
                  <a:srgbClr val="002060"/>
                </a:solidFill>
              </a:rPr>
              <a:t>For donors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CF14B5-7082-4924-83F1-1293A1671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b="1" dirty="0">
                <a:solidFill>
                  <a:srgbClr val="002060"/>
                </a:solidFill>
              </a:rPr>
              <a:t>For practitioners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D51629-7E95-4155-81E2-922C536DC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b="1" dirty="0">
                <a:solidFill>
                  <a:srgbClr val="002060"/>
                </a:solidFill>
              </a:rPr>
              <a:t>For researchers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9544A8-F03F-4D10-89D8-0CA2E91AB1E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1800" dirty="0"/>
              <a:t>Increased investment in evidence-based programming &amp; evaluation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1800" dirty="0"/>
              <a:t>Stop funding approaches proven not to work to prevent VAW</a:t>
            </a:r>
          </a:p>
          <a:p>
            <a:endParaRPr lang="en-ZA" dirty="0"/>
          </a:p>
          <a:p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DE9C2AF-9898-47D1-A382-53EE4D3B2717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ZA" sz="2000" dirty="0"/>
              <a:t>Adapt and scale up programmes for different populations &amp; contexts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ZA" sz="2000" dirty="0"/>
              <a:t>Innovate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3C69BC-6FB0-411A-A3D4-5E48EFC9BD61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8" y="3179762"/>
            <a:ext cx="3577631" cy="343679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1800" dirty="0"/>
              <a:t>Increase the rigor of research methods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1800" dirty="0"/>
              <a:t>Report evaluation studies using standard approaches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1800" dirty="0"/>
              <a:t>Measure the impact on multiple forms of VAWG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ZA" sz="1800" dirty="0"/>
              <a:t>Measure the </a:t>
            </a:r>
            <a:r>
              <a:rPr lang="en-ZA" sz="1800"/>
              <a:t>effectiveness of </a:t>
            </a:r>
            <a:r>
              <a:rPr lang="en-ZA" sz="1800" dirty="0"/>
              <a:t>interventions among women with multiple forms of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54034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066" y="2302888"/>
            <a:ext cx="11183816" cy="4452425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Violence against women and girls </a:t>
            </a:r>
            <a:r>
              <a:rPr lang="en-US" sz="2600" dirty="0">
                <a:solidFill>
                  <a:schemeClr val="tx1"/>
                </a:solidFill>
              </a:rPr>
              <a:t>has a deep and enduring impact on women’s lives, wellbeing and economies</a:t>
            </a:r>
          </a:p>
          <a:p>
            <a:r>
              <a:rPr lang="en-US" sz="2600" dirty="0">
                <a:solidFill>
                  <a:schemeClr val="tx1"/>
                </a:solidFill>
              </a:rPr>
              <a:t>Yet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it is preventable </a:t>
            </a:r>
            <a:r>
              <a:rPr lang="en-US" sz="2600" dirty="0">
                <a:solidFill>
                  <a:schemeClr val="tx1"/>
                </a:solidFill>
              </a:rPr>
              <a:t>in programmatic timeframes</a:t>
            </a:r>
          </a:p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Robustly designed and implemented interventions </a:t>
            </a:r>
            <a:r>
              <a:rPr lang="en-US" sz="2600" dirty="0"/>
              <a:t>are essential for success </a:t>
            </a:r>
          </a:p>
          <a:p>
            <a:r>
              <a:rPr lang="en-US" sz="2600" dirty="0">
                <a:solidFill>
                  <a:schemeClr val="tx1"/>
                </a:solidFill>
              </a:rPr>
              <a:t>There is a global </a:t>
            </a:r>
            <a:r>
              <a:rPr lang="en-US" sz="2600" b="1" dirty="0">
                <a:solidFill>
                  <a:srgbClr val="7030A0"/>
                </a:solidFill>
              </a:rPr>
              <a:t>repertoire of interventions </a:t>
            </a:r>
            <a:r>
              <a:rPr lang="en-US" sz="2600" dirty="0">
                <a:solidFill>
                  <a:schemeClr val="tx1"/>
                </a:solidFill>
              </a:rPr>
              <a:t>that are effective in multiple settings, and can be adapted and taken to scale </a:t>
            </a:r>
          </a:p>
          <a:p>
            <a:r>
              <a:rPr lang="en-US" sz="2600" dirty="0">
                <a:solidFill>
                  <a:schemeClr val="tx1"/>
                </a:solidFill>
              </a:rPr>
              <a:t>We are positioned now to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make a real difference </a:t>
            </a:r>
            <a:r>
              <a:rPr lang="en-US" sz="2600" dirty="0">
                <a:solidFill>
                  <a:schemeClr val="tx1"/>
                </a:solidFill>
              </a:rPr>
              <a:t>to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women’s and girls’ lives </a:t>
            </a:r>
            <a:r>
              <a:rPr lang="en-US" sz="2600" dirty="0">
                <a:solidFill>
                  <a:schemeClr val="tx1"/>
                </a:solidFill>
              </a:rPr>
              <a:t>and it is imperative that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we translate the science of the field to real impact on the ground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7F9FB5-F9DE-4CA9-A7E1-629699956F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10051" r="10775" b="9333"/>
          <a:stretch/>
        </p:blipFill>
        <p:spPr>
          <a:xfrm>
            <a:off x="10891442" y="611740"/>
            <a:ext cx="664440" cy="7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23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0BE2-DF62-44BD-92CB-379FA2C97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Acknowledgements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5FEE4-5EBC-45C2-96A8-67403FEF7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Works was funded by UK Aid from the people of the United Kingdom and the funds were managed by the South African Medical Research Council</a:t>
            </a:r>
          </a:p>
          <a:p>
            <a:r>
              <a:rPr lang="en-GB" dirty="0"/>
              <a:t>The Global Programme was managed by the South African MRC, LSHTM and Social Development Direct </a:t>
            </a:r>
          </a:p>
          <a:p>
            <a:r>
              <a:rPr lang="en-GB" dirty="0"/>
              <a:t>Huge thanks to all the individuals and organisations who worked with us over the What works journey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7523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40A8D1-F569-4E55-9839-97B16E33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ZA">
                <a:solidFill>
                  <a:srgbClr val="EBEBEB"/>
                </a:solidFill>
              </a:rPr>
              <a:t>Content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B877D1-EFD4-4BB1-84B9-2D9D53DF2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2158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56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972" y="576333"/>
            <a:ext cx="9500151" cy="924475"/>
          </a:xfrm>
        </p:spPr>
        <p:txBody>
          <a:bodyPr>
            <a:normAutofit fontScale="90000"/>
          </a:bodyPr>
          <a:lstStyle/>
          <a:p>
            <a:r>
              <a:rPr lang="en-ZA" dirty="0"/>
              <a:t>What do we mean by violence against women (and girls)?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Oval 3"/>
          <p:cNvSpPr/>
          <p:nvPr/>
        </p:nvSpPr>
        <p:spPr>
          <a:xfrm>
            <a:off x="719403" y="1664804"/>
            <a:ext cx="4704523" cy="33843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Intimate partner violence: </a:t>
            </a:r>
            <a:r>
              <a:rPr lang="en-ZA" sz="2400" dirty="0"/>
              <a:t>physical, sexual, emotional, economic</a:t>
            </a:r>
          </a:p>
        </p:txBody>
      </p:sp>
      <p:sp>
        <p:nvSpPr>
          <p:cNvPr id="5" name="Oval 4"/>
          <p:cNvSpPr/>
          <p:nvPr/>
        </p:nvSpPr>
        <p:spPr>
          <a:xfrm>
            <a:off x="4655840" y="1500808"/>
            <a:ext cx="3456384" cy="244827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Non-partner sexual violence incl. sexual abuse in childhood and adolescence</a:t>
            </a:r>
          </a:p>
        </p:txBody>
      </p:sp>
      <p:sp>
        <p:nvSpPr>
          <p:cNvPr id="6" name="Oval 5"/>
          <p:cNvSpPr/>
          <p:nvPr/>
        </p:nvSpPr>
        <p:spPr>
          <a:xfrm>
            <a:off x="4164846" y="3717032"/>
            <a:ext cx="3648405" cy="22322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600" b="1" dirty="0"/>
              <a:t>Other forms of VAWG: sexual slavery/ trafficking, </a:t>
            </a:r>
            <a:r>
              <a:rPr lang="en-ZA" sz="1400" b="1" dirty="0"/>
              <a:t>FGM, child </a:t>
            </a:r>
            <a:r>
              <a:rPr lang="en-ZA" sz="1600" b="1" dirty="0"/>
              <a:t>marriage, </a:t>
            </a:r>
            <a:r>
              <a:rPr lang="en-ZA" sz="1600" b="1" i="1" dirty="0" err="1"/>
              <a:t>ukuthwala</a:t>
            </a:r>
            <a:r>
              <a:rPr lang="en-ZA" sz="1600" b="1" dirty="0"/>
              <a:t>, </a:t>
            </a:r>
            <a:r>
              <a:rPr lang="en-ZA" sz="1600" b="1" i="1" dirty="0" err="1"/>
              <a:t>Swara</a:t>
            </a:r>
            <a:r>
              <a:rPr lang="en-ZA" sz="1600" b="1" i="1" dirty="0"/>
              <a:t> </a:t>
            </a:r>
            <a:r>
              <a:rPr lang="en-ZA" sz="1600" b="1" dirty="0" err="1"/>
              <a:t>etc</a:t>
            </a:r>
            <a:endParaRPr lang="en-ZA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8400256" y="3284984"/>
            <a:ext cx="3168352" cy="2160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bg1"/>
                </a:solidFill>
              </a:rPr>
              <a:t>Globally intimate partner violence and non-partner sexual violence are the most highly prevalent</a:t>
            </a:r>
          </a:p>
        </p:txBody>
      </p:sp>
    </p:spTree>
    <p:extLst>
      <p:ext uri="{BB962C8B-B14F-4D97-AF65-F5344CB8AC3E}">
        <p14:creationId xmlns:p14="http://schemas.microsoft.com/office/powerpoint/2010/main" val="176870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02"/>
            <a:ext cx="12192000" cy="656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3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DE6440-9371-41C5-B77F-E46571D6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962" y="838200"/>
            <a:ext cx="9852075" cy="706964"/>
          </a:xfrm>
        </p:spPr>
        <p:txBody>
          <a:bodyPr/>
          <a:lstStyle/>
          <a:p>
            <a:r>
              <a:rPr lang="en-ZA" sz="3200" dirty="0"/>
              <a:t>Prevalence of women subjected to  physical and/or sexual violence </a:t>
            </a:r>
            <a:r>
              <a:rPr lang="en-ZA" sz="3200" b="1" dirty="0"/>
              <a:t>in the past 12 months </a:t>
            </a:r>
            <a:r>
              <a:rPr lang="en-ZA" sz="3200" dirty="0"/>
              <a:t>in the research populations of What Works?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F9A82B6-C79B-47FB-853A-B98ECAE95071}"/>
              </a:ext>
            </a:extLst>
          </p:cNvPr>
          <p:cNvSpPr txBox="1">
            <a:spLocks/>
          </p:cNvSpPr>
          <p:nvPr/>
        </p:nvSpPr>
        <p:spPr>
          <a:xfrm>
            <a:off x="10166863" y="6362396"/>
            <a:ext cx="1548571" cy="414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ZA" dirty="0"/>
              <a:t>* </a:t>
            </a:r>
            <a:r>
              <a:rPr lang="en-ZA" sz="1100" b="1" dirty="0"/>
              <a:t>Only physical IPV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9B25272-7F12-4380-A0E0-9C53242B3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635864"/>
              </p:ext>
            </p:extLst>
          </p:nvPr>
        </p:nvGraphicFramePr>
        <p:xfrm>
          <a:off x="623147" y="2133600"/>
          <a:ext cx="11236959" cy="422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497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FEC4F4-7914-406F-8B48-5B20FD91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Drivers of violence against women</a:t>
            </a:r>
            <a:endParaRPr lang="en-Z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73C334-582B-4C6C-B242-330384E40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984" y="2228476"/>
            <a:ext cx="11046148" cy="4464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BC72F-99CF-4FAA-AB7F-3BE0C267FC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51"/>
          <a:stretch/>
        </p:blipFill>
        <p:spPr>
          <a:xfrm>
            <a:off x="8633271" y="5421699"/>
            <a:ext cx="369794" cy="319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152B45-E547-450E-89DB-4B5894B1565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8353419" y="3752146"/>
            <a:ext cx="769155" cy="434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B26688-A071-4C95-B6BE-A8A7EDA084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495"/>
          <a:stretch/>
        </p:blipFill>
        <p:spPr>
          <a:xfrm>
            <a:off x="329810" y="4629524"/>
            <a:ext cx="531064" cy="454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6B04542-4306-4E81-ADC8-02DB2CE0C3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18211" r="7447" b="33522"/>
          <a:stretch/>
        </p:blipFill>
        <p:spPr>
          <a:xfrm>
            <a:off x="220459" y="3843744"/>
            <a:ext cx="749766" cy="434865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34D9EA87-2D76-49A0-B5E8-EC4102CBF9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0" y="5421699"/>
            <a:ext cx="468456" cy="4673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EC8C28-E590-432D-AFE6-775B2633802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t="5913" r="5192" b="9893"/>
          <a:stretch/>
        </p:blipFill>
        <p:spPr>
          <a:xfrm>
            <a:off x="8959660" y="4739592"/>
            <a:ext cx="310032" cy="5822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7BE302-C32A-4C42-9FFD-76F6616471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1" t="1944" r="18564" b="2563"/>
          <a:stretch/>
        </p:blipFill>
        <p:spPr>
          <a:xfrm>
            <a:off x="8492391" y="4739593"/>
            <a:ext cx="376412" cy="5822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23DC69-3716-4220-B9C7-10C60316D35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12023" r="11463"/>
          <a:stretch/>
        </p:blipFill>
        <p:spPr>
          <a:xfrm>
            <a:off x="6558063" y="5473241"/>
            <a:ext cx="369794" cy="5772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FB35D2-2CDB-46EB-82BE-CCCFACC034A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2" t="33096" r="44328" b="33506"/>
          <a:stretch/>
        </p:blipFill>
        <p:spPr>
          <a:xfrm>
            <a:off x="7472765" y="2373332"/>
            <a:ext cx="397239" cy="5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EA0282-4AF9-4C22-8BB4-0F811AF7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Women and girls with disabilities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C25F17-649B-4B81-A241-CEC7846D2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6344" y="2515482"/>
            <a:ext cx="4825158" cy="3416301"/>
          </a:xfrm>
        </p:spPr>
        <p:txBody>
          <a:bodyPr>
            <a:normAutofit lnSpcReduction="10000"/>
          </a:bodyPr>
          <a:lstStyle/>
          <a:p>
            <a:endParaRPr lang="en-ZA" sz="2000" b="1" dirty="0"/>
          </a:p>
          <a:p>
            <a:r>
              <a:rPr lang="en-ZA" sz="2000" b="1" dirty="0"/>
              <a:t>2 x increased risk that women and girls with disabilities will be subject to sexual and/or physical IPV in the past 12 months </a:t>
            </a:r>
          </a:p>
          <a:p>
            <a:r>
              <a:rPr lang="en-ZA" sz="2000" b="1" dirty="0"/>
              <a:t>Research definition of disability included mental health related disability</a:t>
            </a:r>
          </a:p>
          <a:p>
            <a:r>
              <a:rPr lang="en-ZA" sz="2000" b="1" dirty="0"/>
              <a:t>Analysis based on data from 7 studies in 5 countries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43A0842-58C1-4FAB-9EE3-F21FAE316A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419" r="12079"/>
          <a:stretch/>
        </p:blipFill>
        <p:spPr>
          <a:xfrm>
            <a:off x="6096000" y="2376462"/>
            <a:ext cx="5608646" cy="4278609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DFF0A4-3B4C-493E-B07A-B5AF046DED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10051" r="10775" b="9333"/>
          <a:stretch/>
        </p:blipFill>
        <p:spPr>
          <a:xfrm>
            <a:off x="155134" y="6030191"/>
            <a:ext cx="664440" cy="71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8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BAFD-7839-4FCE-852B-3A2FB632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ZA" i="1" dirty="0">
                <a:solidFill>
                  <a:schemeClr val="bg1"/>
                </a:solidFill>
              </a:rPr>
              <a:t>What Works </a:t>
            </a:r>
            <a:r>
              <a:rPr lang="en-ZA" dirty="0">
                <a:solidFill>
                  <a:schemeClr val="bg1"/>
                </a:solidFill>
              </a:rPr>
              <a:t>studies evaluated VAWG prevention programming on..</a:t>
            </a:r>
            <a:endParaRPr lang="en-Z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3738C9-5687-4188-9CCF-6108897D9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875" y="2527440"/>
            <a:ext cx="8914178" cy="3985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BD439-F8E4-4686-AE9C-72D2A1A35A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9" t="10051" r="10775" b="9333"/>
          <a:stretch/>
        </p:blipFill>
        <p:spPr>
          <a:xfrm>
            <a:off x="11208775" y="5927316"/>
            <a:ext cx="664440" cy="71541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58EC74B-9FEC-49A3-9525-1A883DFCC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530" b="22363"/>
          <a:stretch/>
        </p:blipFill>
        <p:spPr>
          <a:xfrm>
            <a:off x="876875" y="5708797"/>
            <a:ext cx="8914178" cy="8013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EFC620C-C2B3-4A80-BFD9-C064BFBC5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869"/>
          <a:stretch/>
        </p:blipFill>
        <p:spPr>
          <a:xfrm>
            <a:off x="876875" y="4704184"/>
            <a:ext cx="8914178" cy="92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on Boardroom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2_Ion Boardroom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191F464CAF954DBD2B43398249EB13" ma:contentTypeVersion="13" ma:contentTypeDescription="Create a new document." ma:contentTypeScope="" ma:versionID="16272223777875bc9b6fc88658259c90">
  <xsd:schema xmlns:xsd="http://www.w3.org/2001/XMLSchema" xmlns:xs="http://www.w3.org/2001/XMLSchema" xmlns:p="http://schemas.microsoft.com/office/2006/metadata/properties" xmlns:ns3="fc588859-1d3c-4f9f-9cf5-b2625664132d" xmlns:ns4="170119b1-7da3-4890-8f53-78526e679899" targetNamespace="http://schemas.microsoft.com/office/2006/metadata/properties" ma:root="true" ma:fieldsID="e2781acca27cc54aad94e618a379f7fb" ns3:_="" ns4:_="">
    <xsd:import namespace="fc588859-1d3c-4f9f-9cf5-b2625664132d"/>
    <xsd:import namespace="170119b1-7da3-4890-8f53-78526e67989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88859-1d3c-4f9f-9cf5-b262566413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119b1-7da3-4890-8f53-78526e67989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C81011-AE8F-47D5-811B-A677C19C4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88859-1d3c-4f9f-9cf5-b2625664132d"/>
    <ds:schemaRef ds:uri="170119b1-7da3-4890-8f53-78526e6798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B852E9-D0B8-48D3-9B73-E3DEA892BEE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170119b1-7da3-4890-8f53-78526e679899"/>
    <ds:schemaRef ds:uri="http://schemas.microsoft.com/office/infopath/2007/PartnerControls"/>
    <ds:schemaRef ds:uri="http://schemas.openxmlformats.org/package/2006/metadata/core-properties"/>
    <ds:schemaRef ds:uri="fc588859-1d3c-4f9f-9cf5-b2625664132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797130-FE25-4ABA-B1C3-E1E2C0CA92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1263</Words>
  <Application>Microsoft Office PowerPoint</Application>
  <PresentationFormat>Widescreen</PresentationFormat>
  <Paragraphs>129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1_Ion Boardroom</vt:lpstr>
      <vt:lpstr>2_Ion Boardroom</vt:lpstr>
      <vt:lpstr>Acrobat Document</vt:lpstr>
      <vt:lpstr>Global Strategies to Reduce Violence Against Women   </vt:lpstr>
      <vt:lpstr>DFID flagship programme: What works to prevent violence against women and girls? </vt:lpstr>
      <vt:lpstr>Content</vt:lpstr>
      <vt:lpstr>What do we mean by violence against women (and girls)?</vt:lpstr>
      <vt:lpstr>PowerPoint Presentation</vt:lpstr>
      <vt:lpstr>Prevalence of women subjected to  physical and/or sexual violence in the past 12 months in the research populations of What Works?</vt:lpstr>
      <vt:lpstr>Drivers of violence against women</vt:lpstr>
      <vt:lpstr>Women and girls with disabilities</vt:lpstr>
      <vt:lpstr>What Works studies evaluated VAWG prevention programming on..</vt:lpstr>
      <vt:lpstr>PowerPoint Presentation</vt:lpstr>
      <vt:lpstr>VAW prevention through gender transformation and economic empowerment programmes</vt:lpstr>
      <vt:lpstr>What Works’ contribution</vt:lpstr>
      <vt:lpstr>PowerPoint Presentation</vt:lpstr>
      <vt:lpstr>Interconnection between gender attitudes and roles, and social norms on gender and violence and practices of VAWG</vt:lpstr>
      <vt:lpstr>Interventions to change gender attitudes and roles, and social norms on gender and violence</vt:lpstr>
      <vt:lpstr>PowerPoint Presentation</vt:lpstr>
      <vt:lpstr>Couples and special populations</vt:lpstr>
      <vt:lpstr>PowerPoint Presentation</vt:lpstr>
      <vt:lpstr>Connections between VAWG and education</vt:lpstr>
      <vt:lpstr>Key learnings from what works to prevent violence experienced by, and among, children</vt:lpstr>
      <vt:lpstr>Ten elements of design and implementation of more effective interventions </vt:lpstr>
      <vt:lpstr>Global evidence on what works to prevent VAW: 104 studies of 95 interventions evaluated with RCT or quasi-experimental design</vt:lpstr>
      <vt:lpstr>PowerPoint Presentation</vt:lpstr>
      <vt:lpstr>Recommendations for preventing VAW and advancing the global research agenda</vt:lpstr>
      <vt:lpstr>Conclusion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Strategies to Reduce Violence Against Women</dc:title>
  <dc:creator>Rachel Jewkes</dc:creator>
  <cp:lastModifiedBy>Rachel Jewkes</cp:lastModifiedBy>
  <cp:revision>2</cp:revision>
  <dcterms:created xsi:type="dcterms:W3CDTF">2020-07-06T12:14:38Z</dcterms:created>
  <dcterms:modified xsi:type="dcterms:W3CDTF">2020-10-30T09:52:43Z</dcterms:modified>
</cp:coreProperties>
</file>