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33" r:id="rId2"/>
    <p:sldId id="730" r:id="rId3"/>
    <p:sldId id="732" r:id="rId4"/>
    <p:sldId id="731" r:id="rId5"/>
    <p:sldId id="435" r:id="rId6"/>
    <p:sldId id="434" r:id="rId7"/>
    <p:sldId id="586" r:id="rId8"/>
    <p:sldId id="410" r:id="rId9"/>
    <p:sldId id="542" r:id="rId10"/>
    <p:sldId id="688" r:id="rId11"/>
    <p:sldId id="603" r:id="rId12"/>
    <p:sldId id="725" r:id="rId13"/>
    <p:sldId id="598" r:id="rId14"/>
    <p:sldId id="729" r:id="rId15"/>
    <p:sldId id="635" r:id="rId1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72A1D0"/>
    <a:srgbClr val="006600"/>
    <a:srgbClr val="663300"/>
    <a:srgbClr val="FFFF66"/>
    <a:srgbClr val="CC0000"/>
    <a:srgbClr val="003366"/>
    <a:srgbClr val="E3E6ED"/>
    <a:srgbClr val="DEE4EA"/>
    <a:srgbClr val="E9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66828" autoAdjust="0"/>
  </p:normalViewPr>
  <p:slideViewPr>
    <p:cSldViewPr>
      <p:cViewPr>
        <p:scale>
          <a:sx n="50" d="100"/>
          <a:sy n="50" d="100"/>
        </p:scale>
        <p:origin x="2381" y="17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2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2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528179B0-E318-45D5-A350-4BE162CE8F2D}" type="datetimeFigureOut">
              <a:rPr lang="en-GB" smtClean="0"/>
              <a:pPr/>
              <a:t>14/11/2021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2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2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86DF9BEA-81D0-41B2-911C-4D3C80EDA6C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0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6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DB91FC-2D3E-4289-8E57-0A654568E6E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7F42F-5112-443C-ADB6-6957C5F4679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18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92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0793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4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9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8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5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1" defTabSz="950793">
              <a:defRPr/>
            </a:pPr>
            <a:endParaRPr lang="en-GB" sz="25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7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8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1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B91FC-2D3E-4289-8E57-0A654568E6E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69DC2-E83A-4335-8AF6-1563F34BD2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8F97C-6266-47E7-A19C-7CE98588EE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9A8A7-4396-4DD4-8C18-F6ED1B3503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2B22C-BD96-4606-9880-921D02BC14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4DC9F-0AE8-430D-9F8B-6FFEF1C5FE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4ADE1-0623-4515-ABE5-54FA0D1577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F8357-C50D-4B9E-B686-7B16D366B3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FAAB4-5FB1-4165-9CEA-31F043D337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F23A3-4544-459B-9DF8-73CBB34419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8D326-D28E-4F58-AA66-76E3AC9B97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0FF17-5961-4744-B8CD-4EF741F29E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064A28-F70E-473D-AA06-20C995C36EC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59" y="764704"/>
            <a:ext cx="7776865" cy="3600400"/>
            <a:chOff x="179512" y="1724017"/>
            <a:chExt cx="9103996" cy="42148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767" y="1890050"/>
              <a:ext cx="3391741" cy="39211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2"/>
            <a:stretch/>
          </p:blipFill>
          <p:spPr>
            <a:xfrm>
              <a:off x="179512" y="1724017"/>
              <a:ext cx="4225194" cy="4214813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>
              <a:off x="4310028" y="3429000"/>
              <a:ext cx="1433036" cy="1239253"/>
            </a:xfrm>
            <a:prstGeom prst="rightArrow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12349" y="1523646"/>
            <a:ext cx="101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32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</a:t>
            </a:r>
            <a:endParaRPr lang="en-GB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296" y="4653136"/>
            <a:ext cx="8594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Demystifying the Grant Review Process</a:t>
            </a:r>
          </a:p>
          <a:p>
            <a:r>
              <a:rPr lang="en-GB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Who </a:t>
            </a:r>
            <a:r>
              <a:rPr lang="en-GB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are you writing for?</a:t>
            </a:r>
            <a:endParaRPr lang="en-GB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584" y="3096"/>
            <a:ext cx="914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VAMHN </a:t>
            </a:r>
            <a:r>
              <a:rPr lang="en-GB" sz="2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ECR Seminar: </a:t>
            </a:r>
            <a:r>
              <a:rPr lang="en-GB" sz="2400" b="1" i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Ins </a:t>
            </a:r>
            <a:r>
              <a:rPr lang="en-GB" sz="2400" b="1" i="1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and outs of grant </a:t>
            </a:r>
            <a:r>
              <a:rPr lang="en-GB" sz="2400" b="1" i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applications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, 17 Nov 2021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26952" y="6063679"/>
            <a:ext cx="561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Dr Eoin O’Sullivan,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University of Cambridge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5536" y="6002719"/>
            <a:ext cx="8439839" cy="0"/>
          </a:xfrm>
          <a:prstGeom prst="line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6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ight Arrow 328"/>
          <p:cNvSpPr/>
          <p:nvPr/>
        </p:nvSpPr>
        <p:spPr>
          <a:xfrm rot="16200000">
            <a:off x="108012" y="4507024"/>
            <a:ext cx="1800200" cy="864096"/>
          </a:xfrm>
          <a:prstGeom prst="rightArrow">
            <a:avLst/>
          </a:prstGeom>
          <a:solidFill>
            <a:schemeClr val="bg1"/>
          </a:solidFill>
          <a:ln w="254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olded Corner 102"/>
          <p:cNvSpPr/>
          <p:nvPr/>
        </p:nvSpPr>
        <p:spPr>
          <a:xfrm>
            <a:off x="1835696" y="1086602"/>
            <a:ext cx="1872208" cy="814244"/>
          </a:xfrm>
          <a:prstGeom prst="foldedCorner">
            <a:avLst/>
          </a:prstGeom>
          <a:solidFill>
            <a:srgbClr val="FFFFCC"/>
          </a:solidFill>
          <a:ln>
            <a:solidFill>
              <a:srgbClr val="8D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sz="1400" b="1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en-GB" sz="1400" b="1" dirty="0" smtClean="0">
                <a:solidFill>
                  <a:schemeClr val="tx1"/>
                </a:solidFill>
                <a:latin typeface="Lucida Handwriting" pitchFamily="66" charset="0"/>
              </a:rPr>
              <a:t>FUND, IF FUNDS AVAILABLE</a:t>
            </a:r>
            <a:endParaRPr lang="en-GB" sz="1400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496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36699"/>
                </a:solidFill>
              </a:rPr>
              <a:t>What goes on in a prioritisation panel...</a:t>
            </a:r>
            <a:endParaRPr lang="en-GB" sz="3200" b="1" dirty="0">
              <a:solidFill>
                <a:srgbClr val="336699"/>
              </a:solidFill>
            </a:endParaRPr>
          </a:p>
        </p:txBody>
      </p:sp>
      <p:grpSp>
        <p:nvGrpSpPr>
          <p:cNvPr id="326" name="Group 325"/>
          <p:cNvGrpSpPr/>
          <p:nvPr/>
        </p:nvGrpSpPr>
        <p:grpSpPr>
          <a:xfrm>
            <a:off x="7220798" y="2190314"/>
            <a:ext cx="1023610" cy="4206512"/>
            <a:chOff x="7220798" y="2190314"/>
            <a:chExt cx="1023610" cy="4206512"/>
          </a:xfrm>
        </p:grpSpPr>
        <p:sp>
          <p:nvSpPr>
            <p:cNvPr id="75" name="Rectangle 74"/>
            <p:cNvSpPr/>
            <p:nvPr/>
          </p:nvSpPr>
          <p:spPr>
            <a:xfrm>
              <a:off x="7236296" y="502867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236296" y="502867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236296" y="495666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7236296" y="488465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7236296" y="481265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7220798" y="472514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7220798" y="465313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7220798" y="458112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220798" y="450912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220798" y="443711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7236296" y="436510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7236296" y="429309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236296" y="422108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236296" y="414908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7236296" y="407707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7236296" y="400506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236296" y="393305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236296" y="386104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236296" y="378904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236296" y="371703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236296" y="365050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7236296" y="357849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236296" y="350649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7236296" y="343448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7236296" y="336247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236296" y="329046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236296" y="321297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7236296" y="314096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7236296" y="306896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236296" y="299695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7236296" y="292494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236296" y="285293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236296" y="278092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7236296" y="270892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7236296" y="502867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7236296" y="495666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7236296" y="488465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236296" y="481265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220798" y="472514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220798" y="465313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220798" y="458112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220798" y="450912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220798" y="443711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236296" y="436510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7236296" y="429309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236296" y="422108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7236296" y="414908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7236296" y="407707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7236296" y="400506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7236296" y="393305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7236296" y="386104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7236296" y="378904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7236296" y="371703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7236296" y="365050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7236296" y="357849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7236296" y="350649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7236296" y="343448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7236296" y="336247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7236296" y="329046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7236296" y="321297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7236296" y="314096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7236296" y="306896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7236296" y="299695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7236296" y="292494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7236296" y="285293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7236296" y="278092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7236296" y="270892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7236296" y="262236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236296" y="255035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7236296" y="247834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7236296" y="240633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7236296" y="233433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7236296" y="226232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7236296" y="219031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8" name="TextBox 327"/>
          <p:cNvSpPr txBox="1"/>
          <p:nvPr/>
        </p:nvSpPr>
        <p:spPr>
          <a:xfrm rot="16200000">
            <a:off x="144548" y="479187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336699"/>
                </a:solidFill>
              </a:rPr>
              <a:t>Rank order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7236296" y="207570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Folded Corner 118"/>
          <p:cNvSpPr/>
          <p:nvPr/>
        </p:nvSpPr>
        <p:spPr>
          <a:xfrm>
            <a:off x="1600574" y="1791176"/>
            <a:ext cx="1872208" cy="792088"/>
          </a:xfrm>
          <a:prstGeom prst="foldedCorner">
            <a:avLst/>
          </a:prstGeom>
          <a:solidFill>
            <a:srgbClr val="FFFFCC"/>
          </a:solidFill>
          <a:ln>
            <a:solidFill>
              <a:srgbClr val="8D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  <a:latin typeface="Lucida Handwriting" pitchFamily="66" charset="0"/>
              </a:rPr>
              <a:t>DEFINITELY FUND</a:t>
            </a:r>
            <a:endParaRPr lang="en-GB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121" name="Folded Corner 120"/>
          <p:cNvSpPr/>
          <p:nvPr/>
        </p:nvSpPr>
        <p:spPr>
          <a:xfrm>
            <a:off x="6804248" y="1086602"/>
            <a:ext cx="1872208" cy="792088"/>
          </a:xfrm>
          <a:prstGeom prst="foldedCorner">
            <a:avLst/>
          </a:prstGeom>
          <a:solidFill>
            <a:srgbClr val="FFFFCC"/>
          </a:solidFill>
          <a:ln>
            <a:solidFill>
              <a:srgbClr val="8D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  <a:latin typeface="Lucida Handwriting" pitchFamily="66" charset="0"/>
              </a:rPr>
              <a:t>DO NOT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Lucida Handwriting" pitchFamily="66" charset="0"/>
              </a:rPr>
              <a:t>F</a:t>
            </a:r>
            <a:r>
              <a:rPr lang="en-GB" b="1" dirty="0" smtClean="0">
                <a:solidFill>
                  <a:schemeClr val="tx1"/>
                </a:solidFill>
                <a:latin typeface="Lucida Handwriting" pitchFamily="66" charset="0"/>
              </a:rPr>
              <a:t>UND</a:t>
            </a:r>
            <a:endParaRPr lang="en-GB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835696" y="4869160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1835696" y="4797152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Rectangle 117"/>
          <p:cNvSpPr/>
          <p:nvPr/>
        </p:nvSpPr>
        <p:spPr>
          <a:xfrm>
            <a:off x="1835696" y="4725144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1841178" y="4653136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1841178" y="4581128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1841178" y="4509120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/>
          <p:cNvSpPr/>
          <p:nvPr/>
        </p:nvSpPr>
        <p:spPr>
          <a:xfrm>
            <a:off x="1841178" y="4437112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Rectangle 124"/>
          <p:cNvSpPr/>
          <p:nvPr/>
        </p:nvSpPr>
        <p:spPr>
          <a:xfrm>
            <a:off x="1835696" y="4365104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/>
          <p:cNvSpPr/>
          <p:nvPr/>
        </p:nvSpPr>
        <p:spPr>
          <a:xfrm>
            <a:off x="1835696" y="4293096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1835696" y="4221088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Rectangle 127"/>
          <p:cNvSpPr/>
          <p:nvPr/>
        </p:nvSpPr>
        <p:spPr>
          <a:xfrm>
            <a:off x="1835696" y="4149080"/>
            <a:ext cx="1008112" cy="136815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Rectangle 128"/>
          <p:cNvSpPr/>
          <p:nvPr/>
        </p:nvSpPr>
        <p:spPr>
          <a:xfrm>
            <a:off x="1835696" y="4061574"/>
            <a:ext cx="1008112" cy="1368152"/>
          </a:xfrm>
          <a:prstGeom prst="rect">
            <a:avLst/>
          </a:prstGeom>
          <a:solidFill>
            <a:srgbClr val="336699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5" name="Group 324"/>
          <p:cNvGrpSpPr/>
          <p:nvPr/>
        </p:nvGrpSpPr>
        <p:grpSpPr>
          <a:xfrm>
            <a:off x="1835696" y="3645024"/>
            <a:ext cx="1008112" cy="1584176"/>
            <a:chOff x="4644008" y="4797152"/>
            <a:chExt cx="1008112" cy="1584176"/>
          </a:xfrm>
        </p:grpSpPr>
        <p:sp>
          <p:nvSpPr>
            <p:cNvPr id="214" name="Rectangle 213"/>
            <p:cNvSpPr/>
            <p:nvPr/>
          </p:nvSpPr>
          <p:spPr>
            <a:xfrm>
              <a:off x="4644008" y="501317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644008" y="494116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644008" y="486916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644008" y="479715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634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35496" y="44624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goes on in a prioritisation panel...</a:t>
            </a:r>
          </a:p>
          <a:p>
            <a:r>
              <a:rPr lang="en-GB" sz="4000" b="1" dirty="0" smtClean="0">
                <a:latin typeface="Calibri" pitchFamily="34" charset="0"/>
                <a:cs typeface="Calibri" pitchFamily="34" charset="0"/>
              </a:rPr>
              <a:t>It’s a competition: Main goal is to…</a:t>
            </a:r>
            <a:endParaRPr lang="en-GB" sz="4000" b="1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079"/>
          <a:stretch>
            <a:fillRect/>
          </a:stretch>
        </p:blipFill>
        <p:spPr bwMode="auto">
          <a:xfrm>
            <a:off x="0" y="2132856"/>
            <a:ext cx="2520280" cy="43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ectangle 118"/>
          <p:cNvSpPr/>
          <p:nvPr/>
        </p:nvSpPr>
        <p:spPr>
          <a:xfrm>
            <a:off x="2411760" y="1700808"/>
            <a:ext cx="6876256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63538">
              <a:spcBef>
                <a:spcPts val="1000"/>
              </a:spcBef>
            </a:pPr>
            <a:r>
              <a:rPr lang="en-GB" sz="4800" b="1" u="sng" dirty="0" smtClean="0">
                <a:latin typeface="Calibri" panose="020F0502020204030204" pitchFamily="34" charset="0"/>
                <a:cs typeface="Calibri" pitchFamily="34" charset="0"/>
              </a:rPr>
              <a:t>Survive the attrition</a:t>
            </a:r>
            <a:endParaRPr lang="en-GB" sz="4800" u="sng" dirty="0" smtClean="0">
              <a:latin typeface="Calibri" pitchFamily="34" charset="0"/>
              <a:cs typeface="Calibri" pitchFamily="34" charset="0"/>
            </a:endParaRPr>
          </a:p>
          <a:p>
            <a:pPr lvl="1" indent="-363538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Need to distinguish your proposal.  </a:t>
            </a:r>
          </a:p>
          <a:p>
            <a:pPr lvl="1" indent="-363538">
              <a:spcBef>
                <a:spcPts val="0"/>
              </a:spcBef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8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Need to stand out</a:t>
            </a:r>
          </a:p>
          <a:p>
            <a:pPr lvl="1" indent="-363538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Give reviewers reason to keep you in ‘maybe’ pile </a:t>
            </a:r>
            <a:r>
              <a:rPr lang="en-GB" sz="2800" i="1" dirty="0" smtClean="0">
                <a:latin typeface="Calibri" pitchFamily="34" charset="0"/>
                <a:cs typeface="Calibri" pitchFamily="34" charset="0"/>
              </a:rPr>
              <a:t>during 2</a:t>
            </a:r>
            <a:r>
              <a:rPr lang="en-GB" sz="2800" i="1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GB" sz="2800" i="1" dirty="0" smtClean="0">
                <a:latin typeface="Calibri" pitchFamily="34" charset="0"/>
                <a:cs typeface="Calibri" pitchFamily="34" charset="0"/>
              </a:rPr>
              <a:t>, 3</a:t>
            </a:r>
            <a:r>
              <a:rPr lang="en-GB" sz="2800" i="1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GB" sz="2800" i="1" dirty="0" smtClean="0">
                <a:latin typeface="Calibri" pitchFamily="34" charset="0"/>
                <a:cs typeface="Calibri" pitchFamily="34" charset="0"/>
              </a:rPr>
              <a:t>... n</a:t>
            </a:r>
            <a:r>
              <a:rPr lang="en-GB" sz="2800" i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sz="2800" i="1" dirty="0" smtClean="0">
                <a:latin typeface="Calibri" pitchFamily="34" charset="0"/>
                <a:cs typeface="Calibri" pitchFamily="34" charset="0"/>
              </a:rPr>
              <a:t> iteration</a:t>
            </a:r>
          </a:p>
          <a:p>
            <a:pPr lvl="1" indent="-363538">
              <a:spcBef>
                <a:spcPts val="1000"/>
              </a:spcBef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Not just about the ‘case for support</a:t>
            </a:r>
            <a:r>
              <a:rPr lang="en-GB" sz="28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’... 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Other issues matter…</a:t>
            </a:r>
          </a:p>
          <a:p>
            <a:pPr marL="904875" lvl="3" indent="-209550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Compelling story about potential</a:t>
            </a:r>
            <a:r>
              <a:rPr lang="en-GB" sz="2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 impact</a:t>
            </a:r>
          </a:p>
          <a:p>
            <a:pPr marL="904875" lvl="3" indent="-209550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Convincing </a:t>
            </a:r>
            <a:r>
              <a:rPr lang="en-GB" sz="2400" b="1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partnerships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which add value</a:t>
            </a:r>
          </a:p>
          <a:p>
            <a:pPr marL="904875" lvl="3" indent="-209550">
              <a:spcBef>
                <a:spcPts val="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....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-3829" y="1772816"/>
            <a:ext cx="9144000" cy="135421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algn="ctr"/>
            <a:endParaRPr lang="en-GB" sz="2000" b="1" dirty="0" smtClean="0">
              <a:solidFill>
                <a:schemeClr val="bg1"/>
              </a:solidFill>
            </a:endParaRPr>
          </a:p>
          <a:p>
            <a:pPr marL="174625" algn="ctr"/>
            <a:r>
              <a:rPr lang="en-GB" sz="4200" b="1" dirty="0" err="1" smtClean="0">
                <a:solidFill>
                  <a:schemeClr val="bg1"/>
                </a:solidFill>
              </a:rPr>
              <a:t>Heilmeier’s</a:t>
            </a:r>
            <a:r>
              <a:rPr lang="en-GB" sz="4200" b="1" dirty="0" smtClean="0">
                <a:solidFill>
                  <a:schemeClr val="bg1"/>
                </a:solidFill>
              </a:rPr>
              <a:t> Catechism</a:t>
            </a:r>
            <a:endParaRPr lang="en-GB" sz="4200" b="1" dirty="0" smtClean="0">
              <a:solidFill>
                <a:schemeClr val="bg1"/>
              </a:solidFill>
            </a:endParaRPr>
          </a:p>
          <a:p>
            <a:pPr marL="174625" algn="ctr"/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853" y="3185681"/>
            <a:ext cx="8744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336699"/>
                </a:solidFill>
              </a:rPr>
              <a:t>Some basic questions the proposal needs to have clear answers to</a:t>
            </a:r>
            <a:endParaRPr lang="en-GB" sz="36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echcn.com.cn/uploads/200908/1251389035X3YClpOE.jpg"/>
          <p:cNvPicPr>
            <a:picLocks noChangeAspect="1" noChangeArrowheads="1"/>
          </p:cNvPicPr>
          <p:nvPr/>
        </p:nvPicPr>
        <p:blipFill>
          <a:blip r:embed="rId3" cstate="print"/>
          <a:srcRect l="831" t="3441" r="16979" b="17732"/>
          <a:stretch>
            <a:fillRect/>
          </a:stretch>
        </p:blipFill>
        <p:spPr bwMode="auto">
          <a:xfrm>
            <a:off x="-36000" y="0"/>
            <a:ext cx="9180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39943" y="0"/>
            <a:ext cx="5462592" cy="6848029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>
            <a:spAutoFit/>
          </a:bodyPr>
          <a:lstStyle/>
          <a:p>
            <a:pPr marL="350838" lvl="1" indent="-193675">
              <a:spcBef>
                <a:spcPts val="900"/>
              </a:spcBef>
              <a:buFont typeface="Arial" pitchFamily="34" charset="0"/>
              <a:buChar char="•"/>
            </a:pPr>
            <a:endParaRPr lang="en-GB" sz="2200" b="1" dirty="0" smtClean="0">
              <a:solidFill>
                <a:schemeClr val="bg1"/>
              </a:solidFill>
              <a:latin typeface="+mn-lt"/>
            </a:endParaRPr>
          </a:p>
          <a:p>
            <a:pPr marL="350838" lvl="1" indent="-193675">
              <a:spcBef>
                <a:spcPts val="900"/>
              </a:spcBef>
              <a:buFont typeface="Arial" pitchFamily="34" charset="0"/>
              <a:buChar char="•"/>
            </a:pPr>
            <a:endParaRPr lang="en-GB" sz="2200" b="1" dirty="0" smtClean="0">
              <a:solidFill>
                <a:schemeClr val="bg1"/>
              </a:solidFill>
              <a:latin typeface="+mn-lt"/>
            </a:endParaRPr>
          </a:p>
          <a:p>
            <a:pPr marL="350838" lvl="1" indent="-193675">
              <a:spcBef>
                <a:spcPts val="900"/>
              </a:spcBef>
              <a:buFont typeface="Arial" pitchFamily="34" charset="0"/>
              <a:buChar char="•"/>
            </a:pPr>
            <a:endParaRPr lang="en-GB" sz="400" b="1" dirty="0" smtClean="0">
              <a:solidFill>
                <a:schemeClr val="bg1"/>
              </a:solidFill>
              <a:latin typeface="+mn-lt"/>
            </a:endParaRPr>
          </a:p>
          <a:p>
            <a:pPr marL="350838" lvl="1" indent="-1936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What are you trying to do?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Articulate your objectives using absolutely no jargon.</a:t>
            </a:r>
          </a:p>
          <a:p>
            <a:pPr marL="350838" lvl="1" indent="-1936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How is it done today, and what are the limits of current practice?</a:t>
            </a:r>
          </a:p>
          <a:p>
            <a:pPr marL="350838" lvl="1" indent="-1936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What’s new in your approach </a:t>
            </a:r>
            <a:r>
              <a:rPr lang="en-GB" sz="2200" dirty="0" smtClean="0">
                <a:solidFill>
                  <a:schemeClr val="bg1"/>
                </a:solidFill>
                <a:latin typeface="Calibri" pitchFamily="34" charset="0"/>
              </a:rPr>
              <a:t>and why do you think it will be successful</a:t>
            </a: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</a:p>
          <a:p>
            <a:pPr marL="350838" lvl="1" indent="-1936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Who cares?</a:t>
            </a:r>
          </a:p>
          <a:p>
            <a:pPr marL="350838" lvl="1" indent="-1936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What difference will it make? </a:t>
            </a:r>
          </a:p>
          <a:p>
            <a:pPr marL="350838" lvl="1" indent="-1936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What </a:t>
            </a: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are the risks and the payoffs? </a:t>
            </a:r>
          </a:p>
          <a:p>
            <a:pPr marL="350838" lvl="1" indent="-1936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How much will it cost?</a:t>
            </a:r>
          </a:p>
          <a:p>
            <a:pPr marL="350838" lvl="1" indent="-1936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How long will it take?</a:t>
            </a:r>
          </a:p>
          <a:p>
            <a:pPr marL="350838" lvl="1" indent="-193675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b="1" dirty="0" smtClean="0">
                <a:solidFill>
                  <a:schemeClr val="bg1"/>
                </a:solidFill>
                <a:latin typeface="Calibri" pitchFamily="34" charset="0"/>
              </a:rPr>
              <a:t>What are the midterm and final "exams" to check for success?</a:t>
            </a:r>
            <a:endParaRPr lang="en-GB" sz="2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4624"/>
            <a:ext cx="5263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400" dirty="0" err="1" smtClean="0">
                <a:solidFill>
                  <a:prstClr val="white"/>
                </a:solidFill>
                <a:latin typeface="Calibri"/>
              </a:rPr>
              <a:t>Heilmeier’s</a:t>
            </a:r>
            <a:r>
              <a:rPr lang="en-GB" sz="4400" dirty="0" smtClean="0">
                <a:solidFill>
                  <a:prstClr val="white"/>
                </a:solidFill>
                <a:latin typeface="Calibri"/>
              </a:rPr>
              <a:t> Catechism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95021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Grant writing is not paper writing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/>
            <a:r>
              <a:rPr lang="en-GB" sz="28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It’s ok to ‘sell’. It’s ok to convey excitement</a:t>
            </a:r>
          </a:p>
          <a:p>
            <a:pPr marL="285750" indent="-285750"/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for the prioritisation panel</a:t>
            </a:r>
          </a:p>
          <a:p>
            <a:pPr marL="285750" indent="-285750"/>
            <a:r>
              <a:rPr lang="en-GB" sz="28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It’s a competition. Need to stand out.</a:t>
            </a:r>
          </a:p>
          <a:p>
            <a:pPr marL="285750" indent="-285750"/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Remember ‘</a:t>
            </a:r>
            <a:r>
              <a:rPr lang="en-GB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Heilmeier’s</a:t>
            </a:r>
            <a:r>
              <a:rPr lang="en-GB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Catechism’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n-GB" sz="28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Need clear visible answers to the basic questions: </a:t>
            </a:r>
          </a:p>
          <a:p>
            <a:pPr marL="285750" indent="-285750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What’s new? Who cares? What difference will it make?... </a:t>
            </a:r>
            <a:endParaRPr lang="en-GB" sz="2400" dirty="0"/>
          </a:p>
          <a:p>
            <a:pPr indent="355600"/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43284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Summary</a:t>
            </a:r>
          </a:p>
          <a:p>
            <a:r>
              <a:rPr lang="en-GB" sz="3200" b="1" dirty="0" smtClean="0">
                <a:solidFill>
                  <a:srgbClr val="336699"/>
                </a:solidFill>
              </a:rPr>
              <a:t>Three key messages:</a:t>
            </a:r>
            <a:endParaRPr lang="en-GB" sz="32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4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1619672" y="4044044"/>
            <a:ext cx="24952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</a:t>
            </a:r>
            <a:r>
              <a:rPr lang="en-GB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Eoin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O’Sullivan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u="sng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eo252@cam.ac.uk</a:t>
            </a:r>
            <a:endParaRPr lang="en-US" sz="2400" u="sng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b="10047"/>
          <a:stretch/>
        </p:blipFill>
        <p:spPr>
          <a:xfrm>
            <a:off x="971600" y="4875041"/>
            <a:ext cx="3812417" cy="11462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68144" y="2866018"/>
            <a:ext cx="2448272" cy="3665988"/>
            <a:chOff x="6156176" y="3222521"/>
            <a:chExt cx="2088232" cy="31268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6176" y="3222521"/>
              <a:ext cx="2088232" cy="25023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0273" y="5755772"/>
              <a:ext cx="1060038" cy="593621"/>
            </a:xfrm>
            <a:prstGeom prst="rect">
              <a:avLst/>
            </a:prstGeom>
          </p:spPr>
        </p:pic>
      </p:grp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913736"/>
            <a:ext cx="9144000" cy="92333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algn="ctr"/>
            <a:r>
              <a:rPr lang="en-GB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4222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2636912"/>
            <a:ext cx="9144000" cy="1354217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algn="ctr"/>
            <a:endParaRPr lang="en-GB" sz="2000" b="1" dirty="0" smtClean="0">
              <a:solidFill>
                <a:schemeClr val="bg1"/>
              </a:solidFill>
            </a:endParaRPr>
          </a:p>
          <a:p>
            <a:pPr marL="174625" algn="ctr"/>
            <a:r>
              <a:rPr lang="en-GB" sz="4200" b="1" dirty="0" smtClean="0">
                <a:solidFill>
                  <a:schemeClr val="bg1"/>
                </a:solidFill>
              </a:rPr>
              <a:t>Grant writing is not paper writing</a:t>
            </a:r>
            <a:endParaRPr lang="en-GB" sz="4200" b="1" dirty="0" smtClean="0">
              <a:solidFill>
                <a:schemeClr val="bg1"/>
              </a:solidFill>
            </a:endParaRPr>
          </a:p>
          <a:p>
            <a:pPr marL="174625" algn="ctr"/>
            <a:endParaRPr lang="en-GB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536" t="22266" r="17266" b="9813"/>
          <a:stretch>
            <a:fillRect/>
          </a:stretch>
        </p:blipFill>
        <p:spPr bwMode="auto">
          <a:xfrm>
            <a:off x="467544" y="1147594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6093296"/>
            <a:ext cx="9071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Why academics have a hard time writing good grant proposals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R.Porter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(VA Tech):</a:t>
            </a:r>
          </a:p>
          <a:p>
            <a:r>
              <a:rPr lang="en-GB" u="sng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www.wpi.edu/Images/CMS/OSP/Article_on_Proposal_Writing.pdf</a:t>
            </a:r>
            <a:endParaRPr lang="en-GB" u="sng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6" y="16914"/>
            <a:ext cx="903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(some) academics struggle to write proposals</a:t>
            </a:r>
          </a:p>
          <a:p>
            <a:r>
              <a:rPr lang="en-GB" sz="3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 </a:t>
            </a:r>
            <a:r>
              <a:rPr lang="en-GB" sz="3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writing </a:t>
            </a:r>
            <a:r>
              <a:rPr lang="en-GB" sz="3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versus</a:t>
            </a:r>
            <a:r>
              <a:rPr lang="en-GB" sz="3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grant writing</a:t>
            </a:r>
            <a:endParaRPr lang="en-GB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92080" y="3803382"/>
            <a:ext cx="2520280" cy="504000"/>
          </a:xfrm>
          <a:prstGeom prst="roundRect">
            <a:avLst/>
          </a:prstGeom>
          <a:noFill/>
          <a:ln w="381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3261226"/>
            <a:ext cx="2520280" cy="504000"/>
          </a:xfrm>
          <a:prstGeom prst="roundRect">
            <a:avLst/>
          </a:prstGeom>
          <a:noFill/>
          <a:ln w="381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3811890"/>
            <a:ext cx="2520280" cy="504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03648" y="3269790"/>
            <a:ext cx="2520280" cy="504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6" y="1700808"/>
            <a:ext cx="91051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794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researchers don’t feel comfortable </a:t>
            </a:r>
            <a:r>
              <a:rPr lang="en-GB" sz="28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800" b="1" i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selling</a:t>
            </a:r>
            <a:r>
              <a:rPr lang="en-GB" sz="28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lvl="1" indent="-279400">
              <a:spcBef>
                <a:spcPts val="0"/>
              </a:spcBef>
            </a:pPr>
            <a:r>
              <a:rPr lang="en-GB" sz="28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Believe a proposal’s success shouldn’t be dependent on stimulating excitement or enthusiasm in reviewers... </a:t>
            </a:r>
          </a:p>
          <a:p>
            <a:pPr lvl="1" indent="-2794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800" b="1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 more comfortable carefully / cautiously reporting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highly technical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findings that have been carried out,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rather than persuading others to fund work yet to be done</a:t>
            </a:r>
          </a:p>
          <a:p>
            <a:pPr lvl="1" indent="-2794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 they shouldn’t need to </a:t>
            </a:r>
            <a:r>
              <a:rPr lang="en-GB" sz="28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800" b="1" i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dumb </a:t>
            </a:r>
            <a:r>
              <a:rPr lang="en-GB" sz="2800" b="1" i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en-GB" sz="28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for generalists </a:t>
            </a:r>
          </a:p>
          <a:p>
            <a:pPr lvl="1" indent="-279400">
              <a:spcBef>
                <a:spcPts val="0"/>
              </a:spcBef>
            </a:pPr>
            <a:r>
              <a:rPr lang="en-GB" sz="28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used to disseminating to peers in narrow technical field...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6" y="0"/>
            <a:ext cx="91085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(some) academics struggle to write proposals</a:t>
            </a:r>
          </a:p>
          <a:p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Grant writing is not paper writing</a:t>
            </a:r>
            <a:endParaRPr lang="en-GB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44624"/>
            <a:ext cx="9036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Demystifying the review process</a:t>
            </a:r>
          </a:p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really goes on in a review panel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5678" y="1509402"/>
            <a:ext cx="8187309" cy="4608512"/>
            <a:chOff x="760511" y="2191215"/>
            <a:chExt cx="7675604" cy="4320481"/>
          </a:xfrm>
        </p:grpSpPr>
        <p:pic>
          <p:nvPicPr>
            <p:cNvPr id="8" name="Picture 2" descr="http://www.ifm.eng.cam.ac.uk/uploads/Research/CSTI/Grant_writing_cartoons/Review_panel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917" b="19031"/>
            <a:stretch/>
          </p:blipFill>
          <p:spPr bwMode="auto">
            <a:xfrm>
              <a:off x="760511" y="2191215"/>
              <a:ext cx="7675604" cy="4320481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7288872" y="5791039"/>
              <a:ext cx="43204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3627" y="6237312"/>
            <a:ext cx="9294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“Is it just me or are these review panels getting a lot tougher?”</a:t>
            </a:r>
            <a:endParaRPr lang="en-GB" sz="2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-3829" y="1772816"/>
            <a:ext cx="9144000" cy="138499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algn="ctr"/>
            <a:endParaRPr lang="en-GB" sz="2000" b="1" dirty="0" smtClean="0">
              <a:solidFill>
                <a:schemeClr val="bg1"/>
              </a:solidFill>
            </a:endParaRPr>
          </a:p>
          <a:p>
            <a:pPr marL="174625" algn="ctr"/>
            <a:r>
              <a:rPr lang="en-GB" sz="4400" b="1" dirty="0" smtClean="0">
                <a:solidFill>
                  <a:schemeClr val="bg1"/>
                </a:solidFill>
              </a:rPr>
              <a:t>What goes on in review </a:t>
            </a:r>
            <a:r>
              <a:rPr lang="en-GB" sz="4400" b="1" dirty="0">
                <a:solidFill>
                  <a:schemeClr val="bg1"/>
                </a:solidFill>
              </a:rPr>
              <a:t>p</a:t>
            </a:r>
            <a:r>
              <a:rPr lang="en-GB" sz="4400" b="1" dirty="0" smtClean="0">
                <a:solidFill>
                  <a:schemeClr val="bg1"/>
                </a:solidFill>
              </a:rPr>
              <a:t>anels</a:t>
            </a:r>
            <a:endParaRPr lang="en-GB" sz="4400" b="1" dirty="0" smtClean="0">
              <a:solidFill>
                <a:schemeClr val="bg1"/>
              </a:solidFill>
            </a:endParaRPr>
          </a:p>
          <a:p>
            <a:pPr marL="174625" algn="ctr"/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7744" y="3356992"/>
            <a:ext cx="481676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336699"/>
                </a:solidFill>
              </a:rPr>
              <a:t>It’s a competition</a:t>
            </a:r>
          </a:p>
          <a:p>
            <a:pPr algn="ctr"/>
            <a:r>
              <a:rPr lang="en-GB" sz="4000" dirty="0" smtClean="0">
                <a:solidFill>
                  <a:srgbClr val="336699"/>
                </a:solidFill>
              </a:rPr>
              <a:t>Survive the attrition</a:t>
            </a:r>
            <a:endParaRPr lang="en-GB" sz="40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istoricsealevel.files.wordpress.com/2012/06/polaris-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62" y="764704"/>
            <a:ext cx="6840760" cy="5289247"/>
          </a:xfrm>
          <a:prstGeom prst="rect">
            <a:avLst/>
          </a:prstGeom>
          <a:noFill/>
        </p:spPr>
      </p:pic>
      <p:pic>
        <p:nvPicPr>
          <p:cNvPr id="56" name="Picture 2" descr="Image result for welcome to swindon sign"/>
          <p:cNvPicPr>
            <a:picLocks noChangeAspect="1" noChangeArrowheads="1"/>
          </p:cNvPicPr>
          <p:nvPr/>
        </p:nvPicPr>
        <p:blipFill>
          <a:blip r:embed="rId4" cstate="print"/>
          <a:srcRect l="30709" t="2490" r="21954" b="53528"/>
          <a:stretch>
            <a:fillRect/>
          </a:stretch>
        </p:blipFill>
        <p:spPr bwMode="auto">
          <a:xfrm>
            <a:off x="6257042" y="738071"/>
            <a:ext cx="2736304" cy="31949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496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36699"/>
                </a:solidFill>
              </a:rPr>
              <a:t>What really goes on in a prioritisation panel...</a:t>
            </a:r>
            <a:endParaRPr lang="en-GB" sz="3200" b="1" dirty="0">
              <a:solidFill>
                <a:srgbClr val="336699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5976665" y="2333382"/>
            <a:ext cx="3058814" cy="4840034"/>
            <a:chOff x="467544" y="2276872"/>
            <a:chExt cx="3058814" cy="4840034"/>
          </a:xfrm>
        </p:grpSpPr>
        <p:sp>
          <p:nvSpPr>
            <p:cNvPr id="6" name="Rectangle 5"/>
            <p:cNvSpPr/>
            <p:nvPr/>
          </p:nvSpPr>
          <p:spPr>
            <a:xfrm>
              <a:off x="483042" y="574875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042" y="567674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3042" y="560473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3042" y="553273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3042" y="546072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3042" y="538871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3042" y="531670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3042" y="524469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3042" y="517269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042" y="510068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3042" y="502867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3042" y="495666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042" y="488465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3042" y="481265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3042" y="474064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3042" y="466863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3042" y="459662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3042" y="452461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3042" y="445261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3042" y="438060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3042" y="430859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3042" y="423658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3042" y="416457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3042" y="409257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3042" y="402056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3042" y="394855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3042" y="387654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3042" y="380453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3042" y="373253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3042" y="366052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3042" y="358851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3042" y="351650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3042" y="344449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3042" y="337249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3042" y="330048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3042" y="322847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3042" y="315646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3042" y="308445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3042" y="301245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3042" y="294044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3042" y="286843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3042" y="279642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3042" y="272441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3042" y="2652410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3042" y="258040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3042" y="2508394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3042" y="2436386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3042" y="2364378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7544" y="2276872"/>
              <a:ext cx="1008112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Proposal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27175" y="4127013"/>
              <a:ext cx="179918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Big pile of ~40-50 proposals </a:t>
              </a:r>
            </a:p>
            <a:p>
              <a:pPr algn="ctr"/>
              <a:r>
                <a:rPr lang="en-GB" dirty="0" smtClean="0"/>
                <a:t>+ </a:t>
              </a:r>
            </a:p>
            <a:p>
              <a:pPr algn="ctr"/>
              <a:r>
                <a:rPr lang="en-GB" dirty="0" smtClean="0"/>
                <a:t>postal reviews</a:t>
              </a:r>
            </a:p>
            <a:p>
              <a:pPr algn="ctr"/>
              <a:r>
                <a:rPr lang="en-GB" dirty="0" smtClean="0"/>
                <a:t>+ </a:t>
              </a:r>
            </a:p>
            <a:p>
              <a:pPr algn="ctr"/>
              <a:r>
                <a:rPr lang="en-GB" dirty="0" smtClean="0"/>
                <a:t>response to reviewers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57929"/>
            <a:ext cx="7629525" cy="5981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78332"/>
          <a:stretch/>
        </p:blipFill>
        <p:spPr>
          <a:xfrm>
            <a:off x="757237" y="604100"/>
            <a:ext cx="7629525" cy="1296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36699"/>
                </a:solidFill>
              </a:rPr>
              <a:t>What really goes on in a prioritisation panel...</a:t>
            </a:r>
            <a:endParaRPr lang="en-GB" sz="3200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501317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44008" y="494116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644008" y="486916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44008" y="4797152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44008" y="472514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44008" y="465313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44008" y="458112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44008" y="450912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44008" y="4437112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644008" y="436510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44008" y="429309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644008" y="422108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644008" y="414908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44008" y="4077072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4644008" y="400506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4644008" y="393305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44008" y="386104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>
            <a:off x="4644008" y="378904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4644008" y="3717032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4644008" y="364502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Rectangle 92"/>
          <p:cNvSpPr/>
          <p:nvPr/>
        </p:nvSpPr>
        <p:spPr>
          <a:xfrm>
            <a:off x="4644008" y="357301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4644008" y="350100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4644008" y="342900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644008" y="3356992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4644008" y="328498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Rectangle 97"/>
          <p:cNvSpPr/>
          <p:nvPr/>
        </p:nvSpPr>
        <p:spPr>
          <a:xfrm>
            <a:off x="4644008" y="321297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4644008" y="314096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644008" y="306896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644008" y="2996952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4644008" y="292494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/>
          <p:cNvSpPr/>
          <p:nvPr/>
        </p:nvSpPr>
        <p:spPr>
          <a:xfrm>
            <a:off x="4644008" y="285293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4644008" y="278092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4644008" y="270892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4644008" y="2636912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4644008" y="256490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Rectangle 107"/>
          <p:cNvSpPr/>
          <p:nvPr/>
        </p:nvSpPr>
        <p:spPr>
          <a:xfrm>
            <a:off x="4644008" y="249289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4644008" y="242088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7236296" y="502867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236296" y="495666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236296" y="488465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7236296" y="481265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Rectangle 78"/>
          <p:cNvSpPr/>
          <p:nvPr/>
        </p:nvSpPr>
        <p:spPr>
          <a:xfrm>
            <a:off x="7220798" y="472514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220798" y="465313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7220798" y="458112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7220798" y="450912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7220798" y="4437112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" name="Rectangle 132"/>
          <p:cNvSpPr/>
          <p:nvPr/>
        </p:nvSpPr>
        <p:spPr>
          <a:xfrm>
            <a:off x="1835696" y="494116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/>
          <p:cNvSpPr/>
          <p:nvPr/>
        </p:nvSpPr>
        <p:spPr>
          <a:xfrm>
            <a:off x="1835696" y="4869160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1835696" y="4797152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7236296" y="4365104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7236296" y="4293096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7236296" y="4221088"/>
            <a:ext cx="10081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Folded Corner 66"/>
          <p:cNvSpPr/>
          <p:nvPr/>
        </p:nvSpPr>
        <p:spPr>
          <a:xfrm>
            <a:off x="1331640" y="1014594"/>
            <a:ext cx="1872208" cy="792088"/>
          </a:xfrm>
          <a:prstGeom prst="foldedCorner">
            <a:avLst/>
          </a:prstGeom>
          <a:solidFill>
            <a:srgbClr val="FFFFCC"/>
          </a:solidFill>
          <a:ln>
            <a:solidFill>
              <a:srgbClr val="8D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  <a:latin typeface="Lucida Handwriting" pitchFamily="66" charset="0"/>
              </a:rPr>
              <a:t>DEFINITELY FUND</a:t>
            </a:r>
            <a:endParaRPr lang="en-GB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68" name="Folded Corner 67"/>
          <p:cNvSpPr/>
          <p:nvPr/>
        </p:nvSpPr>
        <p:spPr>
          <a:xfrm>
            <a:off x="4067944" y="1014594"/>
            <a:ext cx="1872208" cy="792088"/>
          </a:xfrm>
          <a:prstGeom prst="foldedCorner">
            <a:avLst/>
          </a:prstGeom>
          <a:solidFill>
            <a:srgbClr val="FFFFCC"/>
          </a:solidFill>
          <a:ln>
            <a:solidFill>
              <a:srgbClr val="8D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  <a:latin typeface="Lucida Handwriting" pitchFamily="66" charset="0"/>
              </a:rPr>
              <a:t>MAYBE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Lucida Handwriting" pitchFamily="66" charset="0"/>
              </a:rPr>
              <a:t>F</a:t>
            </a:r>
            <a:r>
              <a:rPr lang="en-GB" b="1" dirty="0" smtClean="0">
                <a:solidFill>
                  <a:schemeClr val="tx1"/>
                </a:solidFill>
                <a:latin typeface="Lucida Handwriting" pitchFamily="66" charset="0"/>
              </a:rPr>
              <a:t>UND</a:t>
            </a:r>
            <a:endParaRPr lang="en-GB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69" name="Folded Corner 68"/>
          <p:cNvSpPr/>
          <p:nvPr/>
        </p:nvSpPr>
        <p:spPr>
          <a:xfrm>
            <a:off x="6804248" y="1086602"/>
            <a:ext cx="1872208" cy="792088"/>
          </a:xfrm>
          <a:prstGeom prst="foldedCorner">
            <a:avLst/>
          </a:prstGeom>
          <a:solidFill>
            <a:srgbClr val="FFFFCC"/>
          </a:solidFill>
          <a:ln>
            <a:solidFill>
              <a:srgbClr val="8D8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GB" b="1" dirty="0" smtClean="0">
                <a:solidFill>
                  <a:schemeClr val="tx1"/>
                </a:solidFill>
                <a:latin typeface="Lucida Handwriting" pitchFamily="66" charset="0"/>
              </a:rPr>
              <a:t>DO NOT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Lucida Handwriting" pitchFamily="66" charset="0"/>
              </a:rPr>
              <a:t>F</a:t>
            </a:r>
            <a:r>
              <a:rPr lang="en-GB" b="1" dirty="0" smtClean="0">
                <a:solidFill>
                  <a:schemeClr val="tx1"/>
                </a:solidFill>
                <a:latin typeface="Lucida Handwriting" pitchFamily="66" charset="0"/>
              </a:rPr>
              <a:t>UND</a:t>
            </a:r>
            <a:endParaRPr lang="en-GB" b="1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560" y="2420888"/>
            <a:ext cx="3438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336699"/>
                </a:solidFill>
              </a:rPr>
              <a:t>First iteration</a:t>
            </a:r>
          </a:p>
          <a:p>
            <a:r>
              <a:rPr lang="en-GB" sz="2400" dirty="0" smtClean="0">
                <a:solidFill>
                  <a:srgbClr val="336699"/>
                </a:solidFill>
              </a:rPr>
              <a:t>All about the excellence</a:t>
            </a:r>
            <a:endParaRPr lang="en-GB" sz="2400" dirty="0">
              <a:solidFill>
                <a:srgbClr val="336699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496" y="4462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36699"/>
                </a:solidFill>
              </a:rPr>
              <a:t>What goes on in a prioritisation panel...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3016" y="3573016"/>
            <a:ext cx="1353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6699"/>
                </a:solidFill>
              </a:rPr>
              <a:t>Number that can be funded (£)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65" name="Bent Arrow 64"/>
          <p:cNvSpPr/>
          <p:nvPr/>
        </p:nvSpPr>
        <p:spPr>
          <a:xfrm rot="10800000" flipH="1">
            <a:off x="513092" y="4480108"/>
            <a:ext cx="963562" cy="563446"/>
          </a:xfrm>
          <a:prstGeom prst="bentArrow">
            <a:avLst>
              <a:gd name="adj1" fmla="val 36270"/>
              <a:gd name="adj2" fmla="val 39651"/>
              <a:gd name="adj3" fmla="val 25000"/>
              <a:gd name="adj4" fmla="val 25718"/>
            </a:avLst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88740" y="4825350"/>
            <a:ext cx="1800200" cy="0"/>
          </a:xfrm>
          <a:prstGeom prst="line">
            <a:avLst/>
          </a:prstGeom>
          <a:ln w="44450">
            <a:solidFill>
              <a:srgbClr val="33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13765DDCCA944BDAF18E345A62604" ma:contentTypeVersion="12" ma:contentTypeDescription="Create a new document." ma:contentTypeScope="" ma:versionID="255b9cd4d12b1d31bca11d7f468c4f63">
  <xsd:schema xmlns:xsd="http://www.w3.org/2001/XMLSchema" xmlns:xs="http://www.w3.org/2001/XMLSchema" xmlns:p="http://schemas.microsoft.com/office/2006/metadata/properties" xmlns:ns2="48e0f305-0833-4064-b89c-843767a08121" xmlns:ns3="154b7784-2a4d-43a1-add6-883e3a668ced" targetNamespace="http://schemas.microsoft.com/office/2006/metadata/properties" ma:root="true" ma:fieldsID="5d6e8b3a0620d676ac69b4505532e51b" ns2:_="" ns3:_="">
    <xsd:import namespace="48e0f305-0833-4064-b89c-843767a08121"/>
    <xsd:import namespace="154b7784-2a4d-43a1-add6-883e3a668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0f305-0833-4064-b89c-843767a08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b7784-2a4d-43a1-add6-883e3a668c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370748-17A8-45FF-A4F0-67B8559E3A45}"/>
</file>

<file path=customXml/itemProps2.xml><?xml version="1.0" encoding="utf-8"?>
<ds:datastoreItem xmlns:ds="http://schemas.openxmlformats.org/officeDocument/2006/customXml" ds:itemID="{7C8338DD-CA81-4E27-BAE6-93B63BC80455}"/>
</file>

<file path=customXml/itemProps3.xml><?xml version="1.0" encoding="utf-8"?>
<ds:datastoreItem xmlns:ds="http://schemas.openxmlformats.org/officeDocument/2006/customXml" ds:itemID="{2F67EE45-EF19-448B-85DF-16E980E5F4D9}"/>
</file>

<file path=docProps/app.xml><?xml version="1.0" encoding="utf-8"?>
<Properties xmlns="http://schemas.openxmlformats.org/officeDocument/2006/extended-properties" xmlns:vt="http://schemas.openxmlformats.org/officeDocument/2006/docPropsVTypes">
  <TotalTime>47049</TotalTime>
  <Words>539</Words>
  <Application>Microsoft Office PowerPoint</Application>
  <PresentationFormat>On-screen Show (4:3)</PresentationFormat>
  <Paragraphs>104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Handwriting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Eoin O'Sullivan</dc:creator>
  <cp:lastModifiedBy>Eoin O'Sullivan</cp:lastModifiedBy>
  <cp:revision>509</cp:revision>
  <dcterms:created xsi:type="dcterms:W3CDTF">2009-03-19T14:17:49Z</dcterms:created>
  <dcterms:modified xsi:type="dcterms:W3CDTF">2021-11-17T09:49:10Z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0x010100A1B13765DDCCA944BDAF18E345A62604</vt:lpwstr>
  </property>
</Properties>
</file>