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7" r:id="rId5"/>
    <p:sldId id="257" r:id="rId6"/>
    <p:sldId id="258" r:id="rId7"/>
    <p:sldId id="268" r:id="rId8"/>
    <p:sldId id="278" r:id="rId9"/>
    <p:sldId id="264" r:id="rId10"/>
    <p:sldId id="274" r:id="rId11"/>
    <p:sldId id="269" r:id="rId12"/>
    <p:sldId id="273" r:id="rId13"/>
    <p:sldId id="270" r:id="rId14"/>
    <p:sldId id="271"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58109862601696E-2"/>
          <c:y val="0.12280364560729122"/>
          <c:w val="0.37788120790950952"/>
          <c:h val="0.87036573297190312"/>
        </c:manualLayout>
      </c:layout>
      <c:pieChart>
        <c:varyColors val="1"/>
        <c:ser>
          <c:idx val="0"/>
          <c:order val="0"/>
          <c:tx>
            <c:strRef>
              <c:f>Sheet1!$B$1</c:f>
              <c:strCache>
                <c:ptCount val="1"/>
                <c:pt idx="0">
                  <c:v>Experience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FCC-5846-99B7-5B0A7AD2615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FCC-5846-99B7-5B0A7AD2615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FCC-5846-99B7-5B0A7AD2615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FCC-5846-99B7-5B0A7AD26155}"/>
              </c:ext>
            </c:extLst>
          </c:dPt>
          <c:dLbls>
            <c:dLbl>
              <c:idx val="0"/>
              <c:layout>
                <c:manualLayout>
                  <c:x val="-0.12498949197186655"/>
                  <c:y val="-0.109004345768254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CC-5846-99B7-5B0A7AD26155}"/>
                </c:ext>
              </c:extLst>
            </c:dLbl>
            <c:dLbl>
              <c:idx val="1"/>
              <c:layout>
                <c:manualLayout>
                  <c:x val="9.1263858921549382E-2"/>
                  <c:y val="-1.31018458758228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FCC-5846-99B7-5B0A7AD26155}"/>
                </c:ext>
              </c:extLst>
            </c:dLbl>
            <c:dLbl>
              <c:idx val="2"/>
              <c:layout>
                <c:manualLayout>
                  <c:x val="3.0347372058919658E-2"/>
                  <c:y val="0.1688946258766834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FCC-5846-99B7-5B0A7AD2615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Adult with lived experience</c:v>
                </c:pt>
                <c:pt idx="1">
                  <c:v>Ally or professional</c:v>
                </c:pt>
                <c:pt idx="2">
                  <c:v>Young person with lived experience</c:v>
                </c:pt>
                <c:pt idx="3">
                  <c:v>Other/prefer not to say</c:v>
                </c:pt>
              </c:strCache>
            </c:strRef>
          </c:cat>
          <c:val>
            <c:numRef>
              <c:f>Sheet1!$B$2:$B$5</c:f>
              <c:numCache>
                <c:formatCode>General</c:formatCode>
                <c:ptCount val="4"/>
                <c:pt idx="0">
                  <c:v>57.8</c:v>
                </c:pt>
                <c:pt idx="1">
                  <c:v>35.200000000000003</c:v>
                </c:pt>
                <c:pt idx="2">
                  <c:v>5.6</c:v>
                </c:pt>
                <c:pt idx="3">
                  <c:v>1.4</c:v>
                </c:pt>
              </c:numCache>
            </c:numRef>
          </c:val>
          <c:extLst>
            <c:ext xmlns:c16="http://schemas.microsoft.com/office/drawing/2014/chart" uri="{C3380CC4-5D6E-409C-BE32-E72D297353CC}">
              <c16:uniqueId val="{00000008-FFCC-5846-99B7-5B0A7AD2615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42507265396173305"/>
          <c:y val="6.7632530499814075E-2"/>
          <c:w val="0.54791481227889993"/>
          <c:h val="0.832698356229738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B1B5-06BE-654E-9B87-45F29F9D1B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2F8B7B4-D479-DE4D-9190-8A6827EBE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50FFF9-47C6-A149-9CC1-4CD634C00B60}"/>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36E4C6D9-56D0-0542-9E12-D08A3436F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4EFB6-DEE9-5D4E-85E9-742A13A4D419}"/>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387767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1FB-60FE-5F40-B1E6-59B6C41DF8A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042884-19A6-7F4C-B937-D655E73704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9E5354-4DA7-E840-9494-3ABE1A73D075}"/>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2BACBB7C-1540-8A46-9E4C-D3401E5F2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9BC4E-2598-FC4B-8D1E-767A46DF9B67}"/>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410796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CB2AC-A826-FF4E-BACD-AEA2D0F732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50ADD6-98F4-5D44-9AA3-B2D83DF931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3AB81D-D61C-D343-B47C-450C1D772AF4}"/>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6F96F408-2FBF-F448-B491-C3700146A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B525B-5DA4-9E42-83E4-662EB57AFA53}"/>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52845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B754-A150-854B-9BA8-62BFE21315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07FEF5-C782-1644-8AC4-A7BD8EEA0F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6CE164-9086-1C43-A7A2-0499976A47C4}"/>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F6A878B0-5053-F346-8AB6-B7F0DB3E8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ECADE-5876-BE47-BB7D-04296FA89A70}"/>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324992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F541-EFF1-D840-A037-0EB81A69F1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92E467B-60C8-5845-95FC-A124C100F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5CD62A-137F-F84D-8615-158B5A53A507}"/>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381A7316-90AB-2147-A823-0DC586F32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B368D-20B7-CA47-B83C-873EFFB30549}"/>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136600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3EC8-11B5-2244-B00A-490520F662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ADCA00-2C8D-B140-974A-7A06511150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447610-9C2D-0747-A76E-391080D3EC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54CE79-A8E2-8146-B015-31462366FC2F}"/>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6" name="Footer Placeholder 5">
            <a:extLst>
              <a:ext uri="{FF2B5EF4-FFF2-40B4-BE49-F238E27FC236}">
                <a16:creationId xmlns:a16="http://schemas.microsoft.com/office/drawing/2014/main" id="{A50CDC95-77E8-E34C-9F2E-C24F118CF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41485-E916-DE48-8933-96E1E88BFB16}"/>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37182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1358-66FE-5E42-923C-3958D9A3B8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CDD96C-95F8-1D45-9488-1FB6AAC81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838FE5-F92E-0E47-97C5-EFC1257FBC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9D3306-FA7F-504D-B4B0-B05A049DB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5F5AB7-E475-084D-89A1-60F9DF25F8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E547699-4367-354B-B62D-56C95F5C1414}"/>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8" name="Footer Placeholder 7">
            <a:extLst>
              <a:ext uri="{FF2B5EF4-FFF2-40B4-BE49-F238E27FC236}">
                <a16:creationId xmlns:a16="http://schemas.microsoft.com/office/drawing/2014/main" id="{DBEA5E55-FC80-2E4D-B766-C3BD74D4A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0C1AAD-C51B-FE4D-8372-79DEDD7C1899}"/>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6364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8EBA-4B19-3B40-B529-095E7333A9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0F4F600-EA88-7440-B746-14CA01EB79DD}"/>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4" name="Footer Placeholder 3">
            <a:extLst>
              <a:ext uri="{FF2B5EF4-FFF2-40B4-BE49-F238E27FC236}">
                <a16:creationId xmlns:a16="http://schemas.microsoft.com/office/drawing/2014/main" id="{64218EA4-3BCA-7346-A445-3FF35AD24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9FEC5-03A0-9542-AEF2-466AEFAA74A9}"/>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192007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E67FB-4385-FD4D-BA14-2BDF1463DF8E}"/>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3" name="Footer Placeholder 2">
            <a:extLst>
              <a:ext uri="{FF2B5EF4-FFF2-40B4-BE49-F238E27FC236}">
                <a16:creationId xmlns:a16="http://schemas.microsoft.com/office/drawing/2014/main" id="{9DE68044-31DF-FE47-B0D6-BF83E2C455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D4FEB9-BE9A-234D-90A9-ACDC2D5576D1}"/>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15349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CCB-A87A-CA40-AA71-6E7360579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88DAC-5F3A-824F-911E-ED68BEBE3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F6215F-8E0F-E347-8614-F416D2E0B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3F9E1D-150C-4A41-8470-A80D22B0E64E}"/>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6" name="Footer Placeholder 5">
            <a:extLst>
              <a:ext uri="{FF2B5EF4-FFF2-40B4-BE49-F238E27FC236}">
                <a16:creationId xmlns:a16="http://schemas.microsoft.com/office/drawing/2014/main" id="{4E291DA1-4941-CC4A-8EE5-184E1CD41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F5329-03FB-A54F-9324-364B5737C63E}"/>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215489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C34E-1356-7042-A3E5-BF7A0339EE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BC2C8C-36AC-2B4F-815E-C7457B9E1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D968C6-B9E0-8849-8933-504D1D603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852A1B-86C0-8442-B762-D0AE187DD91A}"/>
              </a:ext>
            </a:extLst>
          </p:cNvPr>
          <p:cNvSpPr>
            <a:spLocks noGrp="1"/>
          </p:cNvSpPr>
          <p:nvPr>
            <p:ph type="dt" sz="half" idx="10"/>
          </p:nvPr>
        </p:nvSpPr>
        <p:spPr/>
        <p:txBody>
          <a:bodyPr/>
          <a:lstStyle/>
          <a:p>
            <a:fld id="{B464F32C-F3F1-7941-B6F0-906812AFD643}" type="datetimeFigureOut">
              <a:rPr lang="en-US" smtClean="0"/>
              <a:t>9/30/20</a:t>
            </a:fld>
            <a:endParaRPr lang="en-US"/>
          </a:p>
        </p:txBody>
      </p:sp>
      <p:sp>
        <p:nvSpPr>
          <p:cNvPr id="6" name="Footer Placeholder 5">
            <a:extLst>
              <a:ext uri="{FF2B5EF4-FFF2-40B4-BE49-F238E27FC236}">
                <a16:creationId xmlns:a16="http://schemas.microsoft.com/office/drawing/2014/main" id="{2077A1F7-2081-614F-892C-03AD6A307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A9F67-FF05-F74A-8DEB-10279C717A61}"/>
              </a:ext>
            </a:extLst>
          </p:cNvPr>
          <p:cNvSpPr>
            <a:spLocks noGrp="1"/>
          </p:cNvSpPr>
          <p:nvPr>
            <p:ph type="sldNum" sz="quarter" idx="12"/>
          </p:nvPr>
        </p:nvSpPr>
        <p:spPr/>
        <p:txBody>
          <a:bodyPr/>
          <a:lstStyle/>
          <a:p>
            <a:fld id="{E4F93B45-338F-2E48-9834-5663443F0724}" type="slidenum">
              <a:rPr lang="en-US" smtClean="0"/>
              <a:t>‹#›</a:t>
            </a:fld>
            <a:endParaRPr lang="en-US"/>
          </a:p>
        </p:txBody>
      </p:sp>
    </p:spTree>
    <p:extLst>
      <p:ext uri="{BB962C8B-B14F-4D97-AF65-F5344CB8AC3E}">
        <p14:creationId xmlns:p14="http://schemas.microsoft.com/office/powerpoint/2010/main" val="291302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06D40-8A34-F347-BF4B-BD5C991B3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28AEA2-CCD6-2F43-BDF0-0800D11BD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A62CB-D7FC-904E-9CD1-599327C04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4F32C-F3F1-7941-B6F0-906812AFD643}" type="datetimeFigureOut">
              <a:rPr lang="en-US" smtClean="0"/>
              <a:t>9/30/20</a:t>
            </a:fld>
            <a:endParaRPr lang="en-US"/>
          </a:p>
        </p:txBody>
      </p:sp>
      <p:sp>
        <p:nvSpPr>
          <p:cNvPr id="5" name="Footer Placeholder 4">
            <a:extLst>
              <a:ext uri="{FF2B5EF4-FFF2-40B4-BE49-F238E27FC236}">
                <a16:creationId xmlns:a16="http://schemas.microsoft.com/office/drawing/2014/main" id="{28B5FC77-6EBB-D541-BFF7-A14084F0F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5395C-6772-F844-B4F3-9A4E347EA2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93B45-338F-2E48-9834-5663443F0724}" type="slidenum">
              <a:rPr lang="en-US" smtClean="0"/>
              <a:t>‹#›</a:t>
            </a:fld>
            <a:endParaRPr lang="en-US"/>
          </a:p>
        </p:txBody>
      </p:sp>
    </p:spTree>
    <p:extLst>
      <p:ext uri="{BB962C8B-B14F-4D97-AF65-F5344CB8AC3E}">
        <p14:creationId xmlns:p14="http://schemas.microsoft.com/office/powerpoint/2010/main" val="388243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cetta@survivorsvoices.org" TargetMode="External"/><Relationship Id="rId2" Type="http://schemas.openxmlformats.org/officeDocument/2006/relationships/hyperlink" Target="mailto:concetta.perot@kcl.ac.uk"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amhn.co.uk/uploads/1/2/2/7/122741688/consultation_report_on_websit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rvivorsvoices.org/charter/" TargetMode="External"/><Relationship Id="rId2" Type="http://schemas.openxmlformats.org/officeDocument/2006/relationships/hyperlink" Target="https://www.vamhn.co.uk/uploads/1/2/2/7/122741688/consultation_report_on_website.pdf" TargetMode="External"/><Relationship Id="rId1" Type="http://schemas.openxmlformats.org/officeDocument/2006/relationships/slideLayout" Target="../slideLayouts/slideLayout2.xml"/><Relationship Id="rId4" Type="http://schemas.openxmlformats.org/officeDocument/2006/relationships/hyperlink" Target="https://www.vamhn.co.uk/uploads/1/2/2/7/122741688/off_radar_c_yp_at_risk_report_part_1_.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amhn.co.uk/uploads/1/2/2/7/122741688/off_radar_c_yp_at_risk_report_part_1__1.pdf" TargetMode="External"/><Relationship Id="rId2" Type="http://schemas.openxmlformats.org/officeDocument/2006/relationships/hyperlink" Target="https://survivorsvoices.org/char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6DA5-99BE-704E-9AF1-B28314698897}"/>
              </a:ext>
            </a:extLst>
          </p:cNvPr>
          <p:cNvSpPr>
            <a:spLocks noGrp="1"/>
          </p:cNvSpPr>
          <p:nvPr>
            <p:ph type="ctrTitle"/>
          </p:nvPr>
        </p:nvSpPr>
        <p:spPr>
          <a:xfrm>
            <a:off x="1524000" y="496198"/>
            <a:ext cx="9144000" cy="2387600"/>
          </a:xfrm>
        </p:spPr>
        <p:txBody>
          <a:bodyPr>
            <a:normAutofit fontScale="90000"/>
          </a:bodyPr>
          <a:lstStyle/>
          <a:p>
            <a:r>
              <a:rPr lang="en-US" dirty="0"/>
              <a:t>Supporting ‘off-radar’ children at risk of abuse in the home</a:t>
            </a:r>
          </a:p>
        </p:txBody>
      </p:sp>
      <p:sp>
        <p:nvSpPr>
          <p:cNvPr id="3" name="Subtitle 2">
            <a:extLst>
              <a:ext uri="{FF2B5EF4-FFF2-40B4-BE49-F238E27FC236}">
                <a16:creationId xmlns:a16="http://schemas.microsoft.com/office/drawing/2014/main" id="{32572A63-8FDE-FD40-817B-64B4E1966CFD}"/>
              </a:ext>
            </a:extLst>
          </p:cNvPr>
          <p:cNvSpPr>
            <a:spLocks noGrp="1"/>
          </p:cNvSpPr>
          <p:nvPr>
            <p:ph type="subTitle" idx="1"/>
          </p:nvPr>
        </p:nvSpPr>
        <p:spPr>
          <a:xfrm>
            <a:off x="1524000" y="3146322"/>
            <a:ext cx="9144000" cy="1655762"/>
          </a:xfrm>
        </p:spPr>
        <p:txBody>
          <a:bodyPr>
            <a:normAutofit fontScale="85000" lnSpcReduction="20000"/>
          </a:bodyPr>
          <a:lstStyle/>
          <a:p>
            <a:r>
              <a:rPr lang="en-US" dirty="0"/>
              <a:t>VAMHN Seminar 1</a:t>
            </a:r>
            <a:r>
              <a:rPr lang="en-US" baseline="30000" dirty="0"/>
              <a:t>st</a:t>
            </a:r>
            <a:r>
              <a:rPr lang="en-US" dirty="0"/>
              <a:t> October 2020</a:t>
            </a:r>
          </a:p>
          <a:p>
            <a:r>
              <a:rPr lang="en-US" dirty="0"/>
              <a:t>Concetta Perôt, Psychotherapist &amp; Research Consultant, Co-founder Survivors’ Voices, Hon. Associate King’s College London </a:t>
            </a:r>
          </a:p>
          <a:p>
            <a:r>
              <a:rPr lang="en-US" dirty="0">
                <a:hlinkClick r:id="rId2"/>
              </a:rPr>
              <a:t>concetta.perot@kcl.ac.uk</a:t>
            </a:r>
            <a:r>
              <a:rPr lang="en-US" dirty="0"/>
              <a:t>   </a:t>
            </a:r>
          </a:p>
          <a:p>
            <a:r>
              <a:rPr lang="en-US" dirty="0">
                <a:hlinkClick r:id="rId3"/>
              </a:rPr>
              <a:t>concetta@survivorsvoices.org</a:t>
            </a:r>
            <a:r>
              <a:rPr lang="en-US" dirty="0"/>
              <a:t> </a:t>
            </a:r>
          </a:p>
        </p:txBody>
      </p:sp>
      <p:pic>
        <p:nvPicPr>
          <p:cNvPr id="5" name="Picture 4" descr="Logo&#10;&#10;Description automatically generated">
            <a:extLst>
              <a:ext uri="{FF2B5EF4-FFF2-40B4-BE49-F238E27FC236}">
                <a16:creationId xmlns:a16="http://schemas.microsoft.com/office/drawing/2014/main" id="{717E4849-368D-984E-B930-36BFCA49FADB}"/>
              </a:ext>
            </a:extLst>
          </p:cNvPr>
          <p:cNvPicPr>
            <a:picLocks noChangeAspect="1"/>
          </p:cNvPicPr>
          <p:nvPr/>
        </p:nvPicPr>
        <p:blipFill>
          <a:blip r:embed="rId4"/>
          <a:stretch>
            <a:fillRect/>
          </a:stretch>
        </p:blipFill>
        <p:spPr>
          <a:xfrm>
            <a:off x="3464611" y="4996646"/>
            <a:ext cx="5262777" cy="1302068"/>
          </a:xfrm>
          <a:prstGeom prst="rect">
            <a:avLst/>
          </a:prstGeom>
        </p:spPr>
      </p:pic>
    </p:spTree>
    <p:extLst>
      <p:ext uri="{BB962C8B-B14F-4D97-AF65-F5344CB8AC3E}">
        <p14:creationId xmlns:p14="http://schemas.microsoft.com/office/powerpoint/2010/main" val="335004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E7A12-FB99-2A4C-9D07-1E178A159D09}"/>
              </a:ext>
            </a:extLst>
          </p:cNvPr>
          <p:cNvSpPr/>
          <p:nvPr/>
        </p:nvSpPr>
        <p:spPr>
          <a:xfrm>
            <a:off x="881269" y="1033670"/>
            <a:ext cx="10429461" cy="5262979"/>
          </a:xfrm>
          <a:prstGeom prst="rect">
            <a:avLst/>
          </a:prstGeom>
        </p:spPr>
        <p:txBody>
          <a:bodyPr wrap="square">
            <a:spAutoFit/>
          </a:bodyPr>
          <a:lstStyle/>
          <a:p>
            <a:r>
              <a:rPr lang="en-GB" sz="2400" i="1" dirty="0"/>
              <a:t>“... I was dying for someone to openly ask me about this as I did not have the words to describe what was happening to me.”</a:t>
            </a:r>
            <a:r>
              <a:rPr lang="en-GB" sz="2400" dirty="0">
                <a:effectLst/>
              </a:rPr>
              <a:t> </a:t>
            </a:r>
          </a:p>
          <a:p>
            <a:endParaRPr lang="en-GB" sz="2400" dirty="0">
              <a:effectLst/>
            </a:endParaRPr>
          </a:p>
          <a:p>
            <a:r>
              <a:rPr lang="en-GB" sz="2400" i="1" dirty="0"/>
              <a:t>“ Looking back, if a teacher, doctor or friend of the family asked me directly if I felt safe at home - it would have been an opportunity to say no without having to find the courage or the words that as  10 year old I lacked."</a:t>
            </a:r>
            <a:r>
              <a:rPr lang="en-GB" sz="2400" dirty="0">
                <a:effectLst/>
              </a:rPr>
              <a:t> </a:t>
            </a:r>
          </a:p>
          <a:p>
            <a:endParaRPr lang="en-GB" sz="2400" dirty="0">
              <a:effectLst/>
            </a:endParaRPr>
          </a:p>
          <a:p>
            <a:r>
              <a:rPr lang="en-GB" sz="2400" i="1" dirty="0"/>
              <a:t>"To encourage disclosure, honesty is key. Telling children that it is safe and ok to talk about what is happening, and it will all be ok will not help. Children who are being abused will be conditioned not to tell people, which may well include threats of what will happen if they do talk. In situations where it is someone very close to them doing the abusing, then they will not trust a stranger who suddenly tells them something different. In addition, children will know that talking about the abuse risks bringing change, and not being up front about that wont help." </a:t>
            </a:r>
            <a:endParaRPr lang="en-GB" sz="2400" dirty="0">
              <a:effectLst/>
            </a:endParaRPr>
          </a:p>
        </p:txBody>
      </p:sp>
    </p:spTree>
    <p:extLst>
      <p:ext uri="{BB962C8B-B14F-4D97-AF65-F5344CB8AC3E}">
        <p14:creationId xmlns:p14="http://schemas.microsoft.com/office/powerpoint/2010/main" val="405486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A726-3F5B-F843-BCF6-6AE1B8990993}"/>
              </a:ext>
            </a:extLst>
          </p:cNvPr>
          <p:cNvSpPr>
            <a:spLocks noGrp="1"/>
          </p:cNvSpPr>
          <p:nvPr>
            <p:ph type="title"/>
          </p:nvPr>
        </p:nvSpPr>
        <p:spPr>
          <a:xfrm>
            <a:off x="367748" y="365125"/>
            <a:ext cx="11111947" cy="1325563"/>
          </a:xfrm>
        </p:spPr>
        <p:txBody>
          <a:bodyPr>
            <a:normAutofit/>
          </a:bodyPr>
          <a:lstStyle/>
          <a:p>
            <a:r>
              <a:rPr lang="en-US" sz="4000" b="1" dirty="0"/>
              <a:t>2. </a:t>
            </a:r>
            <a:r>
              <a:rPr lang="en-US" b="1" dirty="0"/>
              <a:t>Education to help recognition of abuse</a:t>
            </a:r>
          </a:p>
        </p:txBody>
      </p:sp>
      <p:sp>
        <p:nvSpPr>
          <p:cNvPr id="3" name="Content Placeholder 2">
            <a:extLst>
              <a:ext uri="{FF2B5EF4-FFF2-40B4-BE49-F238E27FC236}">
                <a16:creationId xmlns:a16="http://schemas.microsoft.com/office/drawing/2014/main" id="{6788AC90-7218-0046-80D0-20C586A29513}"/>
              </a:ext>
            </a:extLst>
          </p:cNvPr>
          <p:cNvSpPr>
            <a:spLocks noGrp="1"/>
          </p:cNvSpPr>
          <p:nvPr>
            <p:ph idx="1"/>
          </p:nvPr>
        </p:nvSpPr>
        <p:spPr/>
        <p:txBody>
          <a:bodyPr>
            <a:normAutofit lnSpcReduction="10000"/>
          </a:bodyPr>
          <a:lstStyle/>
          <a:p>
            <a:r>
              <a:rPr lang="en-US" dirty="0"/>
              <a:t>Critical to raise awareness, reflected in the </a:t>
            </a:r>
            <a:r>
              <a:rPr lang="en-US" dirty="0">
                <a:hlinkClick r:id="rId2"/>
              </a:rPr>
              <a:t>VAMNH Research Priorities Consultation </a:t>
            </a:r>
            <a:r>
              <a:rPr lang="en-US" dirty="0"/>
              <a:t>with survivors conducted in 2019 </a:t>
            </a:r>
          </a:p>
          <a:p>
            <a:r>
              <a:rPr lang="en-US" dirty="0" err="1"/>
              <a:t>Normalisation</a:t>
            </a:r>
            <a:r>
              <a:rPr lang="en-US" dirty="0"/>
              <a:t> and trauma bonding mean often even the most severe abused not seen as ‘abuse’ - need to use a wider range of language, not just the words ‘violence &amp; abuse’</a:t>
            </a:r>
          </a:p>
          <a:p>
            <a:r>
              <a:rPr lang="en-US" dirty="0"/>
              <a:t>Education needed for </a:t>
            </a:r>
            <a:r>
              <a:rPr lang="en-US" dirty="0" err="1"/>
              <a:t>c&amp;yp</a:t>
            </a:r>
            <a:r>
              <a:rPr lang="en-US" dirty="0"/>
              <a:t>, professionals </a:t>
            </a:r>
            <a:r>
              <a:rPr lang="en-US" u="sng" dirty="0"/>
              <a:t>and</a:t>
            </a:r>
            <a:r>
              <a:rPr lang="en-US" dirty="0"/>
              <a:t> communities, including recognizing and responding </a:t>
            </a:r>
            <a:r>
              <a:rPr lang="en-US"/>
              <a:t>to abuse</a:t>
            </a:r>
            <a:endParaRPr lang="en-US" dirty="0"/>
          </a:p>
          <a:p>
            <a:r>
              <a:rPr lang="en-US" dirty="0"/>
              <a:t>School based education for </a:t>
            </a:r>
            <a:r>
              <a:rPr lang="en-US" dirty="0" err="1"/>
              <a:t>c&amp;yp</a:t>
            </a:r>
            <a:r>
              <a:rPr lang="en-US" dirty="0"/>
              <a:t> critical, as are social media, ‘influencers’ &amp; communication in ‘normal places’ </a:t>
            </a:r>
            <a:r>
              <a:rPr lang="en-US" dirty="0" err="1"/>
              <a:t>c&amp;yp</a:t>
            </a:r>
            <a:r>
              <a:rPr lang="en-US" dirty="0"/>
              <a:t> people go</a:t>
            </a:r>
          </a:p>
          <a:p>
            <a:r>
              <a:rPr lang="en-US" dirty="0"/>
              <a:t>A national, public information campaign needed</a:t>
            </a:r>
          </a:p>
          <a:p>
            <a:endParaRPr lang="en-US" dirty="0"/>
          </a:p>
          <a:p>
            <a:endParaRPr lang="en-US" dirty="0"/>
          </a:p>
        </p:txBody>
      </p:sp>
    </p:spTree>
    <p:extLst>
      <p:ext uri="{BB962C8B-B14F-4D97-AF65-F5344CB8AC3E}">
        <p14:creationId xmlns:p14="http://schemas.microsoft.com/office/powerpoint/2010/main" val="178117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6F922-540F-7149-9919-F54D4E30D604}"/>
              </a:ext>
            </a:extLst>
          </p:cNvPr>
          <p:cNvSpPr>
            <a:spLocks noGrp="1"/>
          </p:cNvSpPr>
          <p:nvPr>
            <p:ph idx="1"/>
          </p:nvPr>
        </p:nvSpPr>
        <p:spPr>
          <a:xfrm>
            <a:off x="838200" y="755374"/>
            <a:ext cx="10515600" cy="5421589"/>
          </a:xfrm>
        </p:spPr>
        <p:txBody>
          <a:bodyPr>
            <a:normAutofit/>
          </a:bodyPr>
          <a:lstStyle/>
          <a:p>
            <a:pPr marL="0" indent="0">
              <a:buNone/>
            </a:pPr>
            <a:r>
              <a:rPr lang="en-GB" i="1" dirty="0"/>
              <a:t>“In my case, it was not until I got to university that I discovered other people's fathers didn't hit them. I had always assumed that this happened to everyone.”</a:t>
            </a:r>
          </a:p>
          <a:p>
            <a:pPr marL="0" indent="0">
              <a:buNone/>
            </a:pPr>
            <a:endParaRPr lang="en-GB" i="1" dirty="0"/>
          </a:p>
          <a:p>
            <a:pPr marL="0" indent="0">
              <a:buNone/>
            </a:pPr>
            <a:r>
              <a:rPr lang="en-GB" i="1" dirty="0"/>
              <a:t>"Educate all children about safe and unsafe experiences at home so they can recognise what is acceptable and unacceptable living situations and make them aware of services available for them to access" </a:t>
            </a:r>
          </a:p>
          <a:p>
            <a:pPr marL="0" indent="0">
              <a:buNone/>
            </a:pPr>
            <a:endParaRPr lang="en-GB" i="1" dirty="0"/>
          </a:p>
          <a:p>
            <a:pPr marL="0" indent="0">
              <a:buNone/>
            </a:pPr>
            <a:r>
              <a:rPr lang="en-GB" i="1" dirty="0"/>
              <a:t>“We need to make sure that every single adult knows what child abuse is and what the signs are so that if you need to, you can disclose to your neighbour or your local shop keeper and they would know what to do.” </a:t>
            </a:r>
            <a:endParaRPr lang="en-US" dirty="0"/>
          </a:p>
          <a:p>
            <a:endParaRPr lang="en-GB" i="1" dirty="0"/>
          </a:p>
        </p:txBody>
      </p:sp>
    </p:spTree>
    <p:extLst>
      <p:ext uri="{BB962C8B-B14F-4D97-AF65-F5344CB8AC3E}">
        <p14:creationId xmlns:p14="http://schemas.microsoft.com/office/powerpoint/2010/main" val="278084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659F-5777-714F-9014-6561D337E92E}"/>
              </a:ext>
            </a:extLst>
          </p:cNvPr>
          <p:cNvSpPr>
            <a:spLocks noGrp="1"/>
          </p:cNvSpPr>
          <p:nvPr>
            <p:ph type="title"/>
          </p:nvPr>
        </p:nvSpPr>
        <p:spPr>
          <a:xfrm>
            <a:off x="467139" y="365125"/>
            <a:ext cx="11062252" cy="1325563"/>
          </a:xfrm>
        </p:spPr>
        <p:txBody>
          <a:bodyPr>
            <a:normAutofit/>
          </a:bodyPr>
          <a:lstStyle/>
          <a:p>
            <a:r>
              <a:rPr lang="en-US" b="1" dirty="0"/>
              <a:t>3. Safe places &amp; relationships of trust are critical</a:t>
            </a:r>
          </a:p>
        </p:txBody>
      </p:sp>
      <p:sp>
        <p:nvSpPr>
          <p:cNvPr id="3" name="Content Placeholder 2">
            <a:extLst>
              <a:ext uri="{FF2B5EF4-FFF2-40B4-BE49-F238E27FC236}">
                <a16:creationId xmlns:a16="http://schemas.microsoft.com/office/drawing/2014/main" id="{92AB843B-2A53-1D47-AC01-0A7D8CEAFFC0}"/>
              </a:ext>
            </a:extLst>
          </p:cNvPr>
          <p:cNvSpPr>
            <a:spLocks noGrp="1"/>
          </p:cNvSpPr>
          <p:nvPr>
            <p:ph idx="1"/>
          </p:nvPr>
        </p:nvSpPr>
        <p:spPr/>
        <p:txBody>
          <a:bodyPr>
            <a:normAutofit/>
          </a:bodyPr>
          <a:lstStyle/>
          <a:p>
            <a:r>
              <a:rPr lang="en-US" dirty="0"/>
              <a:t>Safe places &amp; trustworthy people - at school, in mental health &amp; support services and in the community - was mentioned repeatedly</a:t>
            </a:r>
          </a:p>
          <a:p>
            <a:r>
              <a:rPr lang="en-US" dirty="0"/>
              <a:t>Creation of safe places requires intentionality </a:t>
            </a:r>
            <a:r>
              <a:rPr lang="en-US" dirty="0" err="1"/>
              <a:t>eg.</a:t>
            </a:r>
            <a:r>
              <a:rPr lang="en-US" dirty="0"/>
              <a:t> ‘ambassadors’ (cf. dementia friends); in pandemic restriction times having pastoral check-ins with teacher </a:t>
            </a:r>
            <a:r>
              <a:rPr lang="en-US" i="1" dirty="0"/>
              <a:t>who has rapport</a:t>
            </a:r>
            <a:r>
              <a:rPr lang="en-US" dirty="0"/>
              <a:t> </a:t>
            </a:r>
          </a:p>
          <a:p>
            <a:r>
              <a:rPr lang="en-US" i="1" dirty="0"/>
              <a:t>Real </a:t>
            </a:r>
            <a:r>
              <a:rPr lang="en-US" dirty="0"/>
              <a:t>listening - backed up with training for professionals in responding</a:t>
            </a:r>
          </a:p>
          <a:p>
            <a:r>
              <a:rPr lang="en-US" i="1" dirty="0"/>
              <a:t>Interventions…</a:t>
            </a:r>
            <a:r>
              <a:rPr lang="en-US" dirty="0"/>
              <a:t>tricky area due to fear, attachments etc.  but empowering </a:t>
            </a:r>
            <a:r>
              <a:rPr lang="en-US" dirty="0" err="1"/>
              <a:t>c&amp;yp</a:t>
            </a:r>
            <a:r>
              <a:rPr lang="en-US" dirty="0"/>
              <a:t> with a range of options (as far as possible) to support their wellbeing</a:t>
            </a:r>
            <a:endParaRPr lang="en-US" i="1" dirty="0"/>
          </a:p>
        </p:txBody>
      </p:sp>
    </p:spTree>
    <p:extLst>
      <p:ext uri="{BB962C8B-B14F-4D97-AF65-F5344CB8AC3E}">
        <p14:creationId xmlns:p14="http://schemas.microsoft.com/office/powerpoint/2010/main" val="65690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B655B-687E-9D42-9C41-E2E0A37DB2AA}"/>
              </a:ext>
            </a:extLst>
          </p:cNvPr>
          <p:cNvSpPr>
            <a:spLocks noGrp="1"/>
          </p:cNvSpPr>
          <p:nvPr>
            <p:ph idx="1"/>
          </p:nvPr>
        </p:nvSpPr>
        <p:spPr>
          <a:xfrm>
            <a:off x="838200" y="467139"/>
            <a:ext cx="10515600" cy="5709824"/>
          </a:xfrm>
        </p:spPr>
        <p:txBody>
          <a:bodyPr>
            <a:normAutofit fontScale="92500"/>
          </a:bodyPr>
          <a:lstStyle/>
          <a:p>
            <a:pPr marL="0" indent="0">
              <a:buNone/>
            </a:pPr>
            <a:endParaRPr lang="en-GB" dirty="0"/>
          </a:p>
          <a:p>
            <a:pPr marL="0" indent="0">
              <a:buNone/>
            </a:pPr>
            <a:r>
              <a:rPr lang="en-GB" i="1" dirty="0"/>
              <a:t>“In my experience having one consistent trustworthy adult was key! This can be anyone” </a:t>
            </a:r>
          </a:p>
          <a:p>
            <a:pPr marL="0" indent="0">
              <a:buNone/>
            </a:pPr>
            <a:endParaRPr lang="en-GB" i="1" dirty="0"/>
          </a:p>
          <a:p>
            <a:pPr marL="0" indent="0">
              <a:buNone/>
            </a:pPr>
            <a:r>
              <a:rPr lang="en-GB" i="1" dirty="0"/>
              <a:t>“Surround the community with a positive set of invisible proactive people.” </a:t>
            </a:r>
          </a:p>
          <a:p>
            <a:pPr marL="0" indent="0">
              <a:buNone/>
            </a:pPr>
            <a:endParaRPr lang="en-GB" i="1" dirty="0"/>
          </a:p>
          <a:p>
            <a:pPr marL="0" indent="0">
              <a:buNone/>
            </a:pPr>
            <a:r>
              <a:rPr lang="en-GB" i="1" dirty="0"/>
              <a:t>“Provide more community base drop in centres for children to access a safe place which is known for a 'hang out' place but also offers lots of advice/support resources of different topics; domestic abuse being one of them." </a:t>
            </a:r>
          </a:p>
          <a:p>
            <a:pPr marL="0" indent="0">
              <a:buNone/>
            </a:pPr>
            <a:endParaRPr lang="en-GB" i="1" dirty="0"/>
          </a:p>
          <a:p>
            <a:pPr marL="0" indent="0">
              <a:buNone/>
            </a:pPr>
            <a:r>
              <a:rPr lang="en-GB" i="1" dirty="0"/>
              <a:t>“ LISTEN LISTEN LISTEN!!! I was in so much pain, I need someone to listen to me, one human talking to another." </a:t>
            </a:r>
          </a:p>
          <a:p>
            <a:pPr marL="0" indent="0">
              <a:buNone/>
            </a:pPr>
            <a:endParaRPr lang="en-GB" i="1" dirty="0"/>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174266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9A542B-AD48-E64E-9D01-F131A3E0B145}"/>
              </a:ext>
            </a:extLst>
          </p:cNvPr>
          <p:cNvSpPr/>
          <p:nvPr/>
        </p:nvSpPr>
        <p:spPr>
          <a:xfrm>
            <a:off x="947531" y="884582"/>
            <a:ext cx="10114722" cy="5262979"/>
          </a:xfrm>
          <a:prstGeom prst="rect">
            <a:avLst/>
          </a:prstGeom>
        </p:spPr>
        <p:txBody>
          <a:bodyPr wrap="square">
            <a:spAutoFit/>
          </a:bodyPr>
          <a:lstStyle/>
          <a:p>
            <a:r>
              <a:rPr lang="en-GB" sz="2400" i="1" dirty="0"/>
              <a:t>"Really listen to young people and remove your adult safeguarding lens for a moment to fully take in what a child is communicating with you... listen to them with love and care and try to walk in their shoes as much as possible.” </a:t>
            </a:r>
          </a:p>
          <a:p>
            <a:endParaRPr lang="en-GB" sz="2400" i="1" dirty="0"/>
          </a:p>
          <a:p>
            <a:r>
              <a:rPr lang="en-GB" sz="2400" i="1" dirty="0"/>
              <a:t>“Someone really seeing you as a person and a human being, and validating your experience, is the most powerful thing that services, organisations and communities can do to help off-radar children experiencing abuse, whether that leads to disclosure or not." </a:t>
            </a:r>
          </a:p>
          <a:p>
            <a:endParaRPr lang="en-GB" sz="2400" i="1" dirty="0"/>
          </a:p>
          <a:p>
            <a:r>
              <a:rPr lang="en-GB" sz="2400" i="1" dirty="0"/>
              <a:t>"So I think it would be helpful if children knew there was a "safe" and confidential way to talk first, assess their options, and then decide who they want to disclose to. We need to trust children. An abused child's worst fear is disclosing and then a professional going to their abuser with it and things getting worse for them”</a:t>
            </a:r>
          </a:p>
        </p:txBody>
      </p:sp>
    </p:spTree>
    <p:extLst>
      <p:ext uri="{BB962C8B-B14F-4D97-AF65-F5344CB8AC3E}">
        <p14:creationId xmlns:p14="http://schemas.microsoft.com/office/powerpoint/2010/main" val="406644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5525-56AF-AB4E-8DA6-A713D5A3AEE0}"/>
              </a:ext>
            </a:extLst>
          </p:cNvPr>
          <p:cNvSpPr>
            <a:spLocks noGrp="1"/>
          </p:cNvSpPr>
          <p:nvPr>
            <p:ph type="title"/>
          </p:nvPr>
        </p:nvSpPr>
        <p:spPr/>
        <p:txBody>
          <a:bodyPr/>
          <a:lstStyle/>
          <a:p>
            <a:r>
              <a:rPr lang="en-US" b="1" dirty="0"/>
              <a:t>Taking it further…</a:t>
            </a:r>
          </a:p>
        </p:txBody>
      </p:sp>
      <p:sp>
        <p:nvSpPr>
          <p:cNvPr id="3" name="Content Placeholder 2">
            <a:extLst>
              <a:ext uri="{FF2B5EF4-FFF2-40B4-BE49-F238E27FC236}">
                <a16:creationId xmlns:a16="http://schemas.microsoft.com/office/drawing/2014/main" id="{9F91CBBE-ECC9-8043-864E-0532F59A87DF}"/>
              </a:ext>
            </a:extLst>
          </p:cNvPr>
          <p:cNvSpPr>
            <a:spLocks noGrp="1"/>
          </p:cNvSpPr>
          <p:nvPr>
            <p:ph idx="1"/>
          </p:nvPr>
        </p:nvSpPr>
        <p:spPr/>
        <p:txBody>
          <a:bodyPr>
            <a:normAutofit lnSpcReduction="10000"/>
          </a:bodyPr>
          <a:lstStyle/>
          <a:p>
            <a:r>
              <a:rPr lang="en-US" dirty="0"/>
              <a:t>Reviewing our analysis, deepening and enriching through roundtables</a:t>
            </a:r>
          </a:p>
          <a:p>
            <a:r>
              <a:rPr lang="en-US" dirty="0"/>
              <a:t>Production of </a:t>
            </a:r>
            <a:r>
              <a:rPr lang="en-US" b="1" i="1" dirty="0"/>
              <a:t>policy &amp; practice guides </a:t>
            </a:r>
            <a:r>
              <a:rPr lang="en-US" dirty="0"/>
              <a:t>aimed at different sectors, governmental and inter-agency</a:t>
            </a:r>
          </a:p>
          <a:p>
            <a:r>
              <a:rPr lang="en-US" dirty="0"/>
              <a:t>Production of communication tools aimed at </a:t>
            </a:r>
            <a:r>
              <a:rPr lang="en-US" dirty="0" err="1"/>
              <a:t>c&amp;yp</a:t>
            </a:r>
            <a:r>
              <a:rPr lang="en-US" dirty="0"/>
              <a:t> and wider community (for various mediums), including </a:t>
            </a:r>
            <a:r>
              <a:rPr lang="en-US" b="1" i="1" dirty="0"/>
              <a:t>“Messages of Hope”</a:t>
            </a:r>
          </a:p>
          <a:p>
            <a:r>
              <a:rPr lang="en-US" i="1" dirty="0"/>
              <a:t>Lessons for lockdown…lessons from lockdown…</a:t>
            </a:r>
          </a:p>
          <a:p>
            <a:r>
              <a:rPr lang="en-US" dirty="0"/>
              <a:t>Implications for statutory safeguarding pathways &amp; interventions…</a:t>
            </a:r>
          </a:p>
          <a:p>
            <a:r>
              <a:rPr lang="en-US" dirty="0"/>
              <a:t>Follow up projects that retain the distinctive that this is a survivor-run initiative aimed at tapping the expertise of survivors and their allies in order to target system change where it is really needed</a:t>
            </a:r>
          </a:p>
        </p:txBody>
      </p:sp>
    </p:spTree>
    <p:extLst>
      <p:ext uri="{BB962C8B-B14F-4D97-AF65-F5344CB8AC3E}">
        <p14:creationId xmlns:p14="http://schemas.microsoft.com/office/powerpoint/2010/main" val="421841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7D3-57B5-844B-962F-BA13E44F2E6C}"/>
              </a:ext>
            </a:extLst>
          </p:cNvPr>
          <p:cNvSpPr>
            <a:spLocks noGrp="1"/>
          </p:cNvSpPr>
          <p:nvPr>
            <p:ph type="title"/>
          </p:nvPr>
        </p:nvSpPr>
        <p:spPr/>
        <p:txBody>
          <a:bodyPr/>
          <a:lstStyle/>
          <a:p>
            <a:r>
              <a:rPr lang="en-US" b="1" dirty="0"/>
              <a:t>References </a:t>
            </a:r>
          </a:p>
        </p:txBody>
      </p:sp>
      <p:sp>
        <p:nvSpPr>
          <p:cNvPr id="3" name="Content Placeholder 2">
            <a:extLst>
              <a:ext uri="{FF2B5EF4-FFF2-40B4-BE49-F238E27FC236}">
                <a16:creationId xmlns:a16="http://schemas.microsoft.com/office/drawing/2014/main" id="{E2943F9E-1420-2241-BA00-B834B08D1F14}"/>
              </a:ext>
            </a:extLst>
          </p:cNvPr>
          <p:cNvSpPr>
            <a:spLocks noGrp="1"/>
          </p:cNvSpPr>
          <p:nvPr>
            <p:ph idx="1"/>
          </p:nvPr>
        </p:nvSpPr>
        <p:spPr/>
        <p:txBody>
          <a:bodyPr/>
          <a:lstStyle/>
          <a:p>
            <a:pPr lvl="1"/>
            <a:r>
              <a:rPr lang="en-US" dirty="0"/>
              <a:t>The </a:t>
            </a:r>
            <a:r>
              <a:rPr lang="en-US" dirty="0">
                <a:hlinkClick r:id="rId2"/>
              </a:rPr>
              <a:t>VAMNH Consultation on Survivor Research Priorities </a:t>
            </a:r>
            <a:r>
              <a:rPr lang="en-US" dirty="0"/>
              <a:t>(2019)</a:t>
            </a:r>
          </a:p>
          <a:p>
            <a:pPr lvl="1"/>
            <a:endParaRPr lang="en-US" dirty="0"/>
          </a:p>
          <a:p>
            <a:pPr lvl="1"/>
            <a:r>
              <a:rPr lang="en-US" dirty="0"/>
              <a:t>The </a:t>
            </a:r>
            <a:r>
              <a:rPr lang="en-US" dirty="0">
                <a:hlinkClick r:id="rId3"/>
              </a:rPr>
              <a:t>Charter for Engaging Survivors in Project, Research &amp; Service Development </a:t>
            </a:r>
            <a:r>
              <a:rPr lang="en-US" dirty="0"/>
              <a:t>(2018)</a:t>
            </a:r>
          </a:p>
          <a:p>
            <a:pPr lvl="1"/>
            <a:endParaRPr lang="en-US" dirty="0"/>
          </a:p>
          <a:p>
            <a:pPr lvl="1"/>
            <a:r>
              <a:rPr lang="en-US" dirty="0">
                <a:hlinkClick r:id="rId4"/>
              </a:rPr>
              <a:t>Supporting ‘off-Radar’ children &amp; young people who are at risk of violence/abuse in their household: (Part 1) interim report </a:t>
            </a:r>
            <a:r>
              <a:rPr lang="en-US" dirty="0"/>
              <a:t>(2020)</a:t>
            </a:r>
          </a:p>
          <a:p>
            <a:pPr lvl="1"/>
            <a:endParaRPr lang="en-US" dirty="0"/>
          </a:p>
          <a:p>
            <a:pPr lvl="1"/>
            <a:endParaRPr lang="en-US" dirty="0"/>
          </a:p>
        </p:txBody>
      </p:sp>
    </p:spTree>
    <p:extLst>
      <p:ext uri="{BB962C8B-B14F-4D97-AF65-F5344CB8AC3E}">
        <p14:creationId xmlns:p14="http://schemas.microsoft.com/office/powerpoint/2010/main" val="382778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5EC5-F97B-3D48-A1AD-33476CD3DCD4}"/>
              </a:ext>
            </a:extLst>
          </p:cNvPr>
          <p:cNvSpPr>
            <a:spLocks noGrp="1"/>
          </p:cNvSpPr>
          <p:nvPr>
            <p:ph type="title"/>
          </p:nvPr>
        </p:nvSpPr>
        <p:spPr/>
        <p:txBody>
          <a:bodyPr/>
          <a:lstStyle/>
          <a:p>
            <a:r>
              <a:rPr lang="en-US" b="1" dirty="0"/>
              <a:t>Survivors responding to lockdown </a:t>
            </a:r>
          </a:p>
        </p:txBody>
      </p:sp>
      <p:sp>
        <p:nvSpPr>
          <p:cNvPr id="3" name="Content Placeholder 2">
            <a:extLst>
              <a:ext uri="{FF2B5EF4-FFF2-40B4-BE49-F238E27FC236}">
                <a16:creationId xmlns:a16="http://schemas.microsoft.com/office/drawing/2014/main" id="{8D9B72C6-578A-BB4F-9620-4FA16B253A89}"/>
              </a:ext>
            </a:extLst>
          </p:cNvPr>
          <p:cNvSpPr>
            <a:spLocks noGrp="1"/>
          </p:cNvSpPr>
          <p:nvPr>
            <p:ph idx="1"/>
          </p:nvPr>
        </p:nvSpPr>
        <p:spPr/>
        <p:txBody>
          <a:bodyPr/>
          <a:lstStyle/>
          <a:p>
            <a:r>
              <a:rPr lang="en-US" dirty="0"/>
              <a:t>Reliving  terror of entrapment -&gt; ‘survivor mission’ (Judith Herman)</a:t>
            </a:r>
          </a:p>
          <a:p>
            <a:r>
              <a:rPr lang="en-US" dirty="0"/>
              <a:t>Survivor-initiated &amp; survivor-run project, in line with the </a:t>
            </a:r>
            <a:r>
              <a:rPr lang="en-US" dirty="0">
                <a:hlinkClick r:id="rId2"/>
              </a:rPr>
              <a:t>Survivors’ Charter </a:t>
            </a:r>
            <a:r>
              <a:rPr lang="en-US" dirty="0"/>
              <a:t>that considers survivors central to the entire research process</a:t>
            </a:r>
          </a:p>
          <a:p>
            <a:r>
              <a:rPr lang="en-US" dirty="0"/>
              <a:t>Specific population of children &amp; young people (</a:t>
            </a:r>
            <a:r>
              <a:rPr lang="en-US" dirty="0" err="1"/>
              <a:t>c&amp;yp</a:t>
            </a:r>
            <a:r>
              <a:rPr lang="en-US" dirty="0"/>
              <a:t>) – those experiencing violence and abuse but “off-radar” to services</a:t>
            </a:r>
          </a:p>
          <a:p>
            <a:r>
              <a:rPr lang="en-US" dirty="0"/>
              <a:t>Initial quick-fire, urgent survey aimed at adults with this direct experience : 3 day turnaround, 43 responses 39 from adult survivors</a:t>
            </a:r>
          </a:p>
          <a:p>
            <a:r>
              <a:rPr lang="en-US" dirty="0">
                <a:hlinkClick r:id="rId3"/>
              </a:rPr>
              <a:t>Interim report </a:t>
            </a:r>
            <a:r>
              <a:rPr lang="en-US" dirty="0"/>
              <a:t>produced April 2020</a:t>
            </a:r>
          </a:p>
        </p:txBody>
      </p:sp>
    </p:spTree>
    <p:extLst>
      <p:ext uri="{BB962C8B-B14F-4D97-AF65-F5344CB8AC3E}">
        <p14:creationId xmlns:p14="http://schemas.microsoft.com/office/powerpoint/2010/main" val="54648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0CE0-6084-F34A-AB00-87F593879079}"/>
              </a:ext>
            </a:extLst>
          </p:cNvPr>
          <p:cNvSpPr>
            <a:spLocks noGrp="1"/>
          </p:cNvSpPr>
          <p:nvPr>
            <p:ph type="title"/>
          </p:nvPr>
        </p:nvSpPr>
        <p:spPr/>
        <p:txBody>
          <a:bodyPr/>
          <a:lstStyle/>
          <a:p>
            <a:r>
              <a:rPr lang="en-US" b="1" dirty="0"/>
              <a:t>Interim report – April 2020</a:t>
            </a:r>
          </a:p>
        </p:txBody>
      </p:sp>
      <p:sp>
        <p:nvSpPr>
          <p:cNvPr id="3" name="Content Placeholder 2">
            <a:extLst>
              <a:ext uri="{FF2B5EF4-FFF2-40B4-BE49-F238E27FC236}">
                <a16:creationId xmlns:a16="http://schemas.microsoft.com/office/drawing/2014/main" id="{6CBB3AC1-B2F2-9F4F-BC27-73849429B4BB}"/>
              </a:ext>
            </a:extLst>
          </p:cNvPr>
          <p:cNvSpPr>
            <a:spLocks noGrp="1"/>
          </p:cNvSpPr>
          <p:nvPr>
            <p:ph idx="1"/>
          </p:nvPr>
        </p:nvSpPr>
        <p:spPr>
          <a:xfrm>
            <a:off x="649357" y="1825625"/>
            <a:ext cx="6822989" cy="4351338"/>
          </a:xfrm>
        </p:spPr>
        <p:txBody>
          <a:bodyPr>
            <a:normAutofit fontScale="92500" lnSpcReduction="20000"/>
          </a:bodyPr>
          <a:lstStyle/>
          <a:p>
            <a:pPr marL="0" indent="0">
              <a:buNone/>
            </a:pPr>
            <a:r>
              <a:rPr lang="en-US" dirty="0"/>
              <a:t>1. Communication: ideas to reach off-radar </a:t>
            </a:r>
            <a:r>
              <a:rPr lang="en-US" dirty="0" err="1"/>
              <a:t>c&amp;yp</a:t>
            </a:r>
            <a:r>
              <a:rPr lang="en-US" dirty="0"/>
              <a:t>, campaigns, methods, </a:t>
            </a:r>
          </a:p>
          <a:p>
            <a:pPr marL="0" indent="0">
              <a:buNone/>
            </a:pPr>
            <a:r>
              <a:rPr lang="en-US" dirty="0"/>
              <a:t>     content… </a:t>
            </a:r>
          </a:p>
          <a:p>
            <a:pPr marL="0" indent="0">
              <a:buNone/>
            </a:pPr>
            <a:endParaRPr lang="en-US" dirty="0"/>
          </a:p>
          <a:p>
            <a:pPr marL="0" indent="0">
              <a:buNone/>
            </a:pPr>
            <a:r>
              <a:rPr lang="en-US" dirty="0"/>
              <a:t>2. Range of ideas for action to be taken by :</a:t>
            </a:r>
          </a:p>
          <a:p>
            <a:pPr lvl="1">
              <a:buFontTx/>
              <a:buChar char="-"/>
            </a:pPr>
            <a:r>
              <a:rPr lang="en-US" dirty="0"/>
              <a:t>schools, nurseries and childcare</a:t>
            </a:r>
          </a:p>
          <a:p>
            <a:pPr lvl="1">
              <a:buFontTx/>
              <a:buChar char="-"/>
            </a:pPr>
            <a:r>
              <a:rPr lang="en-US" dirty="0"/>
              <a:t>Statutory services (</a:t>
            </a:r>
            <a:r>
              <a:rPr lang="en-US" dirty="0" err="1"/>
              <a:t>sw</a:t>
            </a:r>
            <a:r>
              <a:rPr lang="en-US" dirty="0"/>
              <a:t>, police, health)</a:t>
            </a:r>
          </a:p>
          <a:p>
            <a:pPr lvl="1">
              <a:buFontTx/>
              <a:buChar char="-"/>
            </a:pPr>
            <a:r>
              <a:rPr lang="en-US" dirty="0"/>
              <a:t>Youth and community </a:t>
            </a:r>
            <a:r>
              <a:rPr lang="en-US" dirty="0" err="1"/>
              <a:t>organisations</a:t>
            </a:r>
            <a:endParaRPr lang="en-US" dirty="0"/>
          </a:p>
          <a:p>
            <a:pPr lvl="1">
              <a:buFontTx/>
              <a:buChar char="-"/>
            </a:pPr>
            <a:r>
              <a:rPr lang="en-US" dirty="0"/>
              <a:t>Governmental and inter-agency</a:t>
            </a:r>
          </a:p>
          <a:p>
            <a:pPr lvl="1">
              <a:buFontTx/>
              <a:buChar char="-"/>
            </a:pPr>
            <a:r>
              <a:rPr lang="en-US" dirty="0"/>
              <a:t>Communities and families</a:t>
            </a:r>
          </a:p>
          <a:p>
            <a:pPr lvl="1">
              <a:buFontTx/>
              <a:buChar char="-"/>
            </a:pPr>
            <a:endParaRPr lang="en-US" dirty="0"/>
          </a:p>
          <a:p>
            <a:pPr>
              <a:buFont typeface="Wingdings" pitchFamily="2" charset="2"/>
              <a:buChar char="Ø"/>
            </a:pPr>
            <a:r>
              <a:rPr lang="en-US" dirty="0"/>
              <a:t>Distributed to Silver Command group via Survivors Trust, reporting to Cabinet</a:t>
            </a:r>
          </a:p>
          <a:p>
            <a:endParaRPr lang="en-US" dirty="0"/>
          </a:p>
        </p:txBody>
      </p:sp>
      <p:pic>
        <p:nvPicPr>
          <p:cNvPr id="6" name="Picture 5" descr="Text&#10;&#10;Description automatically generated">
            <a:extLst>
              <a:ext uri="{FF2B5EF4-FFF2-40B4-BE49-F238E27FC236}">
                <a16:creationId xmlns:a16="http://schemas.microsoft.com/office/drawing/2014/main" id="{C8DF6CA4-858B-6846-BFE7-AD1B6C77E79A}"/>
              </a:ext>
            </a:extLst>
          </p:cNvPr>
          <p:cNvPicPr>
            <a:picLocks noChangeAspect="1"/>
          </p:cNvPicPr>
          <p:nvPr/>
        </p:nvPicPr>
        <p:blipFill>
          <a:blip r:embed="rId2"/>
          <a:stretch>
            <a:fillRect/>
          </a:stretch>
        </p:blipFill>
        <p:spPr>
          <a:xfrm>
            <a:off x="7782339" y="2043668"/>
            <a:ext cx="4227651" cy="3577619"/>
          </a:xfrm>
          <a:prstGeom prst="rect">
            <a:avLst/>
          </a:prstGeom>
        </p:spPr>
      </p:pic>
    </p:spTree>
    <p:extLst>
      <p:ext uri="{BB962C8B-B14F-4D97-AF65-F5344CB8AC3E}">
        <p14:creationId xmlns:p14="http://schemas.microsoft.com/office/powerpoint/2010/main" val="109446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21E8-DABF-5543-9850-0A3C3EB3E2F5}"/>
              </a:ext>
            </a:extLst>
          </p:cNvPr>
          <p:cNvSpPr>
            <a:spLocks noGrp="1"/>
          </p:cNvSpPr>
          <p:nvPr>
            <p:ph type="title"/>
          </p:nvPr>
        </p:nvSpPr>
        <p:spPr/>
        <p:txBody>
          <a:bodyPr/>
          <a:lstStyle/>
          <a:p>
            <a:r>
              <a:rPr lang="en-US" b="1" dirty="0"/>
              <a:t>Deepening &amp; enriching the understanding ….</a:t>
            </a:r>
          </a:p>
        </p:txBody>
      </p:sp>
      <p:sp>
        <p:nvSpPr>
          <p:cNvPr id="3" name="Content Placeholder 2">
            <a:extLst>
              <a:ext uri="{FF2B5EF4-FFF2-40B4-BE49-F238E27FC236}">
                <a16:creationId xmlns:a16="http://schemas.microsoft.com/office/drawing/2014/main" id="{0069058C-A2E5-D943-A960-A4BCDCF5081F}"/>
              </a:ext>
            </a:extLst>
          </p:cNvPr>
          <p:cNvSpPr>
            <a:spLocks noGrp="1"/>
          </p:cNvSpPr>
          <p:nvPr>
            <p:ph idx="1"/>
          </p:nvPr>
        </p:nvSpPr>
        <p:spPr/>
        <p:txBody>
          <a:bodyPr/>
          <a:lstStyle/>
          <a:p>
            <a:r>
              <a:rPr lang="en-US" dirty="0"/>
              <a:t>Second survey enquiring further about actions that enable identification, disclosures and support for off-radar </a:t>
            </a:r>
            <a:r>
              <a:rPr lang="en-US" dirty="0" err="1"/>
              <a:t>c&amp;yp</a:t>
            </a:r>
            <a:r>
              <a:rPr lang="en-US" dirty="0"/>
              <a:t> at risk  in their homes</a:t>
            </a:r>
          </a:p>
          <a:p>
            <a:r>
              <a:rPr lang="en-US" dirty="0"/>
              <a:t>Draft report and themes</a:t>
            </a:r>
          </a:p>
          <a:p>
            <a:r>
              <a:rPr lang="en-US" dirty="0"/>
              <a:t>Forthcoming roundtables with survivors, professionals and people with skills in communications (Oct / Nov 2020)</a:t>
            </a:r>
          </a:p>
          <a:p>
            <a:endParaRPr lang="en-US" dirty="0"/>
          </a:p>
        </p:txBody>
      </p:sp>
    </p:spTree>
    <p:extLst>
      <p:ext uri="{BB962C8B-B14F-4D97-AF65-F5344CB8AC3E}">
        <p14:creationId xmlns:p14="http://schemas.microsoft.com/office/powerpoint/2010/main" val="422880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E84C-4EEA-744D-8100-E9D3FAF078CF}"/>
              </a:ext>
            </a:extLst>
          </p:cNvPr>
          <p:cNvSpPr>
            <a:spLocks noGrp="1"/>
          </p:cNvSpPr>
          <p:nvPr>
            <p:ph type="title"/>
          </p:nvPr>
        </p:nvSpPr>
        <p:spPr/>
        <p:txBody>
          <a:bodyPr/>
          <a:lstStyle/>
          <a:p>
            <a:r>
              <a:rPr lang="en-US" b="1" dirty="0"/>
              <a:t>Our second survey (n=71)</a:t>
            </a:r>
          </a:p>
        </p:txBody>
      </p:sp>
      <p:graphicFrame>
        <p:nvGraphicFramePr>
          <p:cNvPr id="4" name="Content Placeholder 3">
            <a:extLst>
              <a:ext uri="{FF2B5EF4-FFF2-40B4-BE49-F238E27FC236}">
                <a16:creationId xmlns:a16="http://schemas.microsoft.com/office/drawing/2014/main" id="{1B375DF9-D41E-B94C-A4D7-82D69041D82D}"/>
              </a:ext>
            </a:extLst>
          </p:cNvPr>
          <p:cNvGraphicFramePr>
            <a:graphicFrameLocks noGrp="1"/>
          </p:cNvGraphicFramePr>
          <p:nvPr>
            <p:ph idx="1"/>
            <p:extLst>
              <p:ext uri="{D42A27DB-BD31-4B8C-83A1-F6EECF244321}">
                <p14:modId xmlns:p14="http://schemas.microsoft.com/office/powerpoint/2010/main" val="100132391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08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661D-AEAF-4141-A26B-E6B729502892}"/>
              </a:ext>
            </a:extLst>
          </p:cNvPr>
          <p:cNvSpPr>
            <a:spLocks noGrp="1"/>
          </p:cNvSpPr>
          <p:nvPr>
            <p:ph type="title"/>
          </p:nvPr>
        </p:nvSpPr>
        <p:spPr/>
        <p:txBody>
          <a:bodyPr/>
          <a:lstStyle/>
          <a:p>
            <a:r>
              <a:rPr lang="en-GB" b="1" dirty="0"/>
              <a:t>The findings of our survey focus on:</a:t>
            </a:r>
          </a:p>
        </p:txBody>
      </p:sp>
      <p:sp>
        <p:nvSpPr>
          <p:cNvPr id="3" name="Content Placeholder 2">
            <a:extLst>
              <a:ext uri="{FF2B5EF4-FFF2-40B4-BE49-F238E27FC236}">
                <a16:creationId xmlns:a16="http://schemas.microsoft.com/office/drawing/2014/main" id="{75AE531C-7844-324A-97A5-07D0F5E9F3DF}"/>
              </a:ext>
            </a:extLst>
          </p:cNvPr>
          <p:cNvSpPr>
            <a:spLocks noGrp="1"/>
          </p:cNvSpPr>
          <p:nvPr>
            <p:ph idx="1"/>
          </p:nvPr>
        </p:nvSpPr>
        <p:spPr/>
        <p:txBody>
          <a:bodyPr>
            <a:normAutofit/>
          </a:bodyPr>
          <a:lstStyle/>
          <a:p>
            <a:pPr marL="514350" lvl="0" indent="-514350">
              <a:buFont typeface="+mj-lt"/>
              <a:buAutoNum type="arabicPeriod"/>
            </a:pPr>
            <a:r>
              <a:rPr lang="en-GB" dirty="0"/>
              <a:t>Recognising abuse</a:t>
            </a:r>
          </a:p>
          <a:p>
            <a:pPr marL="514350" lvl="0" indent="-514350">
              <a:buFont typeface="+mj-lt"/>
              <a:buAutoNum type="arabicPeriod"/>
            </a:pPr>
            <a:r>
              <a:rPr lang="en-GB" dirty="0"/>
              <a:t>Disclosing abuse</a:t>
            </a:r>
          </a:p>
          <a:p>
            <a:pPr marL="514350" lvl="0" indent="-514350">
              <a:buFont typeface="+mj-lt"/>
              <a:buAutoNum type="arabicPeriod"/>
            </a:pPr>
            <a:r>
              <a:rPr lang="en-GB" dirty="0"/>
              <a:t>Supporting children and young people experiencing or at risk of abuse</a:t>
            </a:r>
          </a:p>
          <a:p>
            <a:pPr marL="514350" lvl="0" indent="-514350">
              <a:buFont typeface="+mj-lt"/>
              <a:buAutoNum type="arabicPeriod"/>
            </a:pPr>
            <a:r>
              <a:rPr lang="en-GB" dirty="0"/>
              <a:t>Messages of hope to children and young people experiencing or at risk of abuse</a:t>
            </a:r>
          </a:p>
          <a:p>
            <a:pPr marL="0" lvl="0" indent="0">
              <a:buNone/>
            </a:pPr>
            <a:endParaRPr lang="en-GB" dirty="0"/>
          </a:p>
          <a:p>
            <a:pPr lvl="0"/>
            <a:r>
              <a:rPr lang="en-GB" dirty="0"/>
              <a:t>Thematic analysis of free text fields</a:t>
            </a:r>
          </a:p>
          <a:p>
            <a:r>
              <a:rPr lang="en-GB" dirty="0"/>
              <a:t>Top 3 urgent actions from survey 1 ranked by respondents</a:t>
            </a:r>
          </a:p>
          <a:p>
            <a:pPr lvl="0"/>
            <a:endParaRPr lang="en-GB" dirty="0"/>
          </a:p>
          <a:p>
            <a:pPr lvl="0"/>
            <a:endParaRPr lang="en-GB" dirty="0"/>
          </a:p>
          <a:p>
            <a:pPr lvl="0"/>
            <a:endParaRPr lang="en-GB" dirty="0"/>
          </a:p>
          <a:p>
            <a:endParaRPr lang="en-US" dirty="0"/>
          </a:p>
        </p:txBody>
      </p:sp>
    </p:spTree>
    <p:extLst>
      <p:ext uri="{BB962C8B-B14F-4D97-AF65-F5344CB8AC3E}">
        <p14:creationId xmlns:p14="http://schemas.microsoft.com/office/powerpoint/2010/main" val="142040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031B-D3FB-E945-B2AD-7F8326853B6E}"/>
              </a:ext>
            </a:extLst>
          </p:cNvPr>
          <p:cNvSpPr>
            <a:spLocks noGrp="1"/>
          </p:cNvSpPr>
          <p:nvPr>
            <p:ph type="title"/>
          </p:nvPr>
        </p:nvSpPr>
        <p:spPr>
          <a:xfrm>
            <a:off x="838200" y="365125"/>
            <a:ext cx="10515600" cy="709913"/>
          </a:xfrm>
        </p:spPr>
        <p:txBody>
          <a:bodyPr/>
          <a:lstStyle/>
          <a:p>
            <a:r>
              <a:rPr lang="en-US" b="1" dirty="0"/>
              <a:t>Top 3 highest ranked urgent actions </a:t>
            </a:r>
          </a:p>
        </p:txBody>
      </p:sp>
      <p:pic>
        <p:nvPicPr>
          <p:cNvPr id="9" name="Content Placeholder 8" descr="Text&#10;&#10;Description automatically generated">
            <a:extLst>
              <a:ext uri="{FF2B5EF4-FFF2-40B4-BE49-F238E27FC236}">
                <a16:creationId xmlns:a16="http://schemas.microsoft.com/office/drawing/2014/main" id="{A34ED829-CF33-8F43-AF9E-06DE8CF952BC}"/>
              </a:ext>
            </a:extLst>
          </p:cNvPr>
          <p:cNvPicPr>
            <a:picLocks noGrp="1" noChangeAspect="1"/>
          </p:cNvPicPr>
          <p:nvPr>
            <p:ph idx="1"/>
          </p:nvPr>
        </p:nvPicPr>
        <p:blipFill>
          <a:blip r:embed="rId2"/>
          <a:stretch>
            <a:fillRect/>
          </a:stretch>
        </p:blipFill>
        <p:spPr>
          <a:xfrm>
            <a:off x="1116359" y="1134469"/>
            <a:ext cx="9930581" cy="5587607"/>
          </a:xfrm>
        </p:spPr>
      </p:pic>
    </p:spTree>
    <p:extLst>
      <p:ext uri="{BB962C8B-B14F-4D97-AF65-F5344CB8AC3E}">
        <p14:creationId xmlns:p14="http://schemas.microsoft.com/office/powerpoint/2010/main" val="219356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E82B-CC6A-9F47-A8BF-0746F0E87E1B}"/>
              </a:ext>
            </a:extLst>
          </p:cNvPr>
          <p:cNvSpPr>
            <a:spLocks noGrp="1"/>
          </p:cNvSpPr>
          <p:nvPr>
            <p:ph type="title"/>
          </p:nvPr>
        </p:nvSpPr>
        <p:spPr/>
        <p:txBody>
          <a:bodyPr/>
          <a:lstStyle/>
          <a:p>
            <a:r>
              <a:rPr lang="en-US" dirty="0"/>
              <a:t>Thematic analysis</a:t>
            </a:r>
          </a:p>
        </p:txBody>
      </p:sp>
      <p:sp>
        <p:nvSpPr>
          <p:cNvPr id="3" name="Content Placeholder 2">
            <a:extLst>
              <a:ext uri="{FF2B5EF4-FFF2-40B4-BE49-F238E27FC236}">
                <a16:creationId xmlns:a16="http://schemas.microsoft.com/office/drawing/2014/main" id="{292C3022-7490-7043-B716-F4D6B30BF279}"/>
              </a:ext>
            </a:extLst>
          </p:cNvPr>
          <p:cNvSpPr>
            <a:spLocks noGrp="1"/>
          </p:cNvSpPr>
          <p:nvPr>
            <p:ph idx="1"/>
          </p:nvPr>
        </p:nvSpPr>
        <p:spPr/>
        <p:txBody>
          <a:bodyPr/>
          <a:lstStyle/>
          <a:p>
            <a:r>
              <a:rPr lang="en-US" dirty="0"/>
              <a:t>3 survivor researchers</a:t>
            </a:r>
          </a:p>
          <a:p>
            <a:r>
              <a:rPr lang="en-US" dirty="0"/>
              <a:t>Themes to be explored at forthcoming roundtables</a:t>
            </a:r>
          </a:p>
        </p:txBody>
      </p:sp>
    </p:spTree>
    <p:extLst>
      <p:ext uri="{BB962C8B-B14F-4D97-AF65-F5344CB8AC3E}">
        <p14:creationId xmlns:p14="http://schemas.microsoft.com/office/powerpoint/2010/main" val="219897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7887-A7FF-6A41-842C-D05A0687BEF6}"/>
              </a:ext>
            </a:extLst>
          </p:cNvPr>
          <p:cNvSpPr>
            <a:spLocks noGrp="1"/>
          </p:cNvSpPr>
          <p:nvPr>
            <p:ph type="title"/>
          </p:nvPr>
        </p:nvSpPr>
        <p:spPr/>
        <p:txBody>
          <a:bodyPr/>
          <a:lstStyle/>
          <a:p>
            <a:r>
              <a:rPr lang="en-GB" b="1" dirty="0"/>
              <a:t>1. Barriers to disclosure</a:t>
            </a:r>
            <a:endParaRPr lang="en-US" dirty="0"/>
          </a:p>
        </p:txBody>
      </p:sp>
      <p:sp>
        <p:nvSpPr>
          <p:cNvPr id="3" name="Content Placeholder 2">
            <a:extLst>
              <a:ext uri="{FF2B5EF4-FFF2-40B4-BE49-F238E27FC236}">
                <a16:creationId xmlns:a16="http://schemas.microsoft.com/office/drawing/2014/main" id="{8CAB31C4-786A-624D-8FB8-D52CCE88125A}"/>
              </a:ext>
            </a:extLst>
          </p:cNvPr>
          <p:cNvSpPr>
            <a:spLocks noGrp="1"/>
          </p:cNvSpPr>
          <p:nvPr>
            <p:ph idx="1"/>
          </p:nvPr>
        </p:nvSpPr>
        <p:spPr>
          <a:xfrm>
            <a:off x="838200" y="1690688"/>
            <a:ext cx="10515600" cy="4486275"/>
          </a:xfrm>
        </p:spPr>
        <p:txBody>
          <a:bodyPr>
            <a:normAutofit/>
          </a:bodyPr>
          <a:lstStyle/>
          <a:p>
            <a:pPr marL="0" lvl="0" indent="0">
              <a:buNone/>
            </a:pPr>
            <a:r>
              <a:rPr lang="en-GB" b="1" dirty="0"/>
              <a:t>It is impossibly hard for many children and young people being abused at home to reach out for help &amp; tell</a:t>
            </a:r>
          </a:p>
          <a:p>
            <a:pPr lvl="1"/>
            <a:r>
              <a:rPr lang="en-GB" dirty="0"/>
              <a:t>Trauma bonding</a:t>
            </a:r>
          </a:p>
          <a:p>
            <a:pPr lvl="1"/>
            <a:r>
              <a:rPr lang="en-GB" dirty="0"/>
              <a:t>Lack of recognition that what is happening is not right or normal</a:t>
            </a:r>
          </a:p>
          <a:p>
            <a:pPr lvl="1"/>
            <a:r>
              <a:rPr lang="en-GB" dirty="0"/>
              <a:t>Internalised messages of secrecy and threat from abusers and family systems</a:t>
            </a:r>
          </a:p>
          <a:p>
            <a:pPr lvl="1"/>
            <a:r>
              <a:rPr lang="en-GB" dirty="0"/>
              <a:t>Trauma behaviour being mislabelled - ‘difficult child’</a:t>
            </a:r>
          </a:p>
          <a:p>
            <a:pPr lvl="1"/>
            <a:r>
              <a:rPr lang="en-GB" dirty="0"/>
              <a:t>Stereotype of abused child as ‘troubled child’ hides ‘model child / pupil’ as a trauma response </a:t>
            </a:r>
          </a:p>
          <a:p>
            <a:pPr lvl="1"/>
            <a:r>
              <a:rPr lang="en-GB" dirty="0"/>
              <a:t>Attempts to tell dismissed / poorly responded to</a:t>
            </a:r>
          </a:p>
          <a:p>
            <a:pPr lvl="1"/>
            <a:r>
              <a:rPr lang="en-GB" dirty="0"/>
              <a:t>Issues of resourcing of statutory services to respond – children’s services, CAMHS, teacher time…</a:t>
            </a:r>
          </a:p>
        </p:txBody>
      </p:sp>
    </p:spTree>
    <p:extLst>
      <p:ext uri="{BB962C8B-B14F-4D97-AF65-F5344CB8AC3E}">
        <p14:creationId xmlns:p14="http://schemas.microsoft.com/office/powerpoint/2010/main" val="2334855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3815</TotalTime>
  <Words>1387</Words>
  <Application>Microsoft Macintosh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Supporting ‘off-radar’ children at risk of abuse in the home</vt:lpstr>
      <vt:lpstr>Survivors responding to lockdown </vt:lpstr>
      <vt:lpstr>Interim report – April 2020</vt:lpstr>
      <vt:lpstr>Deepening &amp; enriching the understanding ….</vt:lpstr>
      <vt:lpstr>Our second survey (n=71)</vt:lpstr>
      <vt:lpstr>The findings of our survey focus on:</vt:lpstr>
      <vt:lpstr>Top 3 highest ranked urgent actions </vt:lpstr>
      <vt:lpstr>Thematic analysis</vt:lpstr>
      <vt:lpstr>1. Barriers to disclosure</vt:lpstr>
      <vt:lpstr>PowerPoint Presentation</vt:lpstr>
      <vt:lpstr>2. Education to help recognition of abuse</vt:lpstr>
      <vt:lpstr>PowerPoint Presentation</vt:lpstr>
      <vt:lpstr>3. Safe places &amp; relationships of trust are critical</vt:lpstr>
      <vt:lpstr>PowerPoint Presentation</vt:lpstr>
      <vt:lpstr>PowerPoint Presentation</vt:lpstr>
      <vt:lpstr>Taking it further…</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‘off-radar’ children at risk of abuse in the home</dc:title>
  <dc:creator>Perot, Concetta</dc:creator>
  <cp:lastModifiedBy>Perot, Concetta</cp:lastModifiedBy>
  <cp:revision>21</cp:revision>
  <dcterms:created xsi:type="dcterms:W3CDTF">2020-09-28T12:30:13Z</dcterms:created>
  <dcterms:modified xsi:type="dcterms:W3CDTF">2020-10-01T09:05:03Z</dcterms:modified>
</cp:coreProperties>
</file>