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257" r:id="rId2"/>
    <p:sldId id="264" r:id="rId3"/>
    <p:sldId id="258" r:id="rId4"/>
    <p:sldId id="273" r:id="rId5"/>
    <p:sldId id="274" r:id="rId6"/>
    <p:sldId id="260" r:id="rId7"/>
    <p:sldId id="261" r:id="rId8"/>
    <p:sldId id="275" r:id="rId9"/>
    <p:sldId id="259" r:id="rId10"/>
    <p:sldId id="267" r:id="rId11"/>
    <p:sldId id="874" r:id="rId12"/>
    <p:sldId id="875" r:id="rId13"/>
    <p:sldId id="876" r:id="rId14"/>
    <p:sldId id="877" r:id="rId15"/>
    <p:sldId id="279" r:id="rId16"/>
    <p:sldId id="282" r:id="rId17"/>
    <p:sldId id="878" r:id="rId18"/>
    <p:sldId id="879" r:id="rId19"/>
    <p:sldId id="880" r:id="rId20"/>
    <p:sldId id="281" r:id="rId21"/>
    <p:sldId id="881" r:id="rId22"/>
    <p:sldId id="882" r:id="rId23"/>
    <p:sldId id="266" r:id="rId24"/>
    <p:sldId id="265" r:id="rId25"/>
    <p:sldId id="726" r:id="rId26"/>
    <p:sldId id="727" r:id="rId27"/>
    <p:sldId id="834" r:id="rId28"/>
    <p:sldId id="837" r:id="rId29"/>
    <p:sldId id="836" r:id="rId30"/>
    <p:sldId id="730" r:id="rId31"/>
    <p:sldId id="811" r:id="rId32"/>
    <p:sldId id="827" r:id="rId33"/>
    <p:sldId id="813" r:id="rId34"/>
    <p:sldId id="829" r:id="rId35"/>
    <p:sldId id="814" r:id="rId36"/>
    <p:sldId id="819" r:id="rId37"/>
    <p:sldId id="831" r:id="rId38"/>
    <p:sldId id="830" r:id="rId39"/>
    <p:sldId id="835" r:id="rId40"/>
    <p:sldId id="731" r:id="rId41"/>
    <p:sldId id="807" r:id="rId42"/>
    <p:sldId id="810" r:id="rId43"/>
    <p:sldId id="809" r:id="rId44"/>
    <p:sldId id="821" r:id="rId45"/>
    <p:sldId id="822" r:id="rId46"/>
    <p:sldId id="823" r:id="rId47"/>
    <p:sldId id="825" r:id="rId48"/>
    <p:sldId id="840" r:id="rId49"/>
    <p:sldId id="826" r:id="rId50"/>
    <p:sldId id="839" r:id="rId51"/>
    <p:sldId id="735" r:id="rId52"/>
    <p:sldId id="808" r:id="rId53"/>
    <p:sldId id="732" r:id="rId54"/>
    <p:sldId id="841" r:id="rId55"/>
    <p:sldId id="362" r:id="rId56"/>
    <p:sldId id="377" r:id="rId57"/>
    <p:sldId id="381" r:id="rId58"/>
    <p:sldId id="383" r:id="rId59"/>
    <p:sldId id="368" r:id="rId60"/>
    <p:sldId id="384" r:id="rId61"/>
    <p:sldId id="371" r:id="rId62"/>
    <p:sldId id="385" r:id="rId63"/>
    <p:sldId id="386" r:id="rId64"/>
    <p:sldId id="372" r:id="rId65"/>
    <p:sldId id="387" r:id="rId66"/>
    <p:sldId id="376" r:id="rId67"/>
    <p:sldId id="366" r:id="rId68"/>
    <p:sldId id="382" r:id="rId69"/>
    <p:sldId id="388" r:id="rId70"/>
    <p:sldId id="379" r:id="rId71"/>
    <p:sldId id="842" r:id="rId72"/>
    <p:sldId id="310" r:id="rId73"/>
    <p:sldId id="288" r:id="rId74"/>
    <p:sldId id="308" r:id="rId75"/>
    <p:sldId id="311" r:id="rId76"/>
    <p:sldId id="843" r:id="rId77"/>
    <p:sldId id="844" r:id="rId78"/>
    <p:sldId id="845" r:id="rId79"/>
    <p:sldId id="317" r:id="rId80"/>
    <p:sldId id="332" r:id="rId81"/>
    <p:sldId id="335" r:id="rId82"/>
    <p:sldId id="333" r:id="rId83"/>
    <p:sldId id="337" r:id="rId84"/>
    <p:sldId id="846" r:id="rId85"/>
    <p:sldId id="338" r:id="rId86"/>
    <p:sldId id="321" r:id="rId87"/>
    <p:sldId id="280" r:id="rId88"/>
    <p:sldId id="323" r:id="rId89"/>
    <p:sldId id="307" r:id="rId90"/>
    <p:sldId id="325" r:id="rId91"/>
    <p:sldId id="331" r:id="rId92"/>
    <p:sldId id="847" r:id="rId93"/>
    <p:sldId id="339" r:id="rId94"/>
    <p:sldId id="318" r:id="rId95"/>
    <p:sldId id="327" r:id="rId96"/>
    <p:sldId id="328" r:id="rId97"/>
    <p:sldId id="312" r:id="rId98"/>
    <p:sldId id="313" r:id="rId99"/>
    <p:sldId id="316" r:id="rId100"/>
    <p:sldId id="848" r:id="rId101"/>
    <p:sldId id="330" r:id="rId102"/>
    <p:sldId id="294" r:id="rId103"/>
    <p:sldId id="329" r:id="rId104"/>
    <p:sldId id="849" r:id="rId105"/>
    <p:sldId id="850" r:id="rId106"/>
    <p:sldId id="851" r:id="rId107"/>
    <p:sldId id="852" r:id="rId108"/>
    <p:sldId id="853" r:id="rId109"/>
    <p:sldId id="854" r:id="rId110"/>
    <p:sldId id="855" r:id="rId111"/>
    <p:sldId id="856" r:id="rId112"/>
    <p:sldId id="857" r:id="rId113"/>
    <p:sldId id="268" r:id="rId114"/>
    <p:sldId id="858" r:id="rId115"/>
    <p:sldId id="859" r:id="rId116"/>
    <p:sldId id="270" r:id="rId117"/>
    <p:sldId id="860" r:id="rId118"/>
    <p:sldId id="861" r:id="rId119"/>
    <p:sldId id="862" r:id="rId120"/>
    <p:sldId id="863" r:id="rId121"/>
    <p:sldId id="864" r:id="rId122"/>
    <p:sldId id="865" r:id="rId123"/>
    <p:sldId id="866" r:id="rId124"/>
    <p:sldId id="867" r:id="rId125"/>
    <p:sldId id="302" r:id="rId126"/>
    <p:sldId id="303" r:id="rId127"/>
    <p:sldId id="868" r:id="rId128"/>
    <p:sldId id="283" r:id="rId129"/>
    <p:sldId id="295" r:id="rId130"/>
    <p:sldId id="305" r:id="rId131"/>
    <p:sldId id="290" r:id="rId132"/>
    <p:sldId id="298" r:id="rId133"/>
    <p:sldId id="869" r:id="rId134"/>
    <p:sldId id="870" r:id="rId135"/>
    <p:sldId id="293" r:id="rId136"/>
    <p:sldId id="871" r:id="rId137"/>
    <p:sldId id="872" r:id="rId138"/>
    <p:sldId id="278" r:id="rId139"/>
    <p:sldId id="299" r:id="rId140"/>
    <p:sldId id="306" r:id="rId141"/>
    <p:sldId id="873" r:id="rId142"/>
    <p:sldId id="276" r:id="rId143"/>
    <p:sldId id="263" r:id="rId144"/>
    <p:sldId id="262" r:id="rId145"/>
    <p:sldId id="271" r:id="rId146"/>
    <p:sldId id="272" r:id="rId147"/>
    <p:sldId id="269"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42"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2.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13.bin"/></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8.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9.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10.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1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113545993987623"/>
          <c:y val="2.1949516112940236E-2"/>
          <c:w val="0.74453712895903523"/>
          <c:h val="0.88125364587228494"/>
        </c:manualLayout>
      </c:layout>
      <c:barChart>
        <c:barDir val="bar"/>
        <c:grouping val="clustered"/>
        <c:varyColors val="0"/>
        <c:ser>
          <c:idx val="0"/>
          <c:order val="0"/>
          <c:tx>
            <c:strRef>
              <c:f>Data!$C$3</c:f>
              <c:strCache>
                <c:ptCount val="1"/>
                <c:pt idx="0">
                  <c:v>% at closure</c:v>
                </c:pt>
              </c:strCache>
            </c:strRef>
          </c:tx>
          <c:spPr>
            <a:solidFill>
              <a:srgbClr val="4472C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Data!$B$4:$B$15</c:f>
              <c:strCache>
                <c:ptCount val="12"/>
                <c:pt idx="0">
                  <c:v>Employment
difficulties</c:v>
                </c:pt>
                <c:pt idx="1">
                  <c:v>Mental health
difficulties</c:v>
                </c:pt>
                <c:pt idx="2">
                  <c:v>Alcohol misuse</c:v>
                </c:pt>
                <c:pt idx="3">
                  <c:v>Housing need</c:v>
                </c:pt>
                <c:pt idx="4">
                  <c:v>Relationship with
family members</c:v>
                </c:pt>
                <c:pt idx="5">
                  <c:v>Financial difficulties</c:v>
                </c:pt>
                <c:pt idx="6">
                  <c:v>Parenting capacity</c:v>
                </c:pt>
                <c:pt idx="7">
                  <c:v>Drug misuse</c:v>
                </c:pt>
                <c:pt idx="8">
                  <c:v>Poor physical health</c:v>
                </c:pt>
                <c:pt idx="9">
                  <c:v>Social and
community ties</c:v>
                </c:pt>
                <c:pt idx="10">
                  <c:v>Relationship with
children</c:v>
                </c:pt>
                <c:pt idx="11">
                  <c:v>Other addiction</c:v>
                </c:pt>
              </c:strCache>
            </c:strRef>
          </c:cat>
          <c:val>
            <c:numRef>
              <c:f>Data!$C$4:$C$15</c:f>
              <c:numCache>
                <c:formatCode>0%</c:formatCode>
                <c:ptCount val="12"/>
                <c:pt idx="0">
                  <c:v>0.3382</c:v>
                </c:pt>
                <c:pt idx="1">
                  <c:v>0.26569999999999999</c:v>
                </c:pt>
                <c:pt idx="2">
                  <c:v>0.2656</c:v>
                </c:pt>
                <c:pt idx="3">
                  <c:v>0.22699999999999998</c:v>
                </c:pt>
                <c:pt idx="4">
                  <c:v>0.1787</c:v>
                </c:pt>
                <c:pt idx="5">
                  <c:v>0.1691</c:v>
                </c:pt>
                <c:pt idx="6">
                  <c:v>0.15460000000000002</c:v>
                </c:pt>
                <c:pt idx="7">
                  <c:v>0.1449</c:v>
                </c:pt>
                <c:pt idx="8">
                  <c:v>0.1353</c:v>
                </c:pt>
                <c:pt idx="9">
                  <c:v>0.1353</c:v>
                </c:pt>
                <c:pt idx="10">
                  <c:v>0.13039999999999999</c:v>
                </c:pt>
                <c:pt idx="11" formatCode="0.0%">
                  <c:v>3.3799999999999997E-2</c:v>
                </c:pt>
              </c:numCache>
            </c:numRef>
          </c:val>
          <c:extLst>
            <c:ext xmlns:c16="http://schemas.microsoft.com/office/drawing/2014/chart" uri="{C3380CC4-5D6E-409C-BE32-E72D297353CC}">
              <c16:uniqueId val="{00000000-F314-4D31-AA33-1A3CE0B8CC7A}"/>
            </c:ext>
          </c:extLst>
        </c:ser>
        <c:dLbls>
          <c:showLegendKey val="0"/>
          <c:showVal val="0"/>
          <c:showCatName val="0"/>
          <c:showSerName val="0"/>
          <c:showPercent val="0"/>
          <c:showBubbleSize val="0"/>
        </c:dLbls>
        <c:gapWidth val="50"/>
        <c:axId val="695117864"/>
        <c:axId val="695116880"/>
      </c:barChart>
      <c:catAx>
        <c:axId val="695117864"/>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0" spcFirstLastPara="1" vertOverflow="ellipsis" wrap="square" anchor="ctr" anchorCtr="1"/>
          <a:lstStyle/>
          <a:p>
            <a:pPr>
              <a:defRPr sz="11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695116880"/>
        <c:crosses val="autoZero"/>
        <c:auto val="1"/>
        <c:lblAlgn val="ctr"/>
        <c:lblOffset val="100"/>
        <c:noMultiLvlLbl val="0"/>
      </c:catAx>
      <c:valAx>
        <c:axId val="695116880"/>
        <c:scaling>
          <c:orientation val="minMax"/>
          <c:max val="0.35000000000000003"/>
        </c:scaling>
        <c:delete val="0"/>
        <c:axPos val="b"/>
        <c:title>
          <c:tx>
            <c:rich>
              <a:bodyPr rot="0" spcFirstLastPara="1" vertOverflow="ellipsis" vert="horz" wrap="square" anchor="ctr" anchorCtr="1"/>
              <a:lstStyle/>
              <a:p>
                <a:pPr>
                  <a:defRPr sz="12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GB" sz="1200"/>
                  <a:t>Proportion of Drive Service Users with Need at Case Closure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6951178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chemeClr val="tx1">
              <a:lumMod val="50000"/>
              <a:lumOff val="50000"/>
            </a:schemeClr>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'[DHR Discrepancies Summary - PH090119 (VB).xlsx]Sheet1'!$B$13</c:f>
              <c:strCache>
                <c:ptCount val="1"/>
                <c:pt idx="0">
                  <c:v>N</c:v>
                </c:pt>
              </c:strCache>
            </c:strRef>
          </c:tx>
          <c:spPr>
            <a:solidFill>
              <a:srgbClr val="C00000"/>
            </a:solidFill>
          </c:spPr>
          <c:dPt>
            <c:idx val="0"/>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1-A1AA-4097-86B3-8BBDD2761EEC}"/>
              </c:ext>
            </c:extLst>
          </c:dPt>
          <c:dPt>
            <c:idx val="1"/>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A1AA-4097-86B3-8BBDD2761EEC}"/>
              </c:ext>
            </c:extLst>
          </c:dPt>
          <c:dLbls>
            <c:dLbl>
              <c:idx val="0"/>
              <c:layout>
                <c:manualLayout>
                  <c:x val="0.16113733772113051"/>
                  <c:y val="0.16515411477112849"/>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7753"/>
                        <a:gd name="adj2" fmla="val -32120"/>
                      </a:avLst>
                    </a:prstGeom>
                    <a:noFill/>
                    <a:ln>
                      <a:noFill/>
                    </a:ln>
                  </c15:spPr>
                </c:ext>
                <c:ext xmlns:c16="http://schemas.microsoft.com/office/drawing/2014/chart" uri="{C3380CC4-5D6E-409C-BE32-E72D297353CC}">
                  <c16:uniqueId val="{00000001-A1AA-4097-86B3-8BBDD2761EEC}"/>
                </c:ext>
              </c:extLst>
            </c:dLbl>
            <c:dLbl>
              <c:idx val="1"/>
              <c:layout>
                <c:manualLayout>
                  <c:x val="-0.1399845997786287"/>
                  <c:y val="-0.31083898764636053"/>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38354"/>
                        <a:gd name="adj2" fmla="val 3855"/>
                      </a:avLst>
                    </a:prstGeom>
                    <a:noFill/>
                    <a:ln>
                      <a:noFill/>
                    </a:ln>
                  </c15:spPr>
                </c:ext>
                <c:ext xmlns:c16="http://schemas.microsoft.com/office/drawing/2014/chart" uri="{C3380CC4-5D6E-409C-BE32-E72D297353CC}">
                  <c16:uniqueId val="{00000003-A1AA-4097-86B3-8BBDD2761EE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'[DHR Discrepancies Summary - PH090119 (VB).xlsx]Sheet1'!$A$14:$A$15</c:f>
              <c:strCache>
                <c:ptCount val="2"/>
                <c:pt idx="0">
                  <c:v>Yes</c:v>
                </c:pt>
                <c:pt idx="1">
                  <c:v>No</c:v>
                </c:pt>
              </c:strCache>
            </c:strRef>
          </c:cat>
          <c:val>
            <c:numRef>
              <c:f>'[DHR Discrepancies Summary - PH090119 (VB).xlsx]Sheet1'!$B$14:$B$15</c:f>
              <c:numCache>
                <c:formatCode>General</c:formatCode>
                <c:ptCount val="2"/>
                <c:pt idx="0">
                  <c:v>4</c:v>
                </c:pt>
                <c:pt idx="1">
                  <c:v>19</c:v>
                </c:pt>
              </c:numCache>
            </c:numRef>
          </c:val>
          <c:extLst>
            <c:ext xmlns:c16="http://schemas.microsoft.com/office/drawing/2014/chart" uri="{C3380CC4-5D6E-409C-BE32-E72D297353CC}">
              <c16:uniqueId val="{00000004-A1AA-4097-86B3-8BBDD2761EEC}"/>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'[DHR Discrepancies Summary - PH090119 (VB).xlsx]Sheet1'!$B$13</c:f>
              <c:strCache>
                <c:ptCount val="1"/>
                <c:pt idx="0">
                  <c:v>N</c:v>
                </c:pt>
              </c:strCache>
            </c:strRef>
          </c:tx>
          <c:spPr>
            <a:solidFill>
              <a:srgbClr val="C00000"/>
            </a:solidFill>
          </c:spPr>
          <c:dPt>
            <c:idx val="0"/>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1-2DF3-4DFA-A956-F89D3AF9077F}"/>
              </c:ext>
            </c:extLst>
          </c:dPt>
          <c:dPt>
            <c:idx val="1"/>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2DF3-4DFA-A956-F89D3AF9077F}"/>
              </c:ext>
            </c:extLst>
          </c:dPt>
          <c:dLbls>
            <c:dLbl>
              <c:idx val="0"/>
              <c:delete val="1"/>
              <c:extLst>
                <c:ext xmlns:c15="http://schemas.microsoft.com/office/drawing/2012/chart" uri="{CE6537A1-D6FC-4f65-9D91-7224C49458BB}"/>
                <c:ext xmlns:c16="http://schemas.microsoft.com/office/drawing/2014/chart" uri="{C3380CC4-5D6E-409C-BE32-E72D297353CC}">
                  <c16:uniqueId val="{00000001-2DF3-4DFA-A956-F89D3AF9077F}"/>
                </c:ext>
              </c:extLst>
            </c:dLbl>
            <c:dLbl>
              <c:idx val="1"/>
              <c:layout>
                <c:manualLayout>
                  <c:x val="-5.0925337632079971E-17"/>
                  <c:y val="-0.2285378390201224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DF3-4DFA-A956-F89D3AF9077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'[DHR Discrepancies Summary - PH090119 (VB).xlsx]Sheet1'!$A$14:$A$15</c:f>
              <c:strCache>
                <c:ptCount val="2"/>
                <c:pt idx="0">
                  <c:v>Yes</c:v>
                </c:pt>
                <c:pt idx="1">
                  <c:v>No</c:v>
                </c:pt>
              </c:strCache>
            </c:strRef>
          </c:cat>
          <c:val>
            <c:numRef>
              <c:f>'[DHR Discrepancies Summary - PH090119 (VB).xlsx]Sheet1'!$B$14:$B$15</c:f>
              <c:numCache>
                <c:formatCode>General</c:formatCode>
                <c:ptCount val="2"/>
                <c:pt idx="0">
                  <c:v>0</c:v>
                </c:pt>
                <c:pt idx="1">
                  <c:v>5</c:v>
                </c:pt>
              </c:numCache>
            </c:numRef>
          </c:val>
          <c:extLst>
            <c:ext xmlns:c16="http://schemas.microsoft.com/office/drawing/2014/chart" uri="{C3380CC4-5D6E-409C-BE32-E72D297353CC}">
              <c16:uniqueId val="{00000004-2DF3-4DFA-A956-F89D3AF9077F}"/>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8"/>
            <c:invertIfNegative val="0"/>
            <c:bubble3D val="0"/>
            <c:spPr>
              <a:solidFill>
                <a:schemeClr val="accent2"/>
              </a:solidFill>
              <a:ln>
                <a:noFill/>
              </a:ln>
              <a:effectLst/>
            </c:spPr>
            <c:extLst>
              <c:ext xmlns:c16="http://schemas.microsoft.com/office/drawing/2014/chart" uri="{C3380CC4-5D6E-409C-BE32-E72D297353CC}">
                <c16:uniqueId val="{00000000-3764-46A4-976C-371AFE61B236}"/>
              </c:ext>
            </c:extLst>
          </c:dPt>
          <c:dLbls>
            <c:dLbl>
              <c:idx val="0"/>
              <c:layout>
                <c:manualLayout>
                  <c:x val="-3.4808803027285402E-2"/>
                  <c:y val="-3.23136058345662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AB-427A-8D77-B72E08CBC49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Autistic spectrum disorders</c:v>
                </c:pt>
                <c:pt idx="1">
                  <c:v>Bipolar disorder</c:v>
                </c:pt>
                <c:pt idx="2">
                  <c:v>Schizophrenia</c:v>
                </c:pt>
                <c:pt idx="3">
                  <c:v>PTSD</c:v>
                </c:pt>
                <c:pt idx="4">
                  <c:v>Other</c:v>
                </c:pt>
                <c:pt idx="5">
                  <c:v>Personality disorders</c:v>
                </c:pt>
                <c:pt idx="6">
                  <c:v>Anxiety disorders</c:v>
                </c:pt>
                <c:pt idx="7">
                  <c:v>Depression</c:v>
                </c:pt>
                <c:pt idx="8">
                  <c:v>Any diagnosed mental health condition</c:v>
                </c:pt>
              </c:strCache>
            </c:strRef>
          </c:cat>
          <c:val>
            <c:numRef>
              <c:f>Sheet1!$C$2:$C$10</c:f>
              <c:numCache>
                <c:formatCode>0%</c:formatCode>
                <c:ptCount val="9"/>
                <c:pt idx="0">
                  <c:v>0.02</c:v>
                </c:pt>
                <c:pt idx="1">
                  <c:v>0.04</c:v>
                </c:pt>
                <c:pt idx="2">
                  <c:v>7.0000000000000007E-2</c:v>
                </c:pt>
                <c:pt idx="3">
                  <c:v>0.16</c:v>
                </c:pt>
                <c:pt idx="4">
                  <c:v>0.2</c:v>
                </c:pt>
                <c:pt idx="5">
                  <c:v>0.24</c:v>
                </c:pt>
                <c:pt idx="6">
                  <c:v>0.31</c:v>
                </c:pt>
                <c:pt idx="7">
                  <c:v>0.38</c:v>
                </c:pt>
                <c:pt idx="8">
                  <c:v>0.42</c:v>
                </c:pt>
              </c:numCache>
            </c:numRef>
          </c:val>
          <c:extLst>
            <c:ext xmlns:c16="http://schemas.microsoft.com/office/drawing/2014/chart" uri="{C3380CC4-5D6E-409C-BE32-E72D297353CC}">
              <c16:uniqueId val="{00000000-C2AB-427A-8D77-B72E08CBC49F}"/>
            </c:ext>
          </c:extLst>
        </c:ser>
        <c:dLbls>
          <c:dLblPos val="outEnd"/>
          <c:showLegendKey val="0"/>
          <c:showVal val="1"/>
          <c:showCatName val="0"/>
          <c:showSerName val="0"/>
          <c:showPercent val="0"/>
          <c:showBubbleSize val="0"/>
        </c:dLbls>
        <c:gapWidth val="50"/>
        <c:axId val="409325080"/>
        <c:axId val="409327704"/>
      </c:barChart>
      <c:catAx>
        <c:axId val="40932508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09327704"/>
        <c:crosses val="autoZero"/>
        <c:auto val="1"/>
        <c:lblAlgn val="ctr"/>
        <c:lblOffset val="100"/>
        <c:noMultiLvlLbl val="0"/>
      </c:catAx>
      <c:valAx>
        <c:axId val="409327704"/>
        <c:scaling>
          <c:orientation val="minMax"/>
        </c:scaling>
        <c:delete val="1"/>
        <c:axPos val="b"/>
        <c:numFmt formatCode="0%" sourceLinked="1"/>
        <c:majorTickMark val="out"/>
        <c:minorTickMark val="none"/>
        <c:tickLblPos val="nextTo"/>
        <c:crossAx val="409325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835025556016021"/>
          <c:y val="4.1258366187540724E-2"/>
          <c:w val="0.63164974443983979"/>
          <c:h val="0.86373360917855979"/>
        </c:manualLayout>
      </c:layout>
      <c:barChart>
        <c:barDir val="bar"/>
        <c:grouping val="clustered"/>
        <c:varyColors val="0"/>
        <c:ser>
          <c:idx val="0"/>
          <c:order val="0"/>
          <c:tx>
            <c:strRef>
              <c:f>Sheet2!$C$2</c:f>
              <c:strCache>
                <c:ptCount val="1"/>
                <c:pt idx="0">
                  <c:v>Have a MH need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Sheet2!$A$3:$A$11</c:f>
              <c:strCache>
                <c:ptCount val="9"/>
                <c:pt idx="0">
                  <c:v>Financial</c:v>
                </c:pt>
                <c:pt idx="1">
                  <c:v>Physical health</c:v>
                </c:pt>
                <c:pt idx="2">
                  <c:v>Housing</c:v>
                </c:pt>
                <c:pt idx="3">
                  <c:v>Drug, alcohol and addiction</c:v>
                </c:pt>
                <c:pt idx="4">
                  <c:v>Children, family and parenting</c:v>
                </c:pt>
                <c:pt idx="5">
                  <c:v>Self-identity</c:v>
                </c:pt>
                <c:pt idx="6">
                  <c:v>Purposeful activity</c:v>
                </c:pt>
                <c:pt idx="7">
                  <c:v>Social and community</c:v>
                </c:pt>
                <c:pt idx="8">
                  <c:v>Employment, training and education</c:v>
                </c:pt>
              </c:strCache>
            </c:strRef>
          </c:cat>
          <c:val>
            <c:numRef>
              <c:f>Sheet2!$C$3:$C$11</c:f>
              <c:numCache>
                <c:formatCode>0%</c:formatCode>
                <c:ptCount val="9"/>
                <c:pt idx="0">
                  <c:v>0.16</c:v>
                </c:pt>
                <c:pt idx="1">
                  <c:v>0.23</c:v>
                </c:pt>
                <c:pt idx="2">
                  <c:v>0.3</c:v>
                </c:pt>
                <c:pt idx="3">
                  <c:v>0.43</c:v>
                </c:pt>
                <c:pt idx="4">
                  <c:v>0.43</c:v>
                </c:pt>
                <c:pt idx="5">
                  <c:v>0.52</c:v>
                </c:pt>
                <c:pt idx="6">
                  <c:v>0.64</c:v>
                </c:pt>
                <c:pt idx="7">
                  <c:v>0.68</c:v>
                </c:pt>
                <c:pt idx="8">
                  <c:v>0.75</c:v>
                </c:pt>
              </c:numCache>
            </c:numRef>
          </c:val>
          <c:extLst>
            <c:ext xmlns:c16="http://schemas.microsoft.com/office/drawing/2014/chart" uri="{C3380CC4-5D6E-409C-BE32-E72D297353CC}">
              <c16:uniqueId val="{00000000-6401-48D1-A7D3-19468DA53120}"/>
            </c:ext>
          </c:extLst>
        </c:ser>
        <c:ser>
          <c:idx val="1"/>
          <c:order val="1"/>
          <c:tx>
            <c:strRef>
              <c:f>Sheet2!$B$2</c:f>
              <c:strCache>
                <c:ptCount val="1"/>
                <c:pt idx="0">
                  <c:v>Don’t have MH need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Sheet2!$A$3:$A$11</c:f>
              <c:strCache>
                <c:ptCount val="9"/>
                <c:pt idx="0">
                  <c:v>Financial</c:v>
                </c:pt>
                <c:pt idx="1">
                  <c:v>Physical health</c:v>
                </c:pt>
                <c:pt idx="2">
                  <c:v>Housing</c:v>
                </c:pt>
                <c:pt idx="3">
                  <c:v>Drug, alcohol and addiction</c:v>
                </c:pt>
                <c:pt idx="4">
                  <c:v>Children, family and parenting</c:v>
                </c:pt>
                <c:pt idx="5">
                  <c:v>Self-identity</c:v>
                </c:pt>
                <c:pt idx="6">
                  <c:v>Purposeful activity</c:v>
                </c:pt>
                <c:pt idx="7">
                  <c:v>Social and community</c:v>
                </c:pt>
                <c:pt idx="8">
                  <c:v>Employment, training and education</c:v>
                </c:pt>
              </c:strCache>
            </c:strRef>
          </c:cat>
          <c:val>
            <c:numRef>
              <c:f>Sheet2!$B$3:$B$11</c:f>
              <c:numCache>
                <c:formatCode>0%</c:formatCode>
                <c:ptCount val="9"/>
                <c:pt idx="0">
                  <c:v>0.08</c:v>
                </c:pt>
                <c:pt idx="1">
                  <c:v>0.17</c:v>
                </c:pt>
                <c:pt idx="2">
                  <c:v>0.1</c:v>
                </c:pt>
                <c:pt idx="3">
                  <c:v>0.25</c:v>
                </c:pt>
                <c:pt idx="4">
                  <c:v>0.42</c:v>
                </c:pt>
                <c:pt idx="5">
                  <c:v>0.15</c:v>
                </c:pt>
                <c:pt idx="6">
                  <c:v>0.42</c:v>
                </c:pt>
                <c:pt idx="7">
                  <c:v>0.63</c:v>
                </c:pt>
                <c:pt idx="8">
                  <c:v>0.38</c:v>
                </c:pt>
              </c:numCache>
            </c:numRef>
          </c:val>
          <c:extLst>
            <c:ext xmlns:c16="http://schemas.microsoft.com/office/drawing/2014/chart" uri="{C3380CC4-5D6E-409C-BE32-E72D297353CC}">
              <c16:uniqueId val="{00000001-6401-48D1-A7D3-19468DA53120}"/>
            </c:ext>
          </c:extLst>
        </c:ser>
        <c:dLbls>
          <c:showLegendKey val="0"/>
          <c:showVal val="0"/>
          <c:showCatName val="0"/>
          <c:showSerName val="0"/>
          <c:showPercent val="0"/>
          <c:showBubbleSize val="0"/>
        </c:dLbls>
        <c:gapWidth val="55"/>
        <c:axId val="409313928"/>
        <c:axId val="409316224"/>
      </c:barChart>
      <c:catAx>
        <c:axId val="40931392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409316224"/>
        <c:crosses val="autoZero"/>
        <c:auto val="1"/>
        <c:lblAlgn val="ctr"/>
        <c:lblOffset val="100"/>
        <c:noMultiLvlLbl val="0"/>
      </c:catAx>
      <c:valAx>
        <c:axId val="409316224"/>
        <c:scaling>
          <c:orientation val="minMax"/>
        </c:scaling>
        <c:delete val="1"/>
        <c:axPos val="b"/>
        <c:numFmt formatCode="0%" sourceLinked="1"/>
        <c:majorTickMark val="out"/>
        <c:minorTickMark val="none"/>
        <c:tickLblPos val="nextTo"/>
        <c:crossAx val="409313928"/>
        <c:crosses val="autoZero"/>
        <c:crossBetween val="between"/>
      </c:valAx>
      <c:spPr>
        <a:noFill/>
        <a:ln w="6350">
          <a:noFill/>
        </a:ln>
        <a:effectLst/>
      </c:spPr>
    </c:plotArea>
    <c:legend>
      <c:legendPos val="b"/>
      <c:layout>
        <c:manualLayout>
          <c:xMode val="edge"/>
          <c:yMode val="edge"/>
          <c:x val="0.19051779711746558"/>
          <c:y val="0.92161390082340588"/>
          <c:w val="0.61848982321232948"/>
          <c:h val="5.396313989803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r>
              <a:rPr lang="en-GB" dirty="0"/>
              <a:t>SU with MH need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Percentage of SUs with mental health need identified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Reported no childhood DA experience</c:v>
                </c:pt>
                <c:pt idx="1">
                  <c:v>Reported childhood DA experience</c:v>
                </c:pt>
              </c:strCache>
            </c:strRef>
          </c:cat>
          <c:val>
            <c:numRef>
              <c:f>Sheet1!$B$2:$B$3</c:f>
              <c:numCache>
                <c:formatCode>0%</c:formatCode>
                <c:ptCount val="2"/>
                <c:pt idx="0">
                  <c:v>0.3</c:v>
                </c:pt>
                <c:pt idx="1">
                  <c:v>0.63</c:v>
                </c:pt>
              </c:numCache>
            </c:numRef>
          </c:val>
          <c:extLst>
            <c:ext xmlns:c16="http://schemas.microsoft.com/office/drawing/2014/chart" uri="{C3380CC4-5D6E-409C-BE32-E72D297353CC}">
              <c16:uniqueId val="{00000000-4921-4BFA-B090-D527BB23AA59}"/>
            </c:ext>
          </c:extLst>
        </c:ser>
        <c:dLbls>
          <c:showLegendKey val="0"/>
          <c:showVal val="0"/>
          <c:showCatName val="0"/>
          <c:showSerName val="0"/>
          <c:showPercent val="0"/>
          <c:showBubbleSize val="0"/>
        </c:dLbls>
        <c:gapWidth val="219"/>
        <c:overlap val="-27"/>
        <c:axId val="536594584"/>
        <c:axId val="536594912"/>
      </c:barChart>
      <c:catAx>
        <c:axId val="53659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536594912"/>
        <c:crosses val="autoZero"/>
        <c:auto val="1"/>
        <c:lblAlgn val="ctr"/>
        <c:lblOffset val="100"/>
        <c:noMultiLvlLbl val="0"/>
      </c:catAx>
      <c:valAx>
        <c:axId val="536594912"/>
        <c:scaling>
          <c:orientation val="minMax"/>
        </c:scaling>
        <c:delete val="1"/>
        <c:axPos val="l"/>
        <c:numFmt formatCode="0%" sourceLinked="1"/>
        <c:majorTickMark val="none"/>
        <c:minorTickMark val="none"/>
        <c:tickLblPos val="nextTo"/>
        <c:crossAx val="536594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50000"/>
                  </a:schemeClr>
                </a:solidFill>
                <a:latin typeface="+mn-lt"/>
                <a:ea typeface="+mn-ea"/>
                <a:cs typeface="+mn-cs"/>
              </a:defRPr>
            </a:pPr>
            <a:r>
              <a:rPr lang="en-GB" sz="1800" b="1" dirty="0"/>
              <a:t>Percentage of cases with a change in abuse severity</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stacked"/>
        <c:varyColors val="0"/>
        <c:ser>
          <c:idx val="3"/>
          <c:order val="0"/>
          <c:tx>
            <c:strRef>
              <c:f>'Analysis - DC'!$Q$45</c:f>
              <c:strCache>
                <c:ptCount val="1"/>
                <c:pt idx="0">
                  <c:v>Reduction</c:v>
                </c:pt>
              </c:strCache>
            </c:strRef>
          </c:tx>
          <c:spPr>
            <a:solidFill>
              <a:schemeClr val="accent1"/>
            </a:solidFill>
            <a:ln>
              <a:noFill/>
            </a:ln>
            <a:effectLst/>
          </c:spPr>
          <c:invertIfNegative val="0"/>
          <c:cat>
            <c:multiLvlStrRef>
              <c:f>'Analysis - DC'!$R$41:$Y$42</c:f>
              <c:multiLvlStrCache>
                <c:ptCount val="8"/>
                <c:lvl>
                  <c:pt idx="0">
                    <c:v>MH need</c:v>
                  </c:pt>
                  <c:pt idx="1">
                    <c:v>No MH need</c:v>
                  </c:pt>
                  <c:pt idx="2">
                    <c:v>MH need</c:v>
                  </c:pt>
                  <c:pt idx="3">
                    <c:v>No MH need</c:v>
                  </c:pt>
                  <c:pt idx="4">
                    <c:v>MH need</c:v>
                  </c:pt>
                  <c:pt idx="5">
                    <c:v>No MH need</c:v>
                  </c:pt>
                  <c:pt idx="6">
                    <c:v>MH need</c:v>
                  </c:pt>
                  <c:pt idx="7">
                    <c:v>No MH need</c:v>
                  </c:pt>
                </c:lvl>
                <c:lvl>
                  <c:pt idx="0">
                    <c:v>Physical abuse</c:v>
                  </c:pt>
                  <c:pt idx="2">
                    <c:v>Sexual abuse</c:v>
                  </c:pt>
                  <c:pt idx="4">
                    <c:v>Harassment &amp; stalking</c:v>
                  </c:pt>
                  <c:pt idx="6">
                    <c:v>Jealous &amp; controlling behaviour</c:v>
                  </c:pt>
                </c:lvl>
              </c:multiLvlStrCache>
            </c:multiLvlStrRef>
          </c:cat>
          <c:val>
            <c:numRef>
              <c:f>'Analysis - DC'!$R$45:$Y$45</c:f>
              <c:numCache>
                <c:formatCode>0%</c:formatCode>
                <c:ptCount val="8"/>
                <c:pt idx="0">
                  <c:v>0.5842696629213483</c:v>
                </c:pt>
                <c:pt idx="1">
                  <c:v>0.67123287671232879</c:v>
                </c:pt>
                <c:pt idx="2">
                  <c:v>0.1797752808988764</c:v>
                </c:pt>
                <c:pt idx="3">
                  <c:v>0.16438356164383561</c:v>
                </c:pt>
                <c:pt idx="4">
                  <c:v>0.34831460674157305</c:v>
                </c:pt>
                <c:pt idx="5">
                  <c:v>0.31506849315068491</c:v>
                </c:pt>
                <c:pt idx="6">
                  <c:v>0.34831460674157305</c:v>
                </c:pt>
                <c:pt idx="7">
                  <c:v>0.32876712328767121</c:v>
                </c:pt>
              </c:numCache>
            </c:numRef>
          </c:val>
          <c:extLst>
            <c:ext xmlns:c16="http://schemas.microsoft.com/office/drawing/2014/chart" uri="{C3380CC4-5D6E-409C-BE32-E72D297353CC}">
              <c16:uniqueId val="{00000000-4438-401B-9F06-59541597D910}"/>
            </c:ext>
          </c:extLst>
        </c:ser>
        <c:ser>
          <c:idx val="2"/>
          <c:order val="1"/>
          <c:tx>
            <c:strRef>
              <c:f>'Analysis - DC'!$Q$44</c:f>
              <c:strCache>
                <c:ptCount val="1"/>
                <c:pt idx="0">
                  <c:v>No change</c:v>
                </c:pt>
              </c:strCache>
            </c:strRef>
          </c:tx>
          <c:spPr>
            <a:solidFill>
              <a:schemeClr val="bg1">
                <a:lumMod val="50000"/>
              </a:schemeClr>
            </a:solidFill>
            <a:ln>
              <a:noFill/>
            </a:ln>
            <a:effectLst/>
          </c:spPr>
          <c:invertIfNegative val="0"/>
          <c:cat>
            <c:multiLvlStrRef>
              <c:f>'Analysis - DC'!$R$41:$Y$42</c:f>
              <c:multiLvlStrCache>
                <c:ptCount val="8"/>
                <c:lvl>
                  <c:pt idx="0">
                    <c:v>MH need</c:v>
                  </c:pt>
                  <c:pt idx="1">
                    <c:v>No MH need</c:v>
                  </c:pt>
                  <c:pt idx="2">
                    <c:v>MH need</c:v>
                  </c:pt>
                  <c:pt idx="3">
                    <c:v>No MH need</c:v>
                  </c:pt>
                  <c:pt idx="4">
                    <c:v>MH need</c:v>
                  </c:pt>
                  <c:pt idx="5">
                    <c:v>No MH need</c:v>
                  </c:pt>
                  <c:pt idx="6">
                    <c:v>MH need</c:v>
                  </c:pt>
                  <c:pt idx="7">
                    <c:v>No MH need</c:v>
                  </c:pt>
                </c:lvl>
                <c:lvl>
                  <c:pt idx="0">
                    <c:v>Physical abuse</c:v>
                  </c:pt>
                  <c:pt idx="2">
                    <c:v>Sexual abuse</c:v>
                  </c:pt>
                  <c:pt idx="4">
                    <c:v>Harassment &amp; stalking</c:v>
                  </c:pt>
                  <c:pt idx="6">
                    <c:v>Jealous &amp; controlling behaviour</c:v>
                  </c:pt>
                </c:lvl>
              </c:multiLvlStrCache>
            </c:multiLvlStrRef>
          </c:cat>
          <c:val>
            <c:numRef>
              <c:f>'Analysis - DC'!$R$44:$Y$44</c:f>
              <c:numCache>
                <c:formatCode>0%</c:formatCode>
                <c:ptCount val="8"/>
                <c:pt idx="0">
                  <c:v>0.2247191011235955</c:v>
                </c:pt>
                <c:pt idx="1">
                  <c:v>0.20547945205479451</c:v>
                </c:pt>
                <c:pt idx="2">
                  <c:v>0.5393258426966292</c:v>
                </c:pt>
                <c:pt idx="3">
                  <c:v>0.56164383561643838</c:v>
                </c:pt>
                <c:pt idx="4">
                  <c:v>0.2247191011235955</c:v>
                </c:pt>
                <c:pt idx="5">
                  <c:v>0.32876712328767121</c:v>
                </c:pt>
                <c:pt idx="6">
                  <c:v>0.24719101123595505</c:v>
                </c:pt>
                <c:pt idx="7">
                  <c:v>0.31506849315068491</c:v>
                </c:pt>
              </c:numCache>
            </c:numRef>
          </c:val>
          <c:extLst>
            <c:ext xmlns:c16="http://schemas.microsoft.com/office/drawing/2014/chart" uri="{C3380CC4-5D6E-409C-BE32-E72D297353CC}">
              <c16:uniqueId val="{00000001-4438-401B-9F06-59541597D910}"/>
            </c:ext>
          </c:extLst>
        </c:ser>
        <c:ser>
          <c:idx val="1"/>
          <c:order val="2"/>
          <c:tx>
            <c:strRef>
              <c:f>'Analysis - DC'!$Q$43</c:f>
              <c:strCache>
                <c:ptCount val="1"/>
                <c:pt idx="0">
                  <c:v>Increase</c:v>
                </c:pt>
              </c:strCache>
            </c:strRef>
          </c:tx>
          <c:spPr>
            <a:solidFill>
              <a:schemeClr val="accent4"/>
            </a:solidFill>
            <a:ln>
              <a:noFill/>
            </a:ln>
            <a:effectLst/>
          </c:spPr>
          <c:invertIfNegative val="0"/>
          <c:cat>
            <c:multiLvlStrRef>
              <c:f>'Analysis - DC'!$R$41:$Y$42</c:f>
              <c:multiLvlStrCache>
                <c:ptCount val="8"/>
                <c:lvl>
                  <c:pt idx="0">
                    <c:v>MH need</c:v>
                  </c:pt>
                  <c:pt idx="1">
                    <c:v>No MH need</c:v>
                  </c:pt>
                  <c:pt idx="2">
                    <c:v>MH need</c:v>
                  </c:pt>
                  <c:pt idx="3">
                    <c:v>No MH need</c:v>
                  </c:pt>
                  <c:pt idx="4">
                    <c:v>MH need</c:v>
                  </c:pt>
                  <c:pt idx="5">
                    <c:v>No MH need</c:v>
                  </c:pt>
                  <c:pt idx="6">
                    <c:v>MH need</c:v>
                  </c:pt>
                  <c:pt idx="7">
                    <c:v>No MH need</c:v>
                  </c:pt>
                </c:lvl>
                <c:lvl>
                  <c:pt idx="0">
                    <c:v>Physical abuse</c:v>
                  </c:pt>
                  <c:pt idx="2">
                    <c:v>Sexual abuse</c:v>
                  </c:pt>
                  <c:pt idx="4">
                    <c:v>Harassment &amp; stalking</c:v>
                  </c:pt>
                  <c:pt idx="6">
                    <c:v>Jealous &amp; controlling behaviour</c:v>
                  </c:pt>
                </c:lvl>
              </c:multiLvlStrCache>
            </c:multiLvlStrRef>
          </c:cat>
          <c:val>
            <c:numRef>
              <c:f>'Analysis - DC'!$R$43:$Y$43</c:f>
              <c:numCache>
                <c:formatCode>0%</c:formatCode>
                <c:ptCount val="8"/>
                <c:pt idx="0">
                  <c:v>4.49438202247191E-2</c:v>
                </c:pt>
                <c:pt idx="1">
                  <c:v>0</c:v>
                </c:pt>
                <c:pt idx="2">
                  <c:v>2.247191011235955E-2</c:v>
                </c:pt>
                <c:pt idx="3">
                  <c:v>0</c:v>
                </c:pt>
                <c:pt idx="4">
                  <c:v>5.6179775280898875E-2</c:v>
                </c:pt>
                <c:pt idx="5">
                  <c:v>1.3698630136986301E-2</c:v>
                </c:pt>
                <c:pt idx="6">
                  <c:v>2.247191011235955E-2</c:v>
                </c:pt>
                <c:pt idx="7">
                  <c:v>0</c:v>
                </c:pt>
              </c:numCache>
            </c:numRef>
          </c:val>
          <c:extLst>
            <c:ext xmlns:c16="http://schemas.microsoft.com/office/drawing/2014/chart" uri="{C3380CC4-5D6E-409C-BE32-E72D297353CC}">
              <c16:uniqueId val="{00000002-4438-401B-9F06-59541597D910}"/>
            </c:ext>
          </c:extLst>
        </c:ser>
        <c:ser>
          <c:idx val="4"/>
          <c:order val="3"/>
          <c:tx>
            <c:strRef>
              <c:f>'Analysis - DC'!$Q$46</c:f>
              <c:strCache>
                <c:ptCount val="1"/>
                <c:pt idx="0">
                  <c:v>Unknown</c:v>
                </c:pt>
              </c:strCache>
            </c:strRef>
          </c:tx>
          <c:spPr>
            <a:solidFill>
              <a:schemeClr val="bg1">
                <a:lumMod val="85000"/>
              </a:schemeClr>
            </a:solidFill>
            <a:ln>
              <a:noFill/>
            </a:ln>
            <a:effectLst/>
          </c:spPr>
          <c:invertIfNegative val="0"/>
          <c:cat>
            <c:multiLvlStrRef>
              <c:f>'Analysis - DC'!$R$41:$Y$42</c:f>
              <c:multiLvlStrCache>
                <c:ptCount val="8"/>
                <c:lvl>
                  <c:pt idx="0">
                    <c:v>MH need</c:v>
                  </c:pt>
                  <c:pt idx="1">
                    <c:v>No MH need</c:v>
                  </c:pt>
                  <c:pt idx="2">
                    <c:v>MH need</c:v>
                  </c:pt>
                  <c:pt idx="3">
                    <c:v>No MH need</c:v>
                  </c:pt>
                  <c:pt idx="4">
                    <c:v>MH need</c:v>
                  </c:pt>
                  <c:pt idx="5">
                    <c:v>No MH need</c:v>
                  </c:pt>
                  <c:pt idx="6">
                    <c:v>MH need</c:v>
                  </c:pt>
                  <c:pt idx="7">
                    <c:v>No MH need</c:v>
                  </c:pt>
                </c:lvl>
                <c:lvl>
                  <c:pt idx="0">
                    <c:v>Physical abuse</c:v>
                  </c:pt>
                  <c:pt idx="2">
                    <c:v>Sexual abuse</c:v>
                  </c:pt>
                  <c:pt idx="4">
                    <c:v>Harassment &amp; stalking</c:v>
                  </c:pt>
                  <c:pt idx="6">
                    <c:v>Jealous &amp; controlling behaviour</c:v>
                  </c:pt>
                </c:lvl>
              </c:multiLvlStrCache>
            </c:multiLvlStrRef>
          </c:cat>
          <c:val>
            <c:numRef>
              <c:f>'Analysis - DC'!$R$46:$Y$46</c:f>
              <c:numCache>
                <c:formatCode>0%</c:formatCode>
                <c:ptCount val="8"/>
                <c:pt idx="0">
                  <c:v>0.14606741573033707</c:v>
                </c:pt>
                <c:pt idx="1">
                  <c:v>0.12328767123287671</c:v>
                </c:pt>
                <c:pt idx="2">
                  <c:v>0.25842696629213485</c:v>
                </c:pt>
                <c:pt idx="3">
                  <c:v>0.27397260273972601</c:v>
                </c:pt>
                <c:pt idx="4">
                  <c:v>0.3707865168539326</c:v>
                </c:pt>
                <c:pt idx="5">
                  <c:v>0.34246575342465752</c:v>
                </c:pt>
                <c:pt idx="6">
                  <c:v>0.38202247191011235</c:v>
                </c:pt>
                <c:pt idx="7">
                  <c:v>0.35616438356164382</c:v>
                </c:pt>
              </c:numCache>
            </c:numRef>
          </c:val>
          <c:extLst>
            <c:ext xmlns:c16="http://schemas.microsoft.com/office/drawing/2014/chart" uri="{C3380CC4-5D6E-409C-BE32-E72D297353CC}">
              <c16:uniqueId val="{00000003-4438-401B-9F06-59541597D910}"/>
            </c:ext>
          </c:extLst>
        </c:ser>
        <c:dLbls>
          <c:showLegendKey val="0"/>
          <c:showVal val="0"/>
          <c:showCatName val="0"/>
          <c:showSerName val="0"/>
          <c:showPercent val="0"/>
          <c:showBubbleSize val="0"/>
        </c:dLbls>
        <c:gapWidth val="120"/>
        <c:overlap val="100"/>
        <c:axId val="1016258784"/>
        <c:axId val="1016256488"/>
      </c:barChart>
      <c:catAx>
        <c:axId val="101625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16256488"/>
        <c:crosses val="autoZero"/>
        <c:auto val="1"/>
        <c:lblAlgn val="ctr"/>
        <c:lblOffset val="100"/>
        <c:noMultiLvlLbl val="0"/>
      </c:catAx>
      <c:valAx>
        <c:axId val="10162564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16258784"/>
        <c:crosses val="autoZero"/>
        <c:crossBetween val="between"/>
      </c:valAx>
      <c:spPr>
        <a:noFill/>
        <a:ln>
          <a:noFill/>
        </a:ln>
        <a:effectLst/>
      </c:spPr>
    </c:plotArea>
    <c:legend>
      <c:legendPos val="b"/>
      <c:layout>
        <c:manualLayout>
          <c:xMode val="edge"/>
          <c:yMode val="edge"/>
          <c:x val="0.29573673082531349"/>
          <c:y val="0.91990886555847184"/>
          <c:w val="0.45945234276271024"/>
          <c:h val="4.922693691066394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b="0">
          <a:solidFill>
            <a:schemeClr val="tx1">
              <a:lumMod val="50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'[DHR Discrepancies Summary - PH090119 (VB).xlsx]Sheet1'!$B$13</c:f>
              <c:strCache>
                <c:ptCount val="1"/>
                <c:pt idx="0">
                  <c:v>N</c:v>
                </c:pt>
              </c:strCache>
            </c:strRef>
          </c:tx>
          <c:spPr>
            <a:solidFill>
              <a:srgbClr val="C00000"/>
            </a:solidFill>
          </c:spPr>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075-4D03-8767-35F001F2E911}"/>
              </c:ext>
            </c:extLst>
          </c:dPt>
          <c:dPt>
            <c:idx val="1"/>
            <c:bubble3D val="0"/>
            <c:spPr>
              <a:solidFill>
                <a:srgbClr val="FFB9B9"/>
              </a:solidFill>
              <a:ln w="25400">
                <a:solidFill>
                  <a:schemeClr val="lt1"/>
                </a:solidFill>
              </a:ln>
              <a:effectLst/>
              <a:sp3d contourW="25400">
                <a:contourClr>
                  <a:schemeClr val="lt1"/>
                </a:contourClr>
              </a:sp3d>
            </c:spPr>
            <c:extLst>
              <c:ext xmlns:c16="http://schemas.microsoft.com/office/drawing/2014/chart" uri="{C3380CC4-5D6E-409C-BE32-E72D297353CC}">
                <c16:uniqueId val="{00000003-5075-4D03-8767-35F001F2E911}"/>
              </c:ext>
            </c:extLst>
          </c:dPt>
          <c:dLbls>
            <c:dLbl>
              <c:idx val="0"/>
              <c:layout>
                <c:manualLayout>
                  <c:x val="4.5236498593178423E-2"/>
                  <c:y val="7.9738439256979293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3542"/>
                        <a:gd name="adj2" fmla="val 3134"/>
                      </a:avLst>
                    </a:prstGeom>
                    <a:noFill/>
                    <a:ln>
                      <a:noFill/>
                    </a:ln>
                  </c15:spPr>
                </c:ext>
                <c:ext xmlns:c16="http://schemas.microsoft.com/office/drawing/2014/chart" uri="{C3380CC4-5D6E-409C-BE32-E72D297353CC}">
                  <c16:uniqueId val="{00000001-5075-4D03-8767-35F001F2E911}"/>
                </c:ext>
              </c:extLst>
            </c:dLbl>
            <c:dLbl>
              <c:idx val="1"/>
              <c:layout>
                <c:manualLayout>
                  <c:x val="-2.6806400974815067E-2"/>
                  <c:y val="-0.11854279308287356"/>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38510"/>
                        <a:gd name="adj2" fmla="val -18654"/>
                      </a:avLst>
                    </a:prstGeom>
                    <a:noFill/>
                    <a:ln>
                      <a:noFill/>
                    </a:ln>
                  </c15:spPr>
                </c:ext>
                <c:ext xmlns:c16="http://schemas.microsoft.com/office/drawing/2014/chart" uri="{C3380CC4-5D6E-409C-BE32-E72D297353CC}">
                  <c16:uniqueId val="{00000003-5075-4D03-8767-35F001F2E911}"/>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'[DHR Discrepancies Summary - PH090119 (VB).xlsx]Sheet1'!$A$14:$A$15</c:f>
              <c:strCache>
                <c:ptCount val="2"/>
                <c:pt idx="0">
                  <c:v>Yes</c:v>
                </c:pt>
                <c:pt idx="1">
                  <c:v>No</c:v>
                </c:pt>
              </c:strCache>
            </c:strRef>
          </c:cat>
          <c:val>
            <c:numRef>
              <c:f>'[DHR Discrepancies Summary - PH090119 (VB).xlsx]Sheet1'!$B$14:$B$15</c:f>
              <c:numCache>
                <c:formatCode>General</c:formatCode>
                <c:ptCount val="2"/>
                <c:pt idx="0">
                  <c:v>50</c:v>
                </c:pt>
                <c:pt idx="1">
                  <c:v>63</c:v>
                </c:pt>
              </c:numCache>
            </c:numRef>
          </c:val>
          <c:extLst>
            <c:ext xmlns:c16="http://schemas.microsoft.com/office/drawing/2014/chart" uri="{C3380CC4-5D6E-409C-BE32-E72D297353CC}">
              <c16:uniqueId val="{00000004-5075-4D03-8767-35F001F2E911}"/>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'[DHR Discrepancies Summary - PH090119 (VB).xlsx]Sheet1'!$B$13</c:f>
              <c:strCache>
                <c:ptCount val="1"/>
                <c:pt idx="0">
                  <c:v>N</c:v>
                </c:pt>
              </c:strCache>
            </c:strRef>
          </c:tx>
          <c:spPr>
            <a:solidFill>
              <a:srgbClr val="C00000"/>
            </a:solidFill>
          </c:spPr>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AB0-4085-89FE-B19DE3245C60}"/>
              </c:ext>
            </c:extLst>
          </c:dPt>
          <c:dPt>
            <c:idx val="1"/>
            <c:bubble3D val="0"/>
            <c:spPr>
              <a:solidFill>
                <a:srgbClr val="FFB9B9"/>
              </a:solidFill>
              <a:ln w="25400">
                <a:solidFill>
                  <a:schemeClr val="lt1"/>
                </a:solidFill>
              </a:ln>
              <a:effectLst/>
              <a:sp3d contourW="25400">
                <a:contourClr>
                  <a:schemeClr val="lt1"/>
                </a:contourClr>
              </a:sp3d>
            </c:spPr>
            <c:extLst>
              <c:ext xmlns:c16="http://schemas.microsoft.com/office/drawing/2014/chart" uri="{C3380CC4-5D6E-409C-BE32-E72D297353CC}">
                <c16:uniqueId val="{00000003-2AB0-4085-89FE-B19DE3245C60}"/>
              </c:ext>
            </c:extLst>
          </c:dPt>
          <c:dLbls>
            <c:dLbl>
              <c:idx val="0"/>
              <c:layout>
                <c:manualLayout>
                  <c:x val="0.10437600179660735"/>
                  <c:y val="-0.3550046903430939"/>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5994"/>
                        <a:gd name="adj2" fmla="val 1177"/>
                      </a:avLst>
                    </a:prstGeom>
                    <a:noFill/>
                    <a:ln>
                      <a:noFill/>
                    </a:ln>
                  </c15:spPr>
                </c:ext>
                <c:ext xmlns:c16="http://schemas.microsoft.com/office/drawing/2014/chart" uri="{C3380CC4-5D6E-409C-BE32-E72D297353CC}">
                  <c16:uniqueId val="{00000001-2AB0-4085-89FE-B19DE3245C60}"/>
                </c:ext>
              </c:extLst>
            </c:dLbl>
            <c:dLbl>
              <c:idx val="1"/>
              <c:layout>
                <c:manualLayout>
                  <c:x val="-0.14781578219411651"/>
                  <c:y val="0.16474643218634999"/>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69563"/>
                        <a:gd name="adj2" fmla="val -32538"/>
                      </a:avLst>
                    </a:prstGeom>
                    <a:noFill/>
                    <a:ln>
                      <a:noFill/>
                    </a:ln>
                  </c15:spPr>
                </c:ext>
                <c:ext xmlns:c16="http://schemas.microsoft.com/office/drawing/2014/chart" uri="{C3380CC4-5D6E-409C-BE32-E72D297353CC}">
                  <c16:uniqueId val="{00000003-2AB0-4085-89FE-B19DE3245C6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'[DHR Discrepancies Summary - PH090119 (VB).xlsx]Sheet1'!$A$14:$A$15</c:f>
              <c:strCache>
                <c:ptCount val="2"/>
                <c:pt idx="0">
                  <c:v>Yes</c:v>
                </c:pt>
                <c:pt idx="1">
                  <c:v>No</c:v>
                </c:pt>
              </c:strCache>
            </c:strRef>
          </c:cat>
          <c:val>
            <c:numRef>
              <c:f>'[DHR Discrepancies Summary - PH090119 (VB).xlsx]Sheet1'!$B$14:$B$15</c:f>
              <c:numCache>
                <c:formatCode>General</c:formatCode>
                <c:ptCount val="2"/>
                <c:pt idx="0">
                  <c:v>19</c:v>
                </c:pt>
                <c:pt idx="1">
                  <c:v>4</c:v>
                </c:pt>
              </c:numCache>
            </c:numRef>
          </c:val>
          <c:extLst>
            <c:ext xmlns:c16="http://schemas.microsoft.com/office/drawing/2014/chart" uri="{C3380CC4-5D6E-409C-BE32-E72D297353CC}">
              <c16:uniqueId val="{00000004-2AB0-4085-89FE-B19DE3245C60}"/>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'[DHR Discrepancies Summary - PH090119 (VB).xlsx]Sheet1'!$B$13</c:f>
              <c:strCache>
                <c:ptCount val="1"/>
                <c:pt idx="0">
                  <c:v>N</c:v>
                </c:pt>
              </c:strCache>
            </c:strRef>
          </c:tx>
          <c:spPr>
            <a:solidFill>
              <a:srgbClr val="C00000"/>
            </a:solidFill>
          </c:spPr>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992-46F9-B7B4-F071A6E2B05F}"/>
              </c:ext>
            </c:extLst>
          </c:dPt>
          <c:dPt>
            <c:idx val="1"/>
            <c:bubble3D val="0"/>
            <c:spPr>
              <a:solidFill>
                <a:srgbClr val="FFB9B9"/>
              </a:solidFill>
              <a:ln w="25400">
                <a:solidFill>
                  <a:schemeClr val="lt1"/>
                </a:solidFill>
              </a:ln>
              <a:effectLst/>
              <a:sp3d contourW="25400">
                <a:contourClr>
                  <a:schemeClr val="lt1"/>
                </a:contourClr>
              </a:sp3d>
            </c:spPr>
            <c:extLst>
              <c:ext xmlns:c16="http://schemas.microsoft.com/office/drawing/2014/chart" uri="{C3380CC4-5D6E-409C-BE32-E72D297353CC}">
                <c16:uniqueId val="{00000003-5992-46F9-B7B4-F071A6E2B05F}"/>
              </c:ext>
            </c:extLst>
          </c:dPt>
          <c:dLbls>
            <c:dLbl>
              <c:idx val="0"/>
              <c:layout>
                <c:manualLayout>
                  <c:x val="0.13333333333333333"/>
                  <c:y val="0.16993874921502525"/>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86445"/>
                        <a:gd name="adj2" fmla="val -32703"/>
                      </a:avLst>
                    </a:prstGeom>
                    <a:noFill/>
                    <a:ln>
                      <a:noFill/>
                    </a:ln>
                  </c15:spPr>
                </c:ext>
                <c:ext xmlns:c16="http://schemas.microsoft.com/office/drawing/2014/chart" uri="{C3380CC4-5D6E-409C-BE32-E72D297353CC}">
                  <c16:uniqueId val="{00000001-5992-46F9-B7B4-F071A6E2B05F}"/>
                </c:ext>
              </c:extLst>
            </c:dLbl>
            <c:dLbl>
              <c:idx val="1"/>
              <c:layout>
                <c:manualLayout>
                  <c:x val="-9.4444444444444442E-2"/>
                  <c:y val="-0.313990558199947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59549"/>
                        <a:gd name="adj2" fmla="val 15922"/>
                      </a:avLst>
                    </a:prstGeom>
                    <a:noFill/>
                    <a:ln>
                      <a:noFill/>
                    </a:ln>
                  </c15:spPr>
                </c:ext>
                <c:ext xmlns:c16="http://schemas.microsoft.com/office/drawing/2014/chart" uri="{C3380CC4-5D6E-409C-BE32-E72D297353CC}">
                  <c16:uniqueId val="{00000003-5992-46F9-B7B4-F071A6E2B05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'[DHR Discrepancies Summary - PH090119 (VB).xlsx]Sheet1'!$A$14:$A$15</c:f>
              <c:strCache>
                <c:ptCount val="2"/>
                <c:pt idx="0">
                  <c:v>Yes</c:v>
                </c:pt>
                <c:pt idx="1">
                  <c:v>No</c:v>
                </c:pt>
              </c:strCache>
            </c:strRef>
          </c:cat>
          <c:val>
            <c:numRef>
              <c:f>'[DHR Discrepancies Summary - PH090119 (VB).xlsx]Sheet1'!$B$14:$B$15</c:f>
              <c:numCache>
                <c:formatCode>General</c:formatCode>
                <c:ptCount val="2"/>
                <c:pt idx="0">
                  <c:v>1</c:v>
                </c:pt>
                <c:pt idx="1">
                  <c:v>4</c:v>
                </c:pt>
              </c:numCache>
            </c:numRef>
          </c:val>
          <c:extLst>
            <c:ext xmlns:c16="http://schemas.microsoft.com/office/drawing/2014/chart" uri="{C3380CC4-5D6E-409C-BE32-E72D297353CC}">
              <c16:uniqueId val="{00000004-5992-46F9-B7B4-F071A6E2B05F}"/>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'[DHR Discrepancies Summary - PH090119 (VB).xlsx]Sheet1'!$B$13</c:f>
              <c:strCache>
                <c:ptCount val="1"/>
                <c:pt idx="0">
                  <c:v>N</c:v>
                </c:pt>
              </c:strCache>
            </c:strRef>
          </c:tx>
          <c:spPr>
            <a:solidFill>
              <a:srgbClr val="C00000"/>
            </a:solidFill>
          </c:spPr>
          <c:dPt>
            <c:idx val="0"/>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1-912E-4288-989D-9CEBE8A64E45}"/>
              </c:ext>
            </c:extLst>
          </c:dPt>
          <c:dPt>
            <c:idx val="1"/>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912E-4288-989D-9CEBE8A64E45}"/>
              </c:ext>
            </c:extLst>
          </c:dPt>
          <c:dLbls>
            <c:dLbl>
              <c:idx val="0"/>
              <c:layout>
                <c:manualLayout>
                  <c:x val="0.16371958517672247"/>
                  <c:y val="0.20554363442256507"/>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6962"/>
                        <a:gd name="adj2" fmla="val -38781"/>
                      </a:avLst>
                    </a:prstGeom>
                    <a:noFill/>
                    <a:ln>
                      <a:noFill/>
                    </a:ln>
                  </c15:spPr>
                </c:ext>
                <c:ext xmlns:c16="http://schemas.microsoft.com/office/drawing/2014/chart" uri="{C3380CC4-5D6E-409C-BE32-E72D297353CC}">
                  <c16:uniqueId val="{00000001-912E-4288-989D-9CEBE8A64E45}"/>
                </c:ext>
              </c:extLst>
            </c:dLbl>
            <c:dLbl>
              <c:idx val="1"/>
              <c:layout>
                <c:manualLayout>
                  <c:x val="-0.12460003406331445"/>
                  <c:y val="-0.42151111169357086"/>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40248"/>
                        <a:gd name="adj2" fmla="val 25096"/>
                      </a:avLst>
                    </a:prstGeom>
                    <a:noFill/>
                    <a:ln>
                      <a:noFill/>
                    </a:ln>
                  </c15:spPr>
                </c:ext>
                <c:ext xmlns:c16="http://schemas.microsoft.com/office/drawing/2014/chart" uri="{C3380CC4-5D6E-409C-BE32-E72D297353CC}">
                  <c16:uniqueId val="{00000003-912E-4288-989D-9CEBE8A64E4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400" b="1" i="0" u="none" strike="noStrike" kern="1200" baseline="0">
                    <a:solidFill>
                      <a:schemeClr val="dk1">
                        <a:lumMod val="65000"/>
                        <a:lumOff val="35000"/>
                      </a:schemeClr>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'[DHR Discrepancies Summary - PH090119 (VB).xlsx]Sheet1'!$A$14:$A$15</c:f>
              <c:strCache>
                <c:ptCount val="2"/>
                <c:pt idx="0">
                  <c:v>Yes</c:v>
                </c:pt>
                <c:pt idx="1">
                  <c:v>No</c:v>
                </c:pt>
              </c:strCache>
            </c:strRef>
          </c:cat>
          <c:val>
            <c:numRef>
              <c:f>'[DHR Discrepancies Summary - PH090119 (VB).xlsx]Sheet1'!$B$14:$B$15</c:f>
              <c:numCache>
                <c:formatCode>General</c:formatCode>
                <c:ptCount val="2"/>
                <c:pt idx="0">
                  <c:v>21</c:v>
                </c:pt>
                <c:pt idx="1">
                  <c:v>92</c:v>
                </c:pt>
              </c:numCache>
            </c:numRef>
          </c:val>
          <c:extLst>
            <c:ext xmlns:c16="http://schemas.microsoft.com/office/drawing/2014/chart" uri="{C3380CC4-5D6E-409C-BE32-E72D297353CC}">
              <c16:uniqueId val="{00000004-912E-4288-989D-9CEBE8A64E45}"/>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B09B8E-B0C2-4F46-BB9C-1BFD6081A528}" type="doc">
      <dgm:prSet loTypeId="urn:microsoft.com/office/officeart/2005/8/layout/radial6" loCatId="cycle" qsTypeId="urn:microsoft.com/office/officeart/2005/8/quickstyle/simple1" qsCatId="simple" csTypeId="urn:microsoft.com/office/officeart/2005/8/colors/accent3_2" csCatId="accent3" phldr="1"/>
      <dgm:spPr/>
      <dgm:t>
        <a:bodyPr/>
        <a:lstStyle/>
        <a:p>
          <a:endParaRPr lang="en-GB"/>
        </a:p>
      </dgm:t>
    </dgm:pt>
    <dgm:pt modelId="{35397753-A21C-46A9-976A-80A37EF8B3A4}">
      <dgm:prSet phldrT="[Text]"/>
      <dgm:spPr/>
      <dgm:t>
        <a:bodyPr/>
        <a:lstStyle/>
        <a:p>
          <a:r>
            <a:rPr lang="en-GB" b="1" dirty="0"/>
            <a:t>Discussing &amp; challenging abuse, making SU accountable</a:t>
          </a:r>
        </a:p>
      </dgm:t>
    </dgm:pt>
    <dgm:pt modelId="{69DA2F40-916F-4F2C-A4C7-247F3AF31FD2}" type="parTrans" cxnId="{29F6CB7B-1A3E-4FCF-B883-EC30D956D324}">
      <dgm:prSet/>
      <dgm:spPr/>
      <dgm:t>
        <a:bodyPr/>
        <a:lstStyle/>
        <a:p>
          <a:endParaRPr lang="en-GB" b="1"/>
        </a:p>
      </dgm:t>
    </dgm:pt>
    <dgm:pt modelId="{1547DDFB-04D9-437B-9646-3036D1CB5130}" type="sibTrans" cxnId="{29F6CB7B-1A3E-4FCF-B883-EC30D956D324}">
      <dgm:prSet/>
      <dgm:spPr/>
      <dgm:t>
        <a:bodyPr/>
        <a:lstStyle/>
        <a:p>
          <a:endParaRPr lang="en-GB" b="1"/>
        </a:p>
      </dgm:t>
    </dgm:pt>
    <dgm:pt modelId="{B156F100-9E4D-404F-B80B-F77751C31C3E}">
      <dgm:prSet phldrT="[Text]"/>
      <dgm:spPr/>
      <dgm:t>
        <a:bodyPr/>
        <a:lstStyle/>
        <a:p>
          <a:r>
            <a:rPr lang="en-GB" b="1" dirty="0"/>
            <a:t>Pro-social modelling</a:t>
          </a:r>
        </a:p>
      </dgm:t>
    </dgm:pt>
    <dgm:pt modelId="{F002400E-A5A8-47D7-82CE-D4CD19F988E4}" type="parTrans" cxnId="{4571CF04-4A49-46FA-8A7A-FBE1E63B0EA9}">
      <dgm:prSet/>
      <dgm:spPr/>
      <dgm:t>
        <a:bodyPr/>
        <a:lstStyle/>
        <a:p>
          <a:endParaRPr lang="en-GB" b="1"/>
        </a:p>
      </dgm:t>
    </dgm:pt>
    <dgm:pt modelId="{3D4B5E9C-20DE-4678-9DF1-A98DD2CE5EAC}" type="sibTrans" cxnId="{4571CF04-4A49-46FA-8A7A-FBE1E63B0EA9}">
      <dgm:prSet/>
      <dgm:spPr/>
      <dgm:t>
        <a:bodyPr/>
        <a:lstStyle/>
        <a:p>
          <a:endParaRPr lang="en-GB" b="1"/>
        </a:p>
      </dgm:t>
    </dgm:pt>
    <dgm:pt modelId="{A74D49A9-2782-4D82-A0BE-1C81549DA4A6}">
      <dgm:prSet phldrT="[Text]"/>
      <dgm:spPr/>
      <dgm:t>
        <a:bodyPr/>
        <a:lstStyle/>
        <a:p>
          <a:r>
            <a:rPr lang="en-GB" b="1"/>
            <a:t>Motivational interviewing, eliciting change talk</a:t>
          </a:r>
        </a:p>
      </dgm:t>
    </dgm:pt>
    <dgm:pt modelId="{7CCAB43C-4A8E-4CFF-87E8-08971D5F821E}" type="parTrans" cxnId="{5AD58E90-8D0B-4D68-940D-B8B8CAD1EAC1}">
      <dgm:prSet/>
      <dgm:spPr/>
      <dgm:t>
        <a:bodyPr/>
        <a:lstStyle/>
        <a:p>
          <a:endParaRPr lang="en-GB" b="1"/>
        </a:p>
      </dgm:t>
    </dgm:pt>
    <dgm:pt modelId="{E967C64B-341D-4A8D-91DC-2CE52DDCCCEF}" type="sibTrans" cxnId="{5AD58E90-8D0B-4D68-940D-B8B8CAD1EAC1}">
      <dgm:prSet/>
      <dgm:spPr/>
      <dgm:t>
        <a:bodyPr/>
        <a:lstStyle/>
        <a:p>
          <a:endParaRPr lang="en-GB" b="1"/>
        </a:p>
      </dgm:t>
    </dgm:pt>
    <dgm:pt modelId="{7AE7FCC0-60C6-4DD0-BAFE-1A64417D1E46}">
      <dgm:prSet phldrT="[Text]"/>
      <dgm:spPr/>
      <dgm:t>
        <a:bodyPr/>
        <a:lstStyle/>
        <a:p>
          <a:r>
            <a:rPr lang="en-GB" b="1"/>
            <a:t>Active listening, reframing and constructive challenge</a:t>
          </a:r>
        </a:p>
      </dgm:t>
    </dgm:pt>
    <dgm:pt modelId="{0F87123C-0BE5-42D7-B56B-BA0D42CAFC3B}" type="parTrans" cxnId="{5278072C-69C6-4F66-896E-5F2F1CF58944}">
      <dgm:prSet/>
      <dgm:spPr/>
      <dgm:t>
        <a:bodyPr/>
        <a:lstStyle/>
        <a:p>
          <a:endParaRPr lang="en-GB" b="1"/>
        </a:p>
      </dgm:t>
    </dgm:pt>
    <dgm:pt modelId="{A18BBAAA-15A2-4F08-A9DF-A708B3955334}" type="sibTrans" cxnId="{5278072C-69C6-4F66-896E-5F2F1CF58944}">
      <dgm:prSet/>
      <dgm:spPr/>
      <dgm:t>
        <a:bodyPr/>
        <a:lstStyle/>
        <a:p>
          <a:endParaRPr lang="en-GB" b="1"/>
        </a:p>
      </dgm:t>
    </dgm:pt>
    <dgm:pt modelId="{FDEB61B9-33E6-4CD2-AE95-81E9FE9255CD}">
      <dgm:prSet phldrT="[Text]"/>
      <dgm:spPr/>
      <dgm:t>
        <a:bodyPr/>
        <a:lstStyle/>
        <a:p>
          <a:r>
            <a:rPr lang="en-GB" b="1"/>
            <a:t>Reliability, maintaining boundaries</a:t>
          </a:r>
        </a:p>
      </dgm:t>
    </dgm:pt>
    <dgm:pt modelId="{48EB8B98-29E8-4142-B33F-CA580A1750D3}" type="parTrans" cxnId="{8F59BEAE-B962-4E72-B30D-BF7DC26C29CB}">
      <dgm:prSet/>
      <dgm:spPr/>
      <dgm:t>
        <a:bodyPr/>
        <a:lstStyle/>
        <a:p>
          <a:endParaRPr lang="en-GB" b="1"/>
        </a:p>
      </dgm:t>
    </dgm:pt>
    <dgm:pt modelId="{32DB01F3-0629-40B7-A411-415F880708A5}" type="sibTrans" cxnId="{8F59BEAE-B962-4E72-B30D-BF7DC26C29CB}">
      <dgm:prSet/>
      <dgm:spPr/>
      <dgm:t>
        <a:bodyPr/>
        <a:lstStyle/>
        <a:p>
          <a:endParaRPr lang="en-GB" b="1"/>
        </a:p>
      </dgm:t>
    </dgm:pt>
    <dgm:pt modelId="{B42E3C14-AAEF-4611-8DFC-D727924B33F0}">
      <dgm:prSet custT="1"/>
      <dgm:spPr/>
      <dgm:t>
        <a:bodyPr/>
        <a:lstStyle/>
        <a:p>
          <a:r>
            <a:rPr lang="en-GB" sz="1200" b="1" dirty="0"/>
            <a:t>Acknowledge SU feelings</a:t>
          </a:r>
        </a:p>
      </dgm:t>
    </dgm:pt>
    <dgm:pt modelId="{2E22F48F-F2FF-46C2-9F4B-882B04258BBF}" type="parTrans" cxnId="{60CD815B-612F-4023-86D1-1F99E03E0212}">
      <dgm:prSet/>
      <dgm:spPr/>
      <dgm:t>
        <a:bodyPr/>
        <a:lstStyle/>
        <a:p>
          <a:endParaRPr lang="en-GB" b="1"/>
        </a:p>
      </dgm:t>
    </dgm:pt>
    <dgm:pt modelId="{062BEDDF-266F-4FA3-9D17-2CF1F1481424}" type="sibTrans" cxnId="{60CD815B-612F-4023-86D1-1F99E03E0212}">
      <dgm:prSet/>
      <dgm:spPr/>
      <dgm:t>
        <a:bodyPr/>
        <a:lstStyle/>
        <a:p>
          <a:endParaRPr lang="en-GB" b="1"/>
        </a:p>
      </dgm:t>
    </dgm:pt>
    <dgm:pt modelId="{85C1167F-53EF-4D63-8932-FDB8939A59DD}">
      <dgm:prSet/>
      <dgm:spPr/>
      <dgm:t>
        <a:bodyPr/>
        <a:lstStyle/>
        <a:p>
          <a:r>
            <a:rPr lang="en-GB" b="1"/>
            <a:t>Trauma-responsive</a:t>
          </a:r>
        </a:p>
      </dgm:t>
    </dgm:pt>
    <dgm:pt modelId="{493F74B8-5375-4D09-AB8C-5860CFB411AA}" type="parTrans" cxnId="{C0B5A664-4669-4063-82DE-BA9B85267960}">
      <dgm:prSet/>
      <dgm:spPr/>
      <dgm:t>
        <a:bodyPr/>
        <a:lstStyle/>
        <a:p>
          <a:endParaRPr lang="en-GB" b="1"/>
        </a:p>
      </dgm:t>
    </dgm:pt>
    <dgm:pt modelId="{D28665EB-9C42-40E5-9329-E99093755535}" type="sibTrans" cxnId="{C0B5A664-4669-4063-82DE-BA9B85267960}">
      <dgm:prSet/>
      <dgm:spPr/>
      <dgm:t>
        <a:bodyPr/>
        <a:lstStyle/>
        <a:p>
          <a:endParaRPr lang="en-GB" b="1"/>
        </a:p>
      </dgm:t>
    </dgm:pt>
    <dgm:pt modelId="{034D4B85-C8BB-4BD4-A871-813B6E8E2B51}">
      <dgm:prSet/>
      <dgm:spPr/>
      <dgm:t>
        <a:bodyPr/>
        <a:lstStyle/>
        <a:p>
          <a:r>
            <a:rPr lang="en-GB" b="1" dirty="0"/>
            <a:t>Tailored to the individual</a:t>
          </a:r>
        </a:p>
      </dgm:t>
    </dgm:pt>
    <dgm:pt modelId="{6F899B5A-93C8-45A7-9BDC-E47DFA981732}" type="parTrans" cxnId="{F126FFAB-72A6-4A72-A344-7BE5D56BA17A}">
      <dgm:prSet/>
      <dgm:spPr/>
      <dgm:t>
        <a:bodyPr/>
        <a:lstStyle/>
        <a:p>
          <a:endParaRPr lang="en-GB" b="1"/>
        </a:p>
      </dgm:t>
    </dgm:pt>
    <dgm:pt modelId="{FC20B394-3838-458D-A1AF-620E534368D9}" type="sibTrans" cxnId="{F126FFAB-72A6-4A72-A344-7BE5D56BA17A}">
      <dgm:prSet/>
      <dgm:spPr/>
      <dgm:t>
        <a:bodyPr/>
        <a:lstStyle/>
        <a:p>
          <a:endParaRPr lang="en-GB" b="1"/>
        </a:p>
      </dgm:t>
    </dgm:pt>
    <dgm:pt modelId="{F7D42A20-B1C2-4E2F-A68D-73F962D0F45F}" type="pres">
      <dgm:prSet presAssocID="{23B09B8E-B0C2-4F46-BB9C-1BFD6081A528}" presName="Name0" presStyleCnt="0">
        <dgm:presLayoutVars>
          <dgm:chMax val="1"/>
          <dgm:dir/>
          <dgm:animLvl val="ctr"/>
          <dgm:resizeHandles val="exact"/>
        </dgm:presLayoutVars>
      </dgm:prSet>
      <dgm:spPr/>
    </dgm:pt>
    <dgm:pt modelId="{BA755294-293D-4AA4-B630-FEEC88E9980B}" type="pres">
      <dgm:prSet presAssocID="{35397753-A21C-46A9-976A-80A37EF8B3A4}" presName="centerShape" presStyleLbl="node0" presStyleIdx="0" presStyleCnt="1" custScaleX="136165" custScaleY="136165"/>
      <dgm:spPr/>
    </dgm:pt>
    <dgm:pt modelId="{7EBE7F32-9740-4DE5-88B6-35EE42367994}" type="pres">
      <dgm:prSet presAssocID="{B156F100-9E4D-404F-B80B-F77751C31C3E}" presName="node" presStyleLbl="node1" presStyleIdx="0" presStyleCnt="7" custScaleX="139955" custScaleY="109908">
        <dgm:presLayoutVars>
          <dgm:bulletEnabled val="1"/>
        </dgm:presLayoutVars>
      </dgm:prSet>
      <dgm:spPr/>
    </dgm:pt>
    <dgm:pt modelId="{098110EC-2177-462A-A44D-1614C0294E8F}" type="pres">
      <dgm:prSet presAssocID="{B156F100-9E4D-404F-B80B-F77751C31C3E}" presName="dummy" presStyleCnt="0"/>
      <dgm:spPr/>
    </dgm:pt>
    <dgm:pt modelId="{42A1C0DF-4E2D-47E7-AD67-41CFDE3F30CD}" type="pres">
      <dgm:prSet presAssocID="{3D4B5E9C-20DE-4678-9DF1-A98DD2CE5EAC}" presName="sibTrans" presStyleLbl="sibTrans2D1" presStyleIdx="0" presStyleCnt="7"/>
      <dgm:spPr/>
    </dgm:pt>
    <dgm:pt modelId="{E51CADD0-EC80-48C8-A3BE-2BEE81C5500F}" type="pres">
      <dgm:prSet presAssocID="{A74D49A9-2782-4D82-A0BE-1C81549DA4A6}" presName="node" presStyleLbl="node1" presStyleIdx="1" presStyleCnt="7" custScaleX="139955" custScaleY="109908">
        <dgm:presLayoutVars>
          <dgm:bulletEnabled val="1"/>
        </dgm:presLayoutVars>
      </dgm:prSet>
      <dgm:spPr/>
    </dgm:pt>
    <dgm:pt modelId="{B3F43580-7FB0-46A4-89DF-F2D446F79CC8}" type="pres">
      <dgm:prSet presAssocID="{A74D49A9-2782-4D82-A0BE-1C81549DA4A6}" presName="dummy" presStyleCnt="0"/>
      <dgm:spPr/>
    </dgm:pt>
    <dgm:pt modelId="{372D2ACD-0C91-41C6-BDE0-EBF3FFB031F0}" type="pres">
      <dgm:prSet presAssocID="{E967C64B-341D-4A8D-91DC-2CE52DDCCCEF}" presName="sibTrans" presStyleLbl="sibTrans2D1" presStyleIdx="1" presStyleCnt="7"/>
      <dgm:spPr/>
    </dgm:pt>
    <dgm:pt modelId="{2CF7D282-65E4-427C-B37D-F02D0AAE026E}" type="pres">
      <dgm:prSet presAssocID="{7AE7FCC0-60C6-4DD0-BAFE-1A64417D1E46}" presName="node" presStyleLbl="node1" presStyleIdx="2" presStyleCnt="7" custScaleX="139955" custScaleY="109908">
        <dgm:presLayoutVars>
          <dgm:bulletEnabled val="1"/>
        </dgm:presLayoutVars>
      </dgm:prSet>
      <dgm:spPr/>
    </dgm:pt>
    <dgm:pt modelId="{A6310E4B-0DC7-4696-B7DD-5A258EC64F35}" type="pres">
      <dgm:prSet presAssocID="{7AE7FCC0-60C6-4DD0-BAFE-1A64417D1E46}" presName="dummy" presStyleCnt="0"/>
      <dgm:spPr/>
    </dgm:pt>
    <dgm:pt modelId="{8587570D-CD87-4799-9689-79470A05BC46}" type="pres">
      <dgm:prSet presAssocID="{A18BBAAA-15A2-4F08-A9DF-A708B3955334}" presName="sibTrans" presStyleLbl="sibTrans2D1" presStyleIdx="2" presStyleCnt="7"/>
      <dgm:spPr/>
    </dgm:pt>
    <dgm:pt modelId="{91FD42B1-B6B1-4675-9497-C1904F575036}" type="pres">
      <dgm:prSet presAssocID="{FDEB61B9-33E6-4CD2-AE95-81E9FE9255CD}" presName="node" presStyleLbl="node1" presStyleIdx="3" presStyleCnt="7" custScaleX="139955" custScaleY="109908">
        <dgm:presLayoutVars>
          <dgm:bulletEnabled val="1"/>
        </dgm:presLayoutVars>
      </dgm:prSet>
      <dgm:spPr/>
    </dgm:pt>
    <dgm:pt modelId="{5905BB36-6E39-4128-A3C2-CF20C8CDD68E}" type="pres">
      <dgm:prSet presAssocID="{FDEB61B9-33E6-4CD2-AE95-81E9FE9255CD}" presName="dummy" presStyleCnt="0"/>
      <dgm:spPr/>
    </dgm:pt>
    <dgm:pt modelId="{4F4E7E06-30AD-4E13-8E14-326CA5A30D0B}" type="pres">
      <dgm:prSet presAssocID="{32DB01F3-0629-40B7-A411-415F880708A5}" presName="sibTrans" presStyleLbl="sibTrans2D1" presStyleIdx="3" presStyleCnt="7"/>
      <dgm:spPr/>
    </dgm:pt>
    <dgm:pt modelId="{1E97F9B6-8BE6-40B2-BF05-D85B5D7C1A75}" type="pres">
      <dgm:prSet presAssocID="{B42E3C14-AAEF-4611-8DFC-D727924B33F0}" presName="node" presStyleLbl="node1" presStyleIdx="4" presStyleCnt="7" custScaleX="139955" custScaleY="109908">
        <dgm:presLayoutVars>
          <dgm:bulletEnabled val="1"/>
        </dgm:presLayoutVars>
      </dgm:prSet>
      <dgm:spPr/>
    </dgm:pt>
    <dgm:pt modelId="{76BD12D6-F8D8-42EE-B41E-20766EEF9316}" type="pres">
      <dgm:prSet presAssocID="{B42E3C14-AAEF-4611-8DFC-D727924B33F0}" presName="dummy" presStyleCnt="0"/>
      <dgm:spPr/>
    </dgm:pt>
    <dgm:pt modelId="{BD7E5265-AD75-416C-B443-5FE3FF931ED4}" type="pres">
      <dgm:prSet presAssocID="{062BEDDF-266F-4FA3-9D17-2CF1F1481424}" presName="sibTrans" presStyleLbl="sibTrans2D1" presStyleIdx="4" presStyleCnt="7"/>
      <dgm:spPr/>
    </dgm:pt>
    <dgm:pt modelId="{257AC3AD-A9C5-4B81-BFB2-73DD6269E8E1}" type="pres">
      <dgm:prSet presAssocID="{85C1167F-53EF-4D63-8932-FDB8939A59DD}" presName="node" presStyleLbl="node1" presStyleIdx="5" presStyleCnt="7" custScaleX="139955" custScaleY="109908">
        <dgm:presLayoutVars>
          <dgm:bulletEnabled val="1"/>
        </dgm:presLayoutVars>
      </dgm:prSet>
      <dgm:spPr/>
    </dgm:pt>
    <dgm:pt modelId="{AD045291-A3B7-4152-AF0A-895ABFC6FEC9}" type="pres">
      <dgm:prSet presAssocID="{85C1167F-53EF-4D63-8932-FDB8939A59DD}" presName="dummy" presStyleCnt="0"/>
      <dgm:spPr/>
    </dgm:pt>
    <dgm:pt modelId="{919233C7-F154-4790-A918-0DAC441EBA17}" type="pres">
      <dgm:prSet presAssocID="{D28665EB-9C42-40E5-9329-E99093755535}" presName="sibTrans" presStyleLbl="sibTrans2D1" presStyleIdx="5" presStyleCnt="7"/>
      <dgm:spPr/>
    </dgm:pt>
    <dgm:pt modelId="{C99504A9-8980-489F-9CBB-A37BDB4EB3FD}" type="pres">
      <dgm:prSet presAssocID="{034D4B85-C8BB-4BD4-A871-813B6E8E2B51}" presName="node" presStyleLbl="node1" presStyleIdx="6" presStyleCnt="7" custScaleX="139955" custScaleY="109908">
        <dgm:presLayoutVars>
          <dgm:bulletEnabled val="1"/>
        </dgm:presLayoutVars>
      </dgm:prSet>
      <dgm:spPr/>
    </dgm:pt>
    <dgm:pt modelId="{E3389BF1-FFAB-4D02-99C3-603ACBB6DDEC}" type="pres">
      <dgm:prSet presAssocID="{034D4B85-C8BB-4BD4-A871-813B6E8E2B51}" presName="dummy" presStyleCnt="0"/>
      <dgm:spPr/>
    </dgm:pt>
    <dgm:pt modelId="{0212CB03-FC57-4049-8D26-83C8792EA32C}" type="pres">
      <dgm:prSet presAssocID="{FC20B394-3838-458D-A1AF-620E534368D9}" presName="sibTrans" presStyleLbl="sibTrans2D1" presStyleIdx="6" presStyleCnt="7"/>
      <dgm:spPr/>
    </dgm:pt>
  </dgm:ptLst>
  <dgm:cxnLst>
    <dgm:cxn modelId="{4571CF04-4A49-46FA-8A7A-FBE1E63B0EA9}" srcId="{35397753-A21C-46A9-976A-80A37EF8B3A4}" destId="{B156F100-9E4D-404F-B80B-F77751C31C3E}" srcOrd="0" destOrd="0" parTransId="{F002400E-A5A8-47D7-82CE-D4CD19F988E4}" sibTransId="{3D4B5E9C-20DE-4678-9DF1-A98DD2CE5EAC}"/>
    <dgm:cxn modelId="{29386F09-8898-4561-8C09-3ED1EA1E1316}" type="presOf" srcId="{B42E3C14-AAEF-4611-8DFC-D727924B33F0}" destId="{1E97F9B6-8BE6-40B2-BF05-D85B5D7C1A75}" srcOrd="0" destOrd="0" presId="urn:microsoft.com/office/officeart/2005/8/layout/radial6"/>
    <dgm:cxn modelId="{A82E561B-3DD6-45F2-99FC-3788DFED2F54}" type="presOf" srcId="{A74D49A9-2782-4D82-A0BE-1C81549DA4A6}" destId="{E51CADD0-EC80-48C8-A3BE-2BEE81C5500F}" srcOrd="0" destOrd="0" presId="urn:microsoft.com/office/officeart/2005/8/layout/radial6"/>
    <dgm:cxn modelId="{0981BD1D-2EA8-47A2-B5EE-D56A97ADF30B}" type="presOf" srcId="{FC20B394-3838-458D-A1AF-620E534368D9}" destId="{0212CB03-FC57-4049-8D26-83C8792EA32C}" srcOrd="0" destOrd="0" presId="urn:microsoft.com/office/officeart/2005/8/layout/radial6"/>
    <dgm:cxn modelId="{2DF7622A-889A-40AA-959B-8EE5B0CE27B3}" type="presOf" srcId="{062BEDDF-266F-4FA3-9D17-2CF1F1481424}" destId="{BD7E5265-AD75-416C-B443-5FE3FF931ED4}" srcOrd="0" destOrd="0" presId="urn:microsoft.com/office/officeart/2005/8/layout/radial6"/>
    <dgm:cxn modelId="{5278072C-69C6-4F66-896E-5F2F1CF58944}" srcId="{35397753-A21C-46A9-976A-80A37EF8B3A4}" destId="{7AE7FCC0-60C6-4DD0-BAFE-1A64417D1E46}" srcOrd="2" destOrd="0" parTransId="{0F87123C-0BE5-42D7-B56B-BA0D42CAFC3B}" sibTransId="{A18BBAAA-15A2-4F08-A9DF-A708B3955334}"/>
    <dgm:cxn modelId="{60CD815B-612F-4023-86D1-1F99E03E0212}" srcId="{35397753-A21C-46A9-976A-80A37EF8B3A4}" destId="{B42E3C14-AAEF-4611-8DFC-D727924B33F0}" srcOrd="4" destOrd="0" parTransId="{2E22F48F-F2FF-46C2-9F4B-882B04258BBF}" sibTransId="{062BEDDF-266F-4FA3-9D17-2CF1F1481424}"/>
    <dgm:cxn modelId="{C0B5A664-4669-4063-82DE-BA9B85267960}" srcId="{35397753-A21C-46A9-976A-80A37EF8B3A4}" destId="{85C1167F-53EF-4D63-8932-FDB8939A59DD}" srcOrd="5" destOrd="0" parTransId="{493F74B8-5375-4D09-AB8C-5860CFB411AA}" sibTransId="{D28665EB-9C42-40E5-9329-E99093755535}"/>
    <dgm:cxn modelId="{61190671-66FF-4D39-AD19-6F5DF84C7FBE}" type="presOf" srcId="{23B09B8E-B0C2-4F46-BB9C-1BFD6081A528}" destId="{F7D42A20-B1C2-4E2F-A68D-73F962D0F45F}" srcOrd="0" destOrd="0" presId="urn:microsoft.com/office/officeart/2005/8/layout/radial6"/>
    <dgm:cxn modelId="{29F6CB7B-1A3E-4FCF-B883-EC30D956D324}" srcId="{23B09B8E-B0C2-4F46-BB9C-1BFD6081A528}" destId="{35397753-A21C-46A9-976A-80A37EF8B3A4}" srcOrd="0" destOrd="0" parTransId="{69DA2F40-916F-4F2C-A4C7-247F3AF31FD2}" sibTransId="{1547DDFB-04D9-437B-9646-3036D1CB5130}"/>
    <dgm:cxn modelId="{CA30878A-56D6-4670-BCF0-F4A205D18AC2}" type="presOf" srcId="{3D4B5E9C-20DE-4678-9DF1-A98DD2CE5EAC}" destId="{42A1C0DF-4E2D-47E7-AD67-41CFDE3F30CD}" srcOrd="0" destOrd="0" presId="urn:microsoft.com/office/officeart/2005/8/layout/radial6"/>
    <dgm:cxn modelId="{5AD58E90-8D0B-4D68-940D-B8B8CAD1EAC1}" srcId="{35397753-A21C-46A9-976A-80A37EF8B3A4}" destId="{A74D49A9-2782-4D82-A0BE-1C81549DA4A6}" srcOrd="1" destOrd="0" parTransId="{7CCAB43C-4A8E-4CFF-87E8-08971D5F821E}" sibTransId="{E967C64B-341D-4A8D-91DC-2CE52DDCCCEF}"/>
    <dgm:cxn modelId="{0FF3AD95-4E86-4400-A580-4701EDACE6F3}" type="presOf" srcId="{35397753-A21C-46A9-976A-80A37EF8B3A4}" destId="{BA755294-293D-4AA4-B630-FEEC88E9980B}" srcOrd="0" destOrd="0" presId="urn:microsoft.com/office/officeart/2005/8/layout/radial6"/>
    <dgm:cxn modelId="{DFD88FA1-DD72-4849-9AB2-66D075E217E7}" type="presOf" srcId="{FDEB61B9-33E6-4CD2-AE95-81E9FE9255CD}" destId="{91FD42B1-B6B1-4675-9497-C1904F575036}" srcOrd="0" destOrd="0" presId="urn:microsoft.com/office/officeart/2005/8/layout/radial6"/>
    <dgm:cxn modelId="{F126FFAB-72A6-4A72-A344-7BE5D56BA17A}" srcId="{35397753-A21C-46A9-976A-80A37EF8B3A4}" destId="{034D4B85-C8BB-4BD4-A871-813B6E8E2B51}" srcOrd="6" destOrd="0" parTransId="{6F899B5A-93C8-45A7-9BDC-E47DFA981732}" sibTransId="{FC20B394-3838-458D-A1AF-620E534368D9}"/>
    <dgm:cxn modelId="{8F59BEAE-B962-4E72-B30D-BF7DC26C29CB}" srcId="{35397753-A21C-46A9-976A-80A37EF8B3A4}" destId="{FDEB61B9-33E6-4CD2-AE95-81E9FE9255CD}" srcOrd="3" destOrd="0" parTransId="{48EB8B98-29E8-4142-B33F-CA580A1750D3}" sibTransId="{32DB01F3-0629-40B7-A411-415F880708A5}"/>
    <dgm:cxn modelId="{1810A1AF-D82D-4553-9224-B6AD0BCAFC2D}" type="presOf" srcId="{32DB01F3-0629-40B7-A411-415F880708A5}" destId="{4F4E7E06-30AD-4E13-8E14-326CA5A30D0B}" srcOrd="0" destOrd="0" presId="urn:microsoft.com/office/officeart/2005/8/layout/radial6"/>
    <dgm:cxn modelId="{A487A1AF-BE2A-4483-8DA9-674F70226C47}" type="presOf" srcId="{D28665EB-9C42-40E5-9329-E99093755535}" destId="{919233C7-F154-4790-A918-0DAC441EBA17}" srcOrd="0" destOrd="0" presId="urn:microsoft.com/office/officeart/2005/8/layout/radial6"/>
    <dgm:cxn modelId="{6908A9B5-A076-4900-BF61-7993994EBC51}" type="presOf" srcId="{7AE7FCC0-60C6-4DD0-BAFE-1A64417D1E46}" destId="{2CF7D282-65E4-427C-B37D-F02D0AAE026E}" srcOrd="0" destOrd="0" presId="urn:microsoft.com/office/officeart/2005/8/layout/radial6"/>
    <dgm:cxn modelId="{93DDC6BF-D879-4F21-A08F-A6F94BB55734}" type="presOf" srcId="{B156F100-9E4D-404F-B80B-F77751C31C3E}" destId="{7EBE7F32-9740-4DE5-88B6-35EE42367994}" srcOrd="0" destOrd="0" presId="urn:microsoft.com/office/officeart/2005/8/layout/radial6"/>
    <dgm:cxn modelId="{C0432DC7-7719-407D-90B6-F03FDBE6005C}" type="presOf" srcId="{85C1167F-53EF-4D63-8932-FDB8939A59DD}" destId="{257AC3AD-A9C5-4B81-BFB2-73DD6269E8E1}" srcOrd="0" destOrd="0" presId="urn:microsoft.com/office/officeart/2005/8/layout/radial6"/>
    <dgm:cxn modelId="{5CE19BDC-52F6-4D84-8E3E-772680FF7050}" type="presOf" srcId="{E967C64B-341D-4A8D-91DC-2CE52DDCCCEF}" destId="{372D2ACD-0C91-41C6-BDE0-EBF3FFB031F0}" srcOrd="0" destOrd="0" presId="urn:microsoft.com/office/officeart/2005/8/layout/radial6"/>
    <dgm:cxn modelId="{648F02F9-6783-4179-A525-8EB38F5BD559}" type="presOf" srcId="{A18BBAAA-15A2-4F08-A9DF-A708B3955334}" destId="{8587570D-CD87-4799-9689-79470A05BC46}" srcOrd="0" destOrd="0" presId="urn:microsoft.com/office/officeart/2005/8/layout/radial6"/>
    <dgm:cxn modelId="{95F730FE-3B1D-4B8E-835C-23BCD3BDB9C5}" type="presOf" srcId="{034D4B85-C8BB-4BD4-A871-813B6E8E2B51}" destId="{C99504A9-8980-489F-9CBB-A37BDB4EB3FD}" srcOrd="0" destOrd="0" presId="urn:microsoft.com/office/officeart/2005/8/layout/radial6"/>
    <dgm:cxn modelId="{260A1199-68A1-410A-9BF9-3290B191CC88}" type="presParOf" srcId="{F7D42A20-B1C2-4E2F-A68D-73F962D0F45F}" destId="{BA755294-293D-4AA4-B630-FEEC88E9980B}" srcOrd="0" destOrd="0" presId="urn:microsoft.com/office/officeart/2005/8/layout/radial6"/>
    <dgm:cxn modelId="{D626ED7E-9634-4F56-9E80-8E2A50A49C6E}" type="presParOf" srcId="{F7D42A20-B1C2-4E2F-A68D-73F962D0F45F}" destId="{7EBE7F32-9740-4DE5-88B6-35EE42367994}" srcOrd="1" destOrd="0" presId="urn:microsoft.com/office/officeart/2005/8/layout/radial6"/>
    <dgm:cxn modelId="{5B47D151-515F-44ED-9819-4EB5F775A695}" type="presParOf" srcId="{F7D42A20-B1C2-4E2F-A68D-73F962D0F45F}" destId="{098110EC-2177-462A-A44D-1614C0294E8F}" srcOrd="2" destOrd="0" presId="urn:microsoft.com/office/officeart/2005/8/layout/radial6"/>
    <dgm:cxn modelId="{43CE8B2B-9EDE-4653-8C99-7A46982F9EE2}" type="presParOf" srcId="{F7D42A20-B1C2-4E2F-A68D-73F962D0F45F}" destId="{42A1C0DF-4E2D-47E7-AD67-41CFDE3F30CD}" srcOrd="3" destOrd="0" presId="urn:microsoft.com/office/officeart/2005/8/layout/radial6"/>
    <dgm:cxn modelId="{3A5E02F0-41BF-4A01-A562-B4474A3D1BF3}" type="presParOf" srcId="{F7D42A20-B1C2-4E2F-A68D-73F962D0F45F}" destId="{E51CADD0-EC80-48C8-A3BE-2BEE81C5500F}" srcOrd="4" destOrd="0" presId="urn:microsoft.com/office/officeart/2005/8/layout/radial6"/>
    <dgm:cxn modelId="{35347A4C-9738-4B2F-9E0C-2D45C26FA376}" type="presParOf" srcId="{F7D42A20-B1C2-4E2F-A68D-73F962D0F45F}" destId="{B3F43580-7FB0-46A4-89DF-F2D446F79CC8}" srcOrd="5" destOrd="0" presId="urn:microsoft.com/office/officeart/2005/8/layout/radial6"/>
    <dgm:cxn modelId="{D5715A73-A18A-4DDA-8ADD-D2CE53C9E539}" type="presParOf" srcId="{F7D42A20-B1C2-4E2F-A68D-73F962D0F45F}" destId="{372D2ACD-0C91-41C6-BDE0-EBF3FFB031F0}" srcOrd="6" destOrd="0" presId="urn:microsoft.com/office/officeart/2005/8/layout/radial6"/>
    <dgm:cxn modelId="{3F467D85-3EBA-4E67-B43D-1C8C036923B4}" type="presParOf" srcId="{F7D42A20-B1C2-4E2F-A68D-73F962D0F45F}" destId="{2CF7D282-65E4-427C-B37D-F02D0AAE026E}" srcOrd="7" destOrd="0" presId="urn:microsoft.com/office/officeart/2005/8/layout/radial6"/>
    <dgm:cxn modelId="{247FD0AF-4E58-4A19-88DF-2E6D183DCB4D}" type="presParOf" srcId="{F7D42A20-B1C2-4E2F-A68D-73F962D0F45F}" destId="{A6310E4B-0DC7-4696-B7DD-5A258EC64F35}" srcOrd="8" destOrd="0" presId="urn:microsoft.com/office/officeart/2005/8/layout/radial6"/>
    <dgm:cxn modelId="{9A00299E-EE0B-4664-AD0C-96A810CDF19B}" type="presParOf" srcId="{F7D42A20-B1C2-4E2F-A68D-73F962D0F45F}" destId="{8587570D-CD87-4799-9689-79470A05BC46}" srcOrd="9" destOrd="0" presId="urn:microsoft.com/office/officeart/2005/8/layout/radial6"/>
    <dgm:cxn modelId="{9708F05D-D96B-45AA-B198-1951DE4FEA6D}" type="presParOf" srcId="{F7D42A20-B1C2-4E2F-A68D-73F962D0F45F}" destId="{91FD42B1-B6B1-4675-9497-C1904F575036}" srcOrd="10" destOrd="0" presId="urn:microsoft.com/office/officeart/2005/8/layout/radial6"/>
    <dgm:cxn modelId="{467C6C3B-3B86-41F2-8716-DF05B019A123}" type="presParOf" srcId="{F7D42A20-B1C2-4E2F-A68D-73F962D0F45F}" destId="{5905BB36-6E39-4128-A3C2-CF20C8CDD68E}" srcOrd="11" destOrd="0" presId="urn:microsoft.com/office/officeart/2005/8/layout/radial6"/>
    <dgm:cxn modelId="{20973CA4-6E3A-4CBE-A91E-5F3080E678DB}" type="presParOf" srcId="{F7D42A20-B1C2-4E2F-A68D-73F962D0F45F}" destId="{4F4E7E06-30AD-4E13-8E14-326CA5A30D0B}" srcOrd="12" destOrd="0" presId="urn:microsoft.com/office/officeart/2005/8/layout/radial6"/>
    <dgm:cxn modelId="{A3E5F50B-78B3-48F9-9676-6D44D83371FB}" type="presParOf" srcId="{F7D42A20-B1C2-4E2F-A68D-73F962D0F45F}" destId="{1E97F9B6-8BE6-40B2-BF05-D85B5D7C1A75}" srcOrd="13" destOrd="0" presId="urn:microsoft.com/office/officeart/2005/8/layout/radial6"/>
    <dgm:cxn modelId="{8A9C1A6B-0AA6-4F5C-8CDA-8990A9ECFE1B}" type="presParOf" srcId="{F7D42A20-B1C2-4E2F-A68D-73F962D0F45F}" destId="{76BD12D6-F8D8-42EE-B41E-20766EEF9316}" srcOrd="14" destOrd="0" presId="urn:microsoft.com/office/officeart/2005/8/layout/radial6"/>
    <dgm:cxn modelId="{5EEC65AF-DCAF-438F-A770-B3A8B9D6BEA8}" type="presParOf" srcId="{F7D42A20-B1C2-4E2F-A68D-73F962D0F45F}" destId="{BD7E5265-AD75-416C-B443-5FE3FF931ED4}" srcOrd="15" destOrd="0" presId="urn:microsoft.com/office/officeart/2005/8/layout/radial6"/>
    <dgm:cxn modelId="{A1A3B157-9DD2-4E03-AD5B-60BCDBAD9E28}" type="presParOf" srcId="{F7D42A20-B1C2-4E2F-A68D-73F962D0F45F}" destId="{257AC3AD-A9C5-4B81-BFB2-73DD6269E8E1}" srcOrd="16" destOrd="0" presId="urn:microsoft.com/office/officeart/2005/8/layout/radial6"/>
    <dgm:cxn modelId="{6DE46F83-E588-4269-BD80-2541BA0F21A4}" type="presParOf" srcId="{F7D42A20-B1C2-4E2F-A68D-73F962D0F45F}" destId="{AD045291-A3B7-4152-AF0A-895ABFC6FEC9}" srcOrd="17" destOrd="0" presId="urn:microsoft.com/office/officeart/2005/8/layout/radial6"/>
    <dgm:cxn modelId="{DB411C7F-1D67-40FE-902F-CBDEB5EEB32B}" type="presParOf" srcId="{F7D42A20-B1C2-4E2F-A68D-73F962D0F45F}" destId="{919233C7-F154-4790-A918-0DAC441EBA17}" srcOrd="18" destOrd="0" presId="urn:microsoft.com/office/officeart/2005/8/layout/radial6"/>
    <dgm:cxn modelId="{195B8C43-F008-401F-8F8C-1773DB9B0499}" type="presParOf" srcId="{F7D42A20-B1C2-4E2F-A68D-73F962D0F45F}" destId="{C99504A9-8980-489F-9CBB-A37BDB4EB3FD}" srcOrd="19" destOrd="0" presId="urn:microsoft.com/office/officeart/2005/8/layout/radial6"/>
    <dgm:cxn modelId="{D10109A5-AEA0-4B5F-92AD-4D80CD7070A7}" type="presParOf" srcId="{F7D42A20-B1C2-4E2F-A68D-73F962D0F45F}" destId="{E3389BF1-FFAB-4D02-99C3-603ACBB6DDEC}" srcOrd="20" destOrd="0" presId="urn:microsoft.com/office/officeart/2005/8/layout/radial6"/>
    <dgm:cxn modelId="{556CFD27-3BD7-4370-AE4A-8D6CDC2ECCE2}" type="presParOf" srcId="{F7D42A20-B1C2-4E2F-A68D-73F962D0F45F}" destId="{0212CB03-FC57-4049-8D26-83C8792EA32C}"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2CB03-FC57-4049-8D26-83C8792EA32C}">
      <dsp:nvSpPr>
        <dsp:cNvPr id="0" name=""/>
        <dsp:cNvSpPr/>
      </dsp:nvSpPr>
      <dsp:spPr>
        <a:xfrm>
          <a:off x="1991196" y="535780"/>
          <a:ext cx="4247207" cy="4247207"/>
        </a:xfrm>
        <a:prstGeom prst="blockArc">
          <a:avLst>
            <a:gd name="adj1" fmla="val 13114286"/>
            <a:gd name="adj2" fmla="val 16200000"/>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9233C7-F154-4790-A918-0DAC441EBA17}">
      <dsp:nvSpPr>
        <dsp:cNvPr id="0" name=""/>
        <dsp:cNvSpPr/>
      </dsp:nvSpPr>
      <dsp:spPr>
        <a:xfrm>
          <a:off x="1991196" y="535780"/>
          <a:ext cx="4247207" cy="4247207"/>
        </a:xfrm>
        <a:prstGeom prst="blockArc">
          <a:avLst>
            <a:gd name="adj1" fmla="val 10028571"/>
            <a:gd name="adj2" fmla="val 13114286"/>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7E5265-AD75-416C-B443-5FE3FF931ED4}">
      <dsp:nvSpPr>
        <dsp:cNvPr id="0" name=""/>
        <dsp:cNvSpPr/>
      </dsp:nvSpPr>
      <dsp:spPr>
        <a:xfrm>
          <a:off x="1991196" y="535780"/>
          <a:ext cx="4247207" cy="4247207"/>
        </a:xfrm>
        <a:prstGeom prst="blockArc">
          <a:avLst>
            <a:gd name="adj1" fmla="val 6942857"/>
            <a:gd name="adj2" fmla="val 10028571"/>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4E7E06-30AD-4E13-8E14-326CA5A30D0B}">
      <dsp:nvSpPr>
        <dsp:cNvPr id="0" name=""/>
        <dsp:cNvSpPr/>
      </dsp:nvSpPr>
      <dsp:spPr>
        <a:xfrm>
          <a:off x="1991196" y="535780"/>
          <a:ext cx="4247207" cy="4247207"/>
        </a:xfrm>
        <a:prstGeom prst="blockArc">
          <a:avLst>
            <a:gd name="adj1" fmla="val 3857143"/>
            <a:gd name="adj2" fmla="val 6942857"/>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87570D-CD87-4799-9689-79470A05BC46}">
      <dsp:nvSpPr>
        <dsp:cNvPr id="0" name=""/>
        <dsp:cNvSpPr/>
      </dsp:nvSpPr>
      <dsp:spPr>
        <a:xfrm>
          <a:off x="1991196" y="535780"/>
          <a:ext cx="4247207" cy="4247207"/>
        </a:xfrm>
        <a:prstGeom prst="blockArc">
          <a:avLst>
            <a:gd name="adj1" fmla="val 771429"/>
            <a:gd name="adj2" fmla="val 3857143"/>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D2ACD-0C91-41C6-BDE0-EBF3FFB031F0}">
      <dsp:nvSpPr>
        <dsp:cNvPr id="0" name=""/>
        <dsp:cNvSpPr/>
      </dsp:nvSpPr>
      <dsp:spPr>
        <a:xfrm>
          <a:off x="1991196" y="535780"/>
          <a:ext cx="4247207" cy="4247207"/>
        </a:xfrm>
        <a:prstGeom prst="blockArc">
          <a:avLst>
            <a:gd name="adj1" fmla="val 19285714"/>
            <a:gd name="adj2" fmla="val 771429"/>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A1C0DF-4E2D-47E7-AD67-41CFDE3F30CD}">
      <dsp:nvSpPr>
        <dsp:cNvPr id="0" name=""/>
        <dsp:cNvSpPr/>
      </dsp:nvSpPr>
      <dsp:spPr>
        <a:xfrm>
          <a:off x="1991196" y="535780"/>
          <a:ext cx="4247207" cy="4247207"/>
        </a:xfrm>
        <a:prstGeom prst="blockArc">
          <a:avLst>
            <a:gd name="adj1" fmla="val 16200000"/>
            <a:gd name="adj2" fmla="val 19285714"/>
            <a:gd name="adj3" fmla="val 3901"/>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755294-293D-4AA4-B630-FEEC88E9980B}">
      <dsp:nvSpPr>
        <dsp:cNvPr id="0" name=""/>
        <dsp:cNvSpPr/>
      </dsp:nvSpPr>
      <dsp:spPr>
        <a:xfrm>
          <a:off x="2995857" y="1540442"/>
          <a:ext cx="2237884" cy="223788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dirty="0"/>
            <a:t>Discussing &amp; challenging abuse, making SU accountable</a:t>
          </a:r>
        </a:p>
      </dsp:txBody>
      <dsp:txXfrm>
        <a:off x="3323588" y="1868173"/>
        <a:ext cx="1582422" cy="1582422"/>
      </dsp:txXfrm>
    </dsp:sp>
    <dsp:sp modelId="{7EBE7F32-9740-4DE5-88B6-35EE42367994}">
      <dsp:nvSpPr>
        <dsp:cNvPr id="0" name=""/>
        <dsp:cNvSpPr/>
      </dsp:nvSpPr>
      <dsp:spPr>
        <a:xfrm>
          <a:off x="3309739" y="-55024"/>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Pro-social modelling</a:t>
          </a:r>
        </a:p>
      </dsp:txBody>
      <dsp:txXfrm>
        <a:off x="3545536" y="130149"/>
        <a:ext cx="1138527" cy="894097"/>
      </dsp:txXfrm>
    </dsp:sp>
    <dsp:sp modelId="{E51CADD0-EC80-48C8-A3BE-2BEE81C5500F}">
      <dsp:nvSpPr>
        <dsp:cNvPr id="0" name=""/>
        <dsp:cNvSpPr/>
      </dsp:nvSpPr>
      <dsp:spPr>
        <a:xfrm>
          <a:off x="4937659" y="728940"/>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Motivational interviewing, eliciting change talk</a:t>
          </a:r>
        </a:p>
      </dsp:txBody>
      <dsp:txXfrm>
        <a:off x="5173456" y="914113"/>
        <a:ext cx="1138527" cy="894097"/>
      </dsp:txXfrm>
    </dsp:sp>
    <dsp:sp modelId="{2CF7D282-65E4-427C-B37D-F02D0AAE026E}">
      <dsp:nvSpPr>
        <dsp:cNvPr id="0" name=""/>
        <dsp:cNvSpPr/>
      </dsp:nvSpPr>
      <dsp:spPr>
        <a:xfrm>
          <a:off x="5339722" y="2490493"/>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Active listening, reframing and constructive challenge</a:t>
          </a:r>
        </a:p>
      </dsp:txBody>
      <dsp:txXfrm>
        <a:off x="5575519" y="2675666"/>
        <a:ext cx="1138527" cy="894097"/>
      </dsp:txXfrm>
    </dsp:sp>
    <dsp:sp modelId="{91FD42B1-B6B1-4675-9497-C1904F575036}">
      <dsp:nvSpPr>
        <dsp:cNvPr id="0" name=""/>
        <dsp:cNvSpPr/>
      </dsp:nvSpPr>
      <dsp:spPr>
        <a:xfrm>
          <a:off x="4213166" y="3903149"/>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Reliability, maintaining boundaries</a:t>
          </a:r>
        </a:p>
      </dsp:txBody>
      <dsp:txXfrm>
        <a:off x="4448963" y="4088322"/>
        <a:ext cx="1138527" cy="894097"/>
      </dsp:txXfrm>
    </dsp:sp>
    <dsp:sp modelId="{1E97F9B6-8BE6-40B2-BF05-D85B5D7C1A75}">
      <dsp:nvSpPr>
        <dsp:cNvPr id="0" name=""/>
        <dsp:cNvSpPr/>
      </dsp:nvSpPr>
      <dsp:spPr>
        <a:xfrm>
          <a:off x="2406312" y="3903149"/>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Acknowledge SU feelings</a:t>
          </a:r>
        </a:p>
      </dsp:txBody>
      <dsp:txXfrm>
        <a:off x="2642109" y="4088322"/>
        <a:ext cx="1138527" cy="894097"/>
      </dsp:txXfrm>
    </dsp:sp>
    <dsp:sp modelId="{257AC3AD-A9C5-4B81-BFB2-73DD6269E8E1}">
      <dsp:nvSpPr>
        <dsp:cNvPr id="0" name=""/>
        <dsp:cNvSpPr/>
      </dsp:nvSpPr>
      <dsp:spPr>
        <a:xfrm>
          <a:off x="1279756" y="2490493"/>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Trauma-responsive</a:t>
          </a:r>
        </a:p>
      </dsp:txBody>
      <dsp:txXfrm>
        <a:off x="1515553" y="2675666"/>
        <a:ext cx="1138527" cy="894097"/>
      </dsp:txXfrm>
    </dsp:sp>
    <dsp:sp modelId="{C99504A9-8980-489F-9CBB-A37BDB4EB3FD}">
      <dsp:nvSpPr>
        <dsp:cNvPr id="0" name=""/>
        <dsp:cNvSpPr/>
      </dsp:nvSpPr>
      <dsp:spPr>
        <a:xfrm>
          <a:off x="1681819" y="728940"/>
          <a:ext cx="1610121" cy="12644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Tailored to the individual</a:t>
          </a:r>
        </a:p>
      </dsp:txBody>
      <dsp:txXfrm>
        <a:off x="1917616" y="914113"/>
        <a:ext cx="1138527" cy="89409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A5420-2606-4863-BA9E-ECA8875C80C9}" type="datetimeFigureOut">
              <a:rPr lang="en-GB" smtClean="0"/>
              <a:t>12/03/2019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99796-4D39-4C4C-97AC-FB29CC401150}" type="slidenum">
              <a:rPr lang="en-GB" smtClean="0"/>
              <a:t>‹#›</a:t>
            </a:fld>
            <a:endParaRPr lang="en-GB"/>
          </a:p>
        </p:txBody>
      </p:sp>
    </p:spTree>
    <p:extLst>
      <p:ext uri="{BB962C8B-B14F-4D97-AF65-F5344CB8AC3E}">
        <p14:creationId xmlns:p14="http://schemas.microsoft.com/office/powerpoint/2010/main" val="117249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standingtogether.org.uk/standingtogetherpartnership/standingtogetherccr/"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1</a:t>
            </a:fld>
            <a:endParaRPr lang="en-GB"/>
          </a:p>
        </p:txBody>
      </p:sp>
    </p:spTree>
    <p:extLst>
      <p:ext uri="{BB962C8B-B14F-4D97-AF65-F5344CB8AC3E}">
        <p14:creationId xmlns:p14="http://schemas.microsoft.com/office/powerpoint/2010/main" val="2261178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three people, one computing</a:t>
            </a:r>
            <a:r>
              <a:rPr lang="en-GB" baseline="0" dirty="0"/>
              <a:t> in real time, one chairing, one co-facilitating (handing out packs)</a:t>
            </a:r>
          </a:p>
          <a:p>
            <a:r>
              <a:rPr lang="en-GB" baseline="0" dirty="0"/>
              <a:t>Some people will be slower than others in the rating sessions</a:t>
            </a:r>
          </a:p>
          <a:p>
            <a:endParaRPr lang="en-GB" baseline="0" dirty="0"/>
          </a:p>
          <a:p>
            <a:r>
              <a:rPr lang="en-GB" baseline="0" dirty="0"/>
              <a:t>Also did a Delphi group with consultant psychiatrists (as it was hard to get everyone in a room together at the same time)</a:t>
            </a:r>
          </a:p>
          <a:p>
            <a:endParaRPr lang="en-GB" dirty="0"/>
          </a:p>
        </p:txBody>
      </p:sp>
      <p:sp>
        <p:nvSpPr>
          <p:cNvPr id="4" name="Slide Number Placeholder 3"/>
          <p:cNvSpPr>
            <a:spLocks noGrp="1"/>
          </p:cNvSpPr>
          <p:nvPr>
            <p:ph type="sldNum" sz="quarter" idx="10"/>
          </p:nvPr>
        </p:nvSpPr>
        <p:spPr/>
        <p:txBody>
          <a:bodyPr/>
          <a:lstStyle/>
          <a:p>
            <a:fld id="{50DAB6BE-3157-4CEB-BD86-C5652531D383}" type="slidenum">
              <a:rPr lang="en-GB" smtClean="0"/>
              <a:t>19</a:t>
            </a:fld>
            <a:endParaRPr lang="en-GB"/>
          </a:p>
        </p:txBody>
      </p:sp>
    </p:spTree>
    <p:extLst>
      <p:ext uri="{BB962C8B-B14F-4D97-AF65-F5344CB8AC3E}">
        <p14:creationId xmlns:p14="http://schemas.microsoft.com/office/powerpoint/2010/main" val="3695722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20</a:t>
            </a:fld>
            <a:endParaRPr lang="en-GB"/>
          </a:p>
        </p:txBody>
      </p:sp>
    </p:spTree>
    <p:extLst>
      <p:ext uri="{BB962C8B-B14F-4D97-AF65-F5344CB8AC3E}">
        <p14:creationId xmlns:p14="http://schemas.microsoft.com/office/powerpoint/2010/main" val="2999559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21</a:t>
            </a:fld>
            <a:endParaRPr lang="en-GB"/>
          </a:p>
        </p:txBody>
      </p:sp>
    </p:spTree>
    <p:extLst>
      <p:ext uri="{BB962C8B-B14F-4D97-AF65-F5344CB8AC3E}">
        <p14:creationId xmlns:p14="http://schemas.microsoft.com/office/powerpoint/2010/main" val="41366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25</a:t>
            </a:fld>
            <a:endParaRPr lang="en-US"/>
          </a:p>
        </p:txBody>
      </p:sp>
    </p:spTree>
    <p:extLst>
      <p:ext uri="{BB962C8B-B14F-4D97-AF65-F5344CB8AC3E}">
        <p14:creationId xmlns:p14="http://schemas.microsoft.com/office/powerpoint/2010/main" val="227996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26</a:t>
            </a:fld>
            <a:endParaRPr lang="en-US"/>
          </a:p>
        </p:txBody>
      </p:sp>
    </p:spTree>
    <p:extLst>
      <p:ext uri="{BB962C8B-B14F-4D97-AF65-F5344CB8AC3E}">
        <p14:creationId xmlns:p14="http://schemas.microsoft.com/office/powerpoint/2010/main" val="10563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1719255">
              <a:defRPr/>
            </a:pPr>
            <a:fld id="{C084F1C0-BAAF-E04C-AE12-7B65B7C730CE}" type="slidenum">
              <a:rPr lang="en-US">
                <a:solidFill>
                  <a:srgbClr val="000000"/>
                </a:solidFill>
              </a:rPr>
              <a:pPr defTabSz="1719255">
                <a:defRPr/>
              </a:pPr>
              <a:t>27</a:t>
            </a:fld>
            <a:endParaRPr lang="en-US">
              <a:solidFill>
                <a:srgbClr val="000000"/>
              </a:solidFill>
            </a:endParaRPr>
          </a:p>
        </p:txBody>
      </p:sp>
      <p:sp>
        <p:nvSpPr>
          <p:cNvPr id="5" name="Notes Placeholder 4"/>
          <p:cNvSpPr>
            <a:spLocks noGrp="1"/>
          </p:cNvSpPr>
          <p:nvPr>
            <p:ph type="body" sz="quarter" idx="11"/>
          </p:nvPr>
        </p:nvSpPr>
        <p:spPr/>
        <p:txBody>
          <a:bodyPr/>
          <a:lstStyle/>
          <a:p>
            <a:r>
              <a:rPr lang="en-US"/>
              <a:t>In everything we do, the expert voice of frontline practitioners and the authentic voice of survivors will be a prominent and vital part. We will keep expanding the opportunities for those with lived experience</a:t>
            </a:r>
            <a:r>
              <a:rPr lang="en-US" baseline="0"/>
              <a:t> to speak for themselves, in their own voices, and be heard by those who can make change.</a:t>
            </a:r>
            <a:endParaRPr lang="en-GB"/>
          </a:p>
        </p:txBody>
      </p:sp>
    </p:spTree>
    <p:extLst>
      <p:ext uri="{BB962C8B-B14F-4D97-AF65-F5344CB8AC3E}">
        <p14:creationId xmlns:p14="http://schemas.microsoft.com/office/powerpoint/2010/main" val="407655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28</a:t>
            </a:fld>
            <a:endParaRPr lang="en-US"/>
          </a:p>
        </p:txBody>
      </p:sp>
    </p:spTree>
    <p:extLst>
      <p:ext uri="{BB962C8B-B14F-4D97-AF65-F5344CB8AC3E}">
        <p14:creationId xmlns:p14="http://schemas.microsoft.com/office/powerpoint/2010/main" val="1880206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Prompts:</a:t>
            </a:r>
          </a:p>
          <a:p>
            <a:pPr marL="171450" indent="-171450">
              <a:buFont typeface="Arial" panose="020B0604020202020204" pitchFamily="34" charset="0"/>
              <a:buChar char="•"/>
            </a:pPr>
            <a:r>
              <a:rPr lang="en-US" sz="900" dirty="0"/>
              <a:t>Introduce title ‘perpetration of DA and MH needs’</a:t>
            </a:r>
          </a:p>
          <a:p>
            <a:pPr marL="171450" indent="-171450">
              <a:buFont typeface="Arial" panose="020B0604020202020204" pitchFamily="34" charset="0"/>
              <a:buChar char="•"/>
            </a:pPr>
            <a:r>
              <a:rPr lang="en-US" sz="900" dirty="0"/>
              <a:t>Go through overview</a:t>
            </a:r>
          </a:p>
          <a:p>
            <a:pPr marL="171450" indent="-171450">
              <a:buFont typeface="Arial" panose="020B0604020202020204" pitchFamily="34" charset="0"/>
              <a:buChar char="•"/>
            </a:pPr>
            <a:r>
              <a:rPr lang="en-US" sz="900" dirty="0"/>
              <a:t>Mention ref (e.g. they are numbered on the slides)</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29</a:t>
            </a:fld>
            <a:endParaRPr lang="en-US"/>
          </a:p>
        </p:txBody>
      </p:sp>
    </p:spTree>
    <p:extLst>
      <p:ext uri="{BB962C8B-B14F-4D97-AF65-F5344CB8AC3E}">
        <p14:creationId xmlns:p14="http://schemas.microsoft.com/office/powerpoint/2010/main" val="257510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Times"/>
                <a:ea typeface="ＭＳ Ｐゴシック"/>
                <a:cs typeface="Times"/>
              </a:rPr>
              <a:t>Prompts:</a:t>
            </a:r>
          </a:p>
          <a:p>
            <a:pPr marL="342900" indent="-342900">
              <a:buFont typeface="Arial" panose="020B0604020202020204" pitchFamily="34" charset="0"/>
              <a:buChar char="•"/>
            </a:pPr>
            <a:r>
              <a:rPr lang="en-GB" sz="900" dirty="0">
                <a:latin typeface="Times"/>
                <a:ea typeface="ＭＳ Ｐゴシック"/>
                <a:cs typeface="Times"/>
              </a:rPr>
              <a:t>Mental health issues are prevalent amongst some groups of individuals who perpetrate abuse</a:t>
            </a:r>
            <a:r>
              <a:rPr lang="en-US" sz="900" dirty="0">
                <a:latin typeface="Times"/>
                <a:ea typeface="ＭＳ Ｐゴシック"/>
                <a:cs typeface="Times"/>
              </a:rPr>
              <a:t>, most people = not violent. MH = do not cause DA, do not want to feed the myth</a:t>
            </a:r>
          </a:p>
          <a:p>
            <a:pPr marL="342900" indent="-342900">
              <a:buFont typeface="Arial" panose="020B0604020202020204" pitchFamily="34" charset="0"/>
              <a:buChar char="•"/>
            </a:pPr>
            <a:r>
              <a:rPr lang="en-US" sz="900" dirty="0">
                <a:latin typeface="Times"/>
                <a:ea typeface="ＭＳ Ｐゴシック"/>
                <a:cs typeface="Times"/>
              </a:rPr>
              <a:t>Secondly, SU using MH to reduce responsibility. Important to understand, but MH = not an excuse</a:t>
            </a:r>
          </a:p>
          <a:p>
            <a:pPr marL="342900" indent="-342900">
              <a:buFont typeface="Arial" panose="020B0604020202020204" pitchFamily="34" charset="0"/>
              <a:buChar char="•"/>
            </a:pPr>
            <a:r>
              <a:rPr lang="en-GB" sz="900" dirty="0"/>
              <a:t>Its important that any research into this relationship is undertaken carefully, balance risk</a:t>
            </a:r>
            <a:endParaRPr lang="en-US" sz="900" dirty="0">
              <a:latin typeface="Times"/>
              <a:ea typeface="ＭＳ Ｐゴシック"/>
              <a:cs typeface="Times"/>
            </a:endParaRPr>
          </a:p>
          <a:p>
            <a:endParaRPr lang="en-US" sz="2300" dirty="0">
              <a:latin typeface="Times"/>
              <a:ea typeface="ＭＳ Ｐゴシック"/>
              <a:cs typeface="Times"/>
            </a:endParaRPr>
          </a:p>
          <a:p>
            <a:r>
              <a:rPr lang="en-US" sz="2300" dirty="0">
                <a:latin typeface="Times"/>
                <a:ea typeface="ＭＳ Ｐゴシック"/>
                <a:cs typeface="Times"/>
              </a:rPr>
              <a:t>Some key points to raise -</a:t>
            </a:r>
            <a:endParaRPr lang="en-GB" sz="2300" dirty="0">
              <a:cs typeface="Times"/>
            </a:endParaRPr>
          </a:p>
          <a:p>
            <a:r>
              <a:rPr lang="en-GB" sz="2300" dirty="0">
                <a:latin typeface="Times"/>
                <a:ea typeface="ＭＳ Ｐゴシック"/>
                <a:cs typeface="Times"/>
              </a:rPr>
              <a:t>1) Mental health issues are prevalent amongst some groups of individuals who perpetrate abuse, but most of us know that the majority of people with mental health needs will never harm another person (1). Mental health needs do not cause people to perpetrate DA and we do not want to feed the myth and public perception that people with mental health problems are generally ‘dangerous’.</a:t>
            </a:r>
            <a:endParaRPr lang="en-GB" sz="2300" dirty="0">
              <a:cs typeface="Times"/>
            </a:endParaRPr>
          </a:p>
          <a:p>
            <a:pPr marL="429814" indent="-429814">
              <a:buAutoNum type="arabicParenR"/>
            </a:pPr>
            <a:endParaRPr lang="en-GB" sz="2300" dirty="0"/>
          </a:p>
          <a:p>
            <a:r>
              <a:rPr lang="en-US" sz="2300" dirty="0">
                <a:latin typeface="Times"/>
                <a:ea typeface="ＭＳ Ｐゴシック"/>
                <a:cs typeface="Times"/>
              </a:rPr>
              <a:t>2) Secondly, some Drive service users have used their mental ill health to reduce their level of responsibility towards their crime (2). This is unacceptable. </a:t>
            </a:r>
            <a:r>
              <a:rPr lang="en-GB" sz="2300" dirty="0">
                <a:latin typeface="Times"/>
                <a:ea typeface="ＭＳ Ｐゴシック"/>
                <a:cs typeface="Times"/>
              </a:rPr>
              <a:t>Although</a:t>
            </a:r>
            <a:r>
              <a:rPr lang="en-US" sz="2300" dirty="0">
                <a:latin typeface="Times"/>
                <a:ea typeface="ＭＳ Ｐゴシック"/>
                <a:cs typeface="Times"/>
              </a:rPr>
              <a:t> its </a:t>
            </a:r>
            <a:r>
              <a:rPr lang="en-GB" sz="2300" dirty="0">
                <a:latin typeface="Times"/>
                <a:ea typeface="ＭＳ Ｐゴシック"/>
                <a:cs typeface="Times"/>
              </a:rPr>
              <a:t>important for us to understand, having mental health needs are never an excuse for perpetration of abuse. </a:t>
            </a:r>
            <a:endParaRPr lang="en-GB" sz="2300" dirty="0">
              <a:cs typeface="Times"/>
            </a:endParaRPr>
          </a:p>
          <a:p>
            <a:pPr marL="429814" indent="-429814">
              <a:buAutoNum type="arabicParenR"/>
            </a:pPr>
            <a:endParaRPr lang="en-US" sz="23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300" dirty="0"/>
              <a:t>Its important that any research into this relationship is undertaken carefully, we must balance the potential risk for increased stigma towards those with MH issues against the benefits of improved understanding and risk management.</a:t>
            </a:r>
          </a:p>
          <a:p>
            <a:pPr marL="429814" indent="-429814">
              <a:buAutoNum type="arabicParenR"/>
            </a:pPr>
            <a:endParaRPr lang="en-GB" sz="2300" dirty="0"/>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30</a:t>
            </a:fld>
            <a:endParaRPr lang="en-US"/>
          </a:p>
        </p:txBody>
      </p:sp>
    </p:spTree>
    <p:extLst>
      <p:ext uri="{BB962C8B-B14F-4D97-AF65-F5344CB8AC3E}">
        <p14:creationId xmlns:p14="http://schemas.microsoft.com/office/powerpoint/2010/main" val="113765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900" b="1" dirty="0"/>
              <a:t>Prompts:</a:t>
            </a:r>
          </a:p>
          <a:p>
            <a:pPr marL="171450" indent="-171450">
              <a:buFont typeface="Arial" panose="020B0604020202020204" pitchFamily="34" charset="0"/>
              <a:buChar char="•"/>
            </a:pPr>
            <a:r>
              <a:rPr lang="en-US" sz="900" dirty="0"/>
              <a:t>Although most people with MH need will never be violent, consensus its risk factor. Study = 22% homicide cases.</a:t>
            </a:r>
          </a:p>
          <a:p>
            <a:pPr marL="171450" indent="-171450">
              <a:buFont typeface="Arial" panose="020B0604020202020204" pitchFamily="34" charset="0"/>
              <a:buChar char="•"/>
            </a:pPr>
            <a:r>
              <a:rPr lang="en-US" sz="900" dirty="0"/>
              <a:t>Considering it’s a risk, limited research</a:t>
            </a:r>
          </a:p>
          <a:p>
            <a:pPr marL="171450" indent="-171450">
              <a:buFont typeface="Arial" panose="020B0604020202020204" pitchFamily="34" charset="0"/>
              <a:buChar char="•"/>
            </a:pPr>
            <a:r>
              <a:rPr lang="en-US" sz="900" dirty="0"/>
              <a:t>Through building better understanding, we can develop more effective interventions. Drive MH = lever for engagement. Too often those perpetrating do not get a proper response, unacceptable and dangerous.</a:t>
            </a:r>
          </a:p>
          <a:p>
            <a:pPr marL="171450" indent="-171450">
              <a:buFont typeface="Arial" panose="020B0604020202020204" pitchFamily="34" charset="0"/>
              <a:buChar char="•"/>
            </a:pPr>
            <a:r>
              <a:rPr lang="en-US" sz="900" dirty="0"/>
              <a:t>Perhaps most importantly, led by survivor</a:t>
            </a:r>
          </a:p>
          <a:p>
            <a:pPr marL="0" indent="0">
              <a:buFont typeface="+mj-lt"/>
              <a:buNone/>
            </a:pPr>
            <a:endParaRPr lang="en-US" dirty="0"/>
          </a:p>
          <a:p>
            <a:pPr marL="429814" indent="-429814">
              <a:buFont typeface="+mj-lt"/>
              <a:buAutoNum type="arabicPeriod"/>
            </a:pPr>
            <a:r>
              <a:rPr lang="en-US" dirty="0"/>
              <a:t>Although most people with a mental health needs will never be violent (1), there is general consensus that having a mental health need is a risk factor (3,4). One study found that in 22% of the domestic homicide cases they reviewed, the perpetrator had symptoms of mental illness at the time of the offence &amp; a staggering 90% of those cases also had a lifetime diagnosis of mental illness (5)</a:t>
            </a:r>
          </a:p>
          <a:p>
            <a:pPr marL="429814" indent="-429814">
              <a:buFont typeface="+mj-lt"/>
              <a:buAutoNum type="arabicPeriod"/>
            </a:pPr>
            <a:endParaRPr lang="en-US" dirty="0"/>
          </a:p>
          <a:p>
            <a:pPr marL="429814" indent="-429814" defTabSz="1719255">
              <a:buFont typeface="+mj-lt"/>
              <a:buAutoNum type="arabicPeriod"/>
              <a:defRPr/>
            </a:pPr>
            <a:r>
              <a:rPr lang="en-US" dirty="0"/>
              <a:t>Considering it’s a risk factor, research is still very limited on the needs of those who perpetrate. Understandably </a:t>
            </a:r>
            <a:r>
              <a:rPr lang="en-GB" sz="2300" dirty="0"/>
              <a:t>research has focused on needs of victims and survivors, but there is a move to develop better understanding of the needs of those perpetrating, along side our understanding of victims/survivors. (6)</a:t>
            </a:r>
          </a:p>
          <a:p>
            <a:pPr marL="457200" indent="-457200" defTabSz="1719255">
              <a:buFont typeface="+mj-lt"/>
              <a:buAutoNum type="arabicPeriod"/>
              <a:defRPr/>
            </a:pPr>
            <a:endParaRPr lang="en-GB" sz="2300" dirty="0"/>
          </a:p>
          <a:p>
            <a:pPr marL="429814" indent="-429814" defTabSz="1719255">
              <a:buFont typeface="+mj-lt"/>
              <a:buAutoNum type="arabicPeriod"/>
              <a:defRPr/>
            </a:pPr>
            <a:r>
              <a:rPr lang="en-US" dirty="0"/>
              <a:t>Through building a better understanding we can develop more effective interventions. Drives found that MH needs can often be lever for engagement and research suggests that interventions aimed at targeting violent behaviour will only be marginally effective if mental health needs are ignored (7). </a:t>
            </a:r>
            <a:r>
              <a:rPr lang="en-US" sz="2300" dirty="0"/>
              <a:t>Too often those perpetrating do not get a proper response to change or be held to account. It is unacceptable and dangerous for these individuals to be left without an effective intervention and free to continue unchallenged.</a:t>
            </a:r>
          </a:p>
          <a:p>
            <a:pPr marL="457200" indent="-457200" defTabSz="1719255">
              <a:buFont typeface="+mj-lt"/>
              <a:buAutoNum type="arabicPeriod"/>
              <a:defRPr/>
            </a:pPr>
            <a:endParaRPr lang="en-US" sz="2300" dirty="0"/>
          </a:p>
          <a:p>
            <a:pPr marL="429814" indent="-429814" defTabSz="1719255">
              <a:buFont typeface="+mj-lt"/>
              <a:buAutoNum type="arabicPeriod"/>
              <a:defRPr/>
            </a:pPr>
            <a:r>
              <a:rPr lang="en-US" dirty="0"/>
              <a:t>Perhaps most importantly, we need to be led by victims and survivors voice – next slide. (8)</a:t>
            </a:r>
          </a:p>
          <a:p>
            <a:pPr marL="429814" indent="-429814">
              <a:buAutoNum type="arabicPeriod"/>
            </a:pPr>
            <a:endParaRPr lang="en-US" dirty="0"/>
          </a:p>
          <a:p>
            <a:endParaRPr lang="en-GB" dirty="0"/>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31</a:t>
            </a:fld>
            <a:endParaRPr lang="en-US"/>
          </a:p>
        </p:txBody>
      </p:sp>
    </p:spTree>
    <p:extLst>
      <p:ext uri="{BB962C8B-B14F-4D97-AF65-F5344CB8AC3E}">
        <p14:creationId xmlns:p14="http://schemas.microsoft.com/office/powerpoint/2010/main" val="356695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3</a:t>
            </a:fld>
            <a:endParaRPr lang="en-GB"/>
          </a:p>
        </p:txBody>
      </p:sp>
    </p:spTree>
    <p:extLst>
      <p:ext uri="{BB962C8B-B14F-4D97-AF65-F5344CB8AC3E}">
        <p14:creationId xmlns:p14="http://schemas.microsoft.com/office/powerpoint/2010/main" val="393201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Prompts:</a:t>
            </a:r>
          </a:p>
          <a:p>
            <a:pPr marL="171450" indent="-171450">
              <a:buFont typeface="Arial" panose="020B0604020202020204" pitchFamily="34" charset="0"/>
              <a:buChar char="•"/>
            </a:pPr>
            <a:r>
              <a:rPr lang="en-US" sz="900" dirty="0"/>
              <a:t>In a piece of research commissioned by Drive – survivors asked about support. Tended towards punishment, but MH support most common area of need.</a:t>
            </a:r>
          </a:p>
          <a:p>
            <a:pPr marL="171450" indent="-171450">
              <a:buFont typeface="Arial" panose="020B0604020202020204" pitchFamily="34" charset="0"/>
              <a:buChar char="•"/>
            </a:pPr>
            <a:r>
              <a:rPr lang="en-US" sz="900" dirty="0"/>
              <a:t>There is a clear need as highlighted by survivors to hold those perpetrating to account. Feedback is invaluable &amp; central to informing</a:t>
            </a:r>
          </a:p>
          <a:p>
            <a:endParaRPr lang="en-US" dirty="0"/>
          </a:p>
          <a:p>
            <a:r>
              <a:rPr lang="en-US" dirty="0"/>
              <a:t>In a piece of research commissioned by Drive, survivors were asked what could be done to support their partners/ex-partners to change their abusive behaviour. Much of the responses tended towards punishment rather than rehabilitation however from the women who spoke about support, mental health support such as counselling was the most common area of need mentioned. (8)</a:t>
            </a:r>
          </a:p>
          <a:p>
            <a:endParaRPr lang="en-US" dirty="0"/>
          </a:p>
          <a:p>
            <a:r>
              <a:rPr lang="en-US" dirty="0"/>
              <a:t>There is a clear need as highlighted by survivors to hold those perpetrating to account for their abusive behaviour, while also addressing the needs of these individuals. This type of feedback is invaluable &amp; the survivor voice must be central to informing the work we all do.</a:t>
            </a:r>
          </a:p>
          <a:p>
            <a:endParaRPr lang="en-GB" sz="2300" dirty="0"/>
          </a:p>
          <a:p>
            <a:r>
              <a:rPr lang="en-US" dirty="0"/>
              <a:t>*Outside of Drive - In SafeLives’ Every Story Matters survey, 73% of survivors agreed that mental health support for perpetrators was a good idea.</a:t>
            </a:r>
            <a:r>
              <a:rPr lang="en-US"/>
              <a:t> </a:t>
            </a:r>
            <a:r>
              <a:rPr lang="en-US" dirty="0"/>
              <a:t>“They [perpetrators] should all go on a perpetrator </a:t>
            </a:r>
            <a:r>
              <a:rPr lang="en-US" dirty="0" err="1"/>
              <a:t>programme</a:t>
            </a:r>
            <a:r>
              <a:rPr lang="en-US" dirty="0"/>
              <a:t>, have in depth assessments on mental health and trauma for specific, relevant treatment.” - Survivor, Respondent to Every Story Matters survey</a:t>
            </a:r>
          </a:p>
          <a:p>
            <a:endParaRPr lang="en-GB" dirty="0"/>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32</a:t>
            </a:fld>
            <a:endParaRPr lang="en-US"/>
          </a:p>
        </p:txBody>
      </p:sp>
    </p:spTree>
    <p:extLst>
      <p:ext uri="{BB962C8B-B14F-4D97-AF65-F5344CB8AC3E}">
        <p14:creationId xmlns:p14="http://schemas.microsoft.com/office/powerpoint/2010/main" val="381026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719255">
              <a:buFont typeface="Arial" panose="020B0604020202020204" pitchFamily="34" charset="0"/>
              <a:buNone/>
              <a:defRPr/>
            </a:pPr>
            <a:r>
              <a:rPr lang="en-US" sz="900" b="1" dirty="0"/>
              <a:t>Prompts</a:t>
            </a:r>
          </a:p>
          <a:p>
            <a:pPr marL="342900" indent="-342900" defTabSz="1719255">
              <a:buFont typeface="Arial" panose="020B0604020202020204" pitchFamily="34" charset="0"/>
              <a:buChar char="•"/>
              <a:defRPr/>
            </a:pPr>
            <a:r>
              <a:rPr lang="en-GB" sz="900" dirty="0"/>
              <a:t>The University of Bristol, led by Marianne Hester – evaluate Drive. </a:t>
            </a:r>
          </a:p>
          <a:p>
            <a:pPr marL="342900" indent="-342900" defTabSz="1719255">
              <a:buFont typeface="Arial" panose="020B0604020202020204" pitchFamily="34" charset="0"/>
              <a:buChar char="•"/>
              <a:defRPr/>
            </a:pPr>
            <a:r>
              <a:rPr lang="en-GB" sz="900" dirty="0"/>
              <a:t>As part of the evaluation the needs of the SUs were assessed. Needs of cohort = high. Third = employment, over quarter = MH &amp; alcohol. Many had multiple needs = 40% 3+ needs.</a:t>
            </a:r>
          </a:p>
          <a:p>
            <a:pPr marL="342900" indent="-342900" defTabSz="1719255">
              <a:buFont typeface="Arial" panose="020B0604020202020204" pitchFamily="34" charset="0"/>
              <a:buChar char="•"/>
              <a:defRPr/>
            </a:pPr>
            <a:r>
              <a:rPr lang="en-US" sz="900" b="0" dirty="0"/>
              <a:t>Although </a:t>
            </a:r>
            <a:r>
              <a:rPr lang="en-GB" sz="900" b="0" dirty="0"/>
              <a:t>high = unknown data so may underestimate true level of need.</a:t>
            </a:r>
          </a:p>
          <a:p>
            <a:pPr marL="342900" indent="-342900" defTabSz="1719255">
              <a:buFont typeface="Arial" panose="020B0604020202020204" pitchFamily="34" charset="0"/>
              <a:buChar char="•"/>
              <a:defRPr/>
            </a:pPr>
            <a:r>
              <a:rPr lang="en-US" sz="900" b="0" dirty="0"/>
              <a:t>With</a:t>
            </a:r>
            <a:r>
              <a:rPr lang="en-GB" sz="900" b="0" dirty="0"/>
              <a:t> that being said, the level of need is higher than DVPPs &amp; MH need = higher then gen pop (17%).</a:t>
            </a:r>
          </a:p>
          <a:p>
            <a:pPr defTabSz="1719255">
              <a:defRPr/>
            </a:pPr>
            <a:endParaRPr lang="en-GB" sz="2300" dirty="0"/>
          </a:p>
          <a:p>
            <a:pPr defTabSz="1719255">
              <a:defRPr/>
            </a:pPr>
            <a:r>
              <a:rPr lang="en-GB" sz="2300" dirty="0"/>
              <a:t>The University of Bristol, led by Marianne Hester, was commissioned by Drive to evaluate the Drive project. This data is from the year 2 evaluation which assessed results up to the end of March 2018. </a:t>
            </a:r>
          </a:p>
          <a:p>
            <a:pPr defTabSz="1719255">
              <a:defRPr/>
            </a:pPr>
            <a:endParaRPr lang="en-GB" sz="2300" dirty="0"/>
          </a:p>
          <a:p>
            <a:pPr defTabSz="1719255">
              <a:defRPr/>
            </a:pPr>
            <a:r>
              <a:rPr lang="en-GB" sz="2300" dirty="0"/>
              <a:t>As part of the evaluation the needs of the SUs were assessed using data recorded by Case Managers. </a:t>
            </a:r>
            <a:r>
              <a:rPr lang="en-GB" sz="2400" dirty="0">
                <a:latin typeface="Times"/>
                <a:ea typeface="ＭＳ Ｐゴシック"/>
                <a:cs typeface="Times"/>
              </a:rPr>
              <a:t>It was found that the needs of this cohort were incredibly high – with </a:t>
            </a:r>
            <a:r>
              <a:rPr lang="en-GB" sz="2300" dirty="0">
                <a:latin typeface="Times"/>
                <a:ea typeface="ＭＳ Ｐゴシック"/>
                <a:cs typeface="Times"/>
              </a:rPr>
              <a:t>a third of service users having employment needs, just over a quarter had mental health needs or misused alcohol and many had multiple needs, with 40% needing support with in at least 3 of these need areas (2).</a:t>
            </a:r>
            <a:r>
              <a:rPr lang="en-GB" sz="2400" dirty="0">
                <a:latin typeface="Times"/>
                <a:ea typeface="ＭＳ Ｐゴシック"/>
                <a:cs typeface="Times"/>
              </a:rPr>
              <a:t> </a:t>
            </a:r>
            <a:r>
              <a:rPr lang="en-GB" sz="1200" dirty="0">
                <a:latin typeface="Times"/>
                <a:ea typeface="ＭＳ Ｐゴシック"/>
                <a:cs typeface="Times"/>
              </a:rPr>
              <a:t>Although these needs are high, we know there are still significant amounts of unknown data so its thought that </a:t>
            </a:r>
            <a:r>
              <a:rPr lang="en-GB" sz="1200" kern="1200" dirty="0">
                <a:solidFill>
                  <a:schemeClr val="tx1"/>
                </a:solidFill>
                <a:effectLst/>
                <a:latin typeface="Times" pitchFamily="6" charset="0"/>
                <a:ea typeface="ＭＳ Ｐゴシック" pitchFamily="6" charset="-128"/>
                <a:cs typeface="Times"/>
              </a:rPr>
              <a:t>these figures may </a:t>
            </a:r>
            <a:r>
              <a:rPr lang="en-GB" sz="1200" kern="1200" dirty="0">
                <a:solidFill>
                  <a:schemeClr val="tx1"/>
                </a:solidFill>
                <a:effectLst/>
                <a:latin typeface="Times" pitchFamily="6" charset="0"/>
                <a:ea typeface="ＭＳ Ｐゴシック" pitchFamily="6" charset="-128"/>
                <a:cs typeface="ＭＳ Ｐゴシック" pitchFamily="6" charset="-128"/>
              </a:rPr>
              <a:t>underestimate the true levels of need within this cohort.</a:t>
            </a:r>
            <a:endParaRPr lang="en-GB" sz="2400" dirty="0">
              <a:latin typeface="Times"/>
              <a:ea typeface="ＭＳ Ｐゴシック"/>
              <a:cs typeface="Times"/>
            </a:endParaRPr>
          </a:p>
          <a:p>
            <a:pPr>
              <a:defRPr/>
            </a:pPr>
            <a:endParaRPr lang="en-GB" sz="2300" dirty="0"/>
          </a:p>
          <a:p>
            <a:pPr marL="0" marR="0" lvl="0" indent="0" algn="l" defTabSz="1719255" rtl="0" eaLnBrk="0" fontAlgn="base" latinLnBrk="0" hangingPunct="0">
              <a:lnSpc>
                <a:spcPct val="100000"/>
              </a:lnSpc>
              <a:spcBef>
                <a:spcPct val="30000"/>
              </a:spcBef>
              <a:spcAft>
                <a:spcPct val="0"/>
              </a:spcAft>
              <a:buClrTx/>
              <a:buSzTx/>
              <a:buFontTx/>
              <a:buNone/>
              <a:tabLst/>
              <a:defRPr/>
            </a:pPr>
            <a:r>
              <a:rPr lang="en-GB" sz="2300" dirty="0">
                <a:latin typeface="Times"/>
                <a:ea typeface="ＭＳ Ｐゴシック"/>
                <a:cs typeface="Times"/>
              </a:rPr>
              <a:t>With that being said, the level of need within this group is still much higher than that usually seen in group Perpetrator Programmes (DVPPs) (2)</a:t>
            </a:r>
            <a:r>
              <a:rPr lang="en-US" sz="2300" dirty="0">
                <a:latin typeface="Times"/>
                <a:ea typeface="ＭＳ Ｐゴシック"/>
                <a:cs typeface="Times"/>
              </a:rPr>
              <a:t> and levels of MH need are thought to be much high then seen in general population – with estimates of around one in six (17%) people experiencing a common mental health problem in the past week in the UK (9).</a:t>
            </a:r>
          </a:p>
          <a:p>
            <a:pPr defTabSz="1719255">
              <a:defRPr/>
            </a:pPr>
            <a:endParaRPr lang="en-US" sz="2300" dirty="0"/>
          </a:p>
          <a:p>
            <a:pPr defTabSz="1719255">
              <a:defRPr/>
            </a:pPr>
            <a:r>
              <a:rPr lang="en-GB" sz="2300" dirty="0"/>
              <a:t>*1 in 4 in the UK will experience a mental health problem each year</a:t>
            </a:r>
          </a:p>
          <a:p>
            <a:pPr defTabSz="1719255">
              <a:defRPr/>
            </a:pPr>
            <a:endParaRPr lang="en-GB" sz="2300" dirty="0"/>
          </a:p>
          <a:p>
            <a:pPr defTabSz="1719255">
              <a:defRPr/>
            </a:pPr>
            <a:endParaRPr lang="en-GB" dirty="0"/>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33</a:t>
            </a:fld>
            <a:endParaRPr lang="en-US"/>
          </a:p>
        </p:txBody>
      </p:sp>
    </p:spTree>
    <p:extLst>
      <p:ext uri="{BB962C8B-B14F-4D97-AF65-F5344CB8AC3E}">
        <p14:creationId xmlns:p14="http://schemas.microsoft.com/office/powerpoint/2010/main" val="3130940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19255">
              <a:defRPr/>
            </a:pPr>
            <a:r>
              <a:rPr lang="en-US" sz="900" b="1" dirty="0">
                <a:latin typeface="Times"/>
                <a:ea typeface="ＭＳ Ｐゴシック"/>
                <a:cs typeface="Times"/>
              </a:rPr>
              <a:t>Prompts:</a:t>
            </a:r>
          </a:p>
          <a:p>
            <a:pPr marL="342900" indent="-342900" defTabSz="1719255">
              <a:buFont typeface="Arial" panose="020B0604020202020204" pitchFamily="34" charset="0"/>
              <a:buChar char="•"/>
              <a:defRPr/>
            </a:pPr>
            <a:r>
              <a:rPr lang="en-US" sz="900" dirty="0">
                <a:latin typeface="Times"/>
                <a:ea typeface="ＭＳ Ｐゴシック"/>
                <a:cs typeface="Times"/>
              </a:rPr>
              <a:t>As part of the year 2 Bristol evaluation, qualitative interviews were used – again found high need. 15/16 needing support.</a:t>
            </a:r>
          </a:p>
          <a:p>
            <a:pPr marL="342900" indent="-342900" defTabSz="1719255">
              <a:buFont typeface="Arial" panose="020B0604020202020204" pitchFamily="34" charset="0"/>
              <a:buChar char="•"/>
              <a:defRPr/>
            </a:pPr>
            <a:r>
              <a:rPr lang="en-US" sz="900" dirty="0">
                <a:latin typeface="Times"/>
                <a:ea typeface="ＭＳ Ｐゴシック"/>
                <a:cs typeface="Times"/>
              </a:rPr>
              <a:t>Levels high in number &amp; severity – 25% disclosed feeling suicidal.</a:t>
            </a:r>
          </a:p>
          <a:p>
            <a:pPr marL="342900" indent="-342900" defTabSz="1719255">
              <a:buFont typeface="Arial" panose="020B0604020202020204" pitchFamily="34" charset="0"/>
              <a:buChar char="•"/>
              <a:defRPr/>
            </a:pPr>
            <a:r>
              <a:rPr lang="en-GB" sz="900" dirty="0"/>
              <a:t>Obviously those who agreed to be interviewed were highly engaged = not representative of whole cohort, but high needs</a:t>
            </a:r>
            <a:endParaRPr lang="en-US" sz="900" dirty="0">
              <a:latin typeface="Times"/>
              <a:ea typeface="ＭＳ Ｐゴシック"/>
              <a:cs typeface="Times"/>
            </a:endParaRPr>
          </a:p>
          <a:p>
            <a:pPr defTabSz="1719255">
              <a:defRPr/>
            </a:pPr>
            <a:endParaRPr lang="en-US" sz="2300" dirty="0">
              <a:latin typeface="Times"/>
              <a:ea typeface="ＭＳ Ｐゴシック"/>
              <a:cs typeface="Times"/>
            </a:endParaRPr>
          </a:p>
          <a:p>
            <a:pPr defTabSz="1719255">
              <a:defRPr/>
            </a:pPr>
            <a:endParaRPr lang="en-US" sz="2300" dirty="0">
              <a:latin typeface="Times"/>
              <a:ea typeface="ＭＳ Ｐゴシック"/>
              <a:cs typeface="Times"/>
            </a:endParaRPr>
          </a:p>
          <a:p>
            <a:pPr defTabSz="1719255">
              <a:defRPr/>
            </a:pPr>
            <a:r>
              <a:rPr lang="en-US" sz="2300" dirty="0">
                <a:latin typeface="Times"/>
                <a:ea typeface="ＭＳ Ｐゴシック"/>
                <a:cs typeface="Times"/>
              </a:rPr>
              <a:t>As part of the year 2 Bristol evaluation, qualitative interviews were used to gain deeper insight into the processes relating to Drive. </a:t>
            </a:r>
            <a:r>
              <a:rPr lang="en-GB" sz="2300" dirty="0">
                <a:latin typeface="Times"/>
                <a:ea typeface="ＭＳ Ｐゴシック"/>
                <a:cs typeface="Times"/>
              </a:rPr>
              <a:t>This analysis again found high needs within this cohort, with 15 out of the 16 interviewed needing assistance with housing, drug or alcohol misuse or their mental health (2).</a:t>
            </a:r>
          </a:p>
          <a:p>
            <a:endParaRPr lang="en-US" sz="2300" dirty="0"/>
          </a:p>
          <a:p>
            <a:pPr defTabSz="1719255">
              <a:defRPr/>
            </a:pPr>
            <a:r>
              <a:rPr lang="en-GB" sz="2300" dirty="0"/>
              <a:t>Levels of mental health needs were particularly high both in number and severity for the service users interviewed and 25% of SUs disclosed feeling suicidal at the start of drives intervention, although </a:t>
            </a:r>
            <a:r>
              <a:rPr lang="en-GB" sz="1200" kern="1200" dirty="0" err="1">
                <a:solidFill>
                  <a:schemeClr val="tx1"/>
                </a:solidFill>
                <a:effectLst/>
                <a:latin typeface="Times" pitchFamily="6" charset="0"/>
                <a:ea typeface="ＭＳ Ｐゴシック" pitchFamily="6" charset="-128"/>
                <a:cs typeface="ＭＳ Ｐゴシック" pitchFamily="6" charset="-128"/>
              </a:rPr>
              <a:t>UoB</a:t>
            </a:r>
            <a:r>
              <a:rPr lang="en-GB" sz="1200" kern="1200" dirty="0">
                <a:solidFill>
                  <a:schemeClr val="tx1"/>
                </a:solidFill>
                <a:effectLst/>
                <a:latin typeface="Times" pitchFamily="6" charset="0"/>
                <a:ea typeface="ＭＳ Ｐゴシック" pitchFamily="6" charset="-128"/>
                <a:cs typeface="ＭＳ Ｐゴシック" pitchFamily="6" charset="-128"/>
              </a:rPr>
              <a:t> noted that this improved during drive</a:t>
            </a:r>
            <a:r>
              <a:rPr lang="en-GB" sz="2300" dirty="0"/>
              <a:t> (3). Obviously those who agreed to be interviewed were highly engaged and aren't going to be representative of the whole cohort, even so this is still considerably higher than seen in the general population*.</a:t>
            </a:r>
          </a:p>
          <a:p>
            <a:pPr defTabSz="1719255">
              <a:defRPr/>
            </a:pPr>
            <a:endParaRPr lang="en-GB" sz="2300" dirty="0"/>
          </a:p>
          <a:p>
            <a:pPr defTabSz="1719255">
              <a:defRPr/>
            </a:pPr>
            <a:r>
              <a:rPr lang="en-GB" sz="2300" dirty="0"/>
              <a:t>*With research suggesting around </a:t>
            </a:r>
            <a:r>
              <a:rPr lang="en-US" sz="2300" dirty="0"/>
              <a:t>5% of UK will have experienced suicidal thoughts in the past year (9).</a:t>
            </a:r>
            <a:endParaRPr lang="en-GB" sz="2300" dirty="0"/>
          </a:p>
          <a:p>
            <a:r>
              <a:rPr lang="en-GB" sz="2300" dirty="0"/>
              <a:t>*</a:t>
            </a:r>
            <a:r>
              <a:rPr lang="en-US" sz="2400" dirty="0"/>
              <a:t>Its worth noting – given the high risk nature of the work, Drive prepares for and monitors critical incidents (fatality or serious harm). Over the course of the past 3 years, there have been 6 critical incidents. 4 of these were perpetrator suicide, 1 injury to child post-Drive intervention; 1 injury to victim.</a:t>
            </a:r>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34</a:t>
            </a:fld>
            <a:endParaRPr lang="en-US"/>
          </a:p>
        </p:txBody>
      </p:sp>
    </p:spTree>
    <p:extLst>
      <p:ext uri="{BB962C8B-B14F-4D97-AF65-F5344CB8AC3E}">
        <p14:creationId xmlns:p14="http://schemas.microsoft.com/office/powerpoint/2010/main" val="1933018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900" b="1" dirty="0">
                <a:latin typeface="Times"/>
                <a:ea typeface="ＭＳ Ｐゴシック"/>
                <a:cs typeface="Times"/>
              </a:rPr>
              <a:t>Prompts</a:t>
            </a:r>
          </a:p>
          <a:p>
            <a:pPr marL="342900" indent="-342900">
              <a:buFont typeface="Arial" panose="020B0604020202020204" pitchFamily="34" charset="0"/>
              <a:buChar char="•"/>
              <a:defRPr/>
            </a:pPr>
            <a:r>
              <a:rPr lang="en-GB" sz="900" dirty="0">
                <a:latin typeface="Times"/>
                <a:ea typeface="ＭＳ Ｐゴシック"/>
                <a:cs typeface="Times"/>
              </a:rPr>
              <a:t>Moving away from the Bristol evaluation - We conducted an internal analysis on the drive data. Contact only from year 2.</a:t>
            </a:r>
          </a:p>
          <a:p>
            <a:pPr marL="342900" indent="-342900">
              <a:buFont typeface="Arial" panose="020B0604020202020204" pitchFamily="34" charset="0"/>
              <a:buChar char="•"/>
              <a:defRPr/>
            </a:pPr>
            <a:r>
              <a:rPr lang="en-US" sz="900" dirty="0">
                <a:latin typeface="Times"/>
                <a:ea typeface="ＭＳ Ｐゴシック"/>
                <a:cs typeface="Times"/>
              </a:rPr>
              <a:t>You'll </a:t>
            </a:r>
            <a:r>
              <a:rPr lang="en-GB" sz="900" dirty="0">
                <a:latin typeface="Times"/>
                <a:ea typeface="ＭＳ Ｐゴシック"/>
                <a:cs typeface="Times"/>
              </a:rPr>
              <a:t>notice these levels are higher = because they are contact</a:t>
            </a:r>
          </a:p>
          <a:p>
            <a:pPr marL="342900" indent="-342900">
              <a:buFont typeface="Arial" panose="020B0604020202020204" pitchFamily="34" charset="0"/>
              <a:buChar char="•"/>
              <a:defRPr/>
            </a:pPr>
            <a:r>
              <a:rPr lang="en-US" sz="900" dirty="0">
                <a:latin typeface="Times"/>
                <a:ea typeface="ＭＳ Ｐゴシック"/>
                <a:cs typeface="Times"/>
              </a:rPr>
              <a:t>Found</a:t>
            </a:r>
            <a:r>
              <a:rPr lang="en-GB" sz="900" dirty="0">
                <a:latin typeface="Times"/>
                <a:ea typeface="ＭＳ Ｐゴシック"/>
                <a:cs typeface="Times"/>
              </a:rPr>
              <a:t> 42% had diagnosed MH, depression, anxiety and personality disorders most common. </a:t>
            </a:r>
          </a:p>
          <a:p>
            <a:pPr marL="342900" indent="-342900">
              <a:buFont typeface="Arial" panose="020B0604020202020204" pitchFamily="34" charset="0"/>
              <a:buChar char="•"/>
              <a:defRPr/>
            </a:pPr>
            <a:r>
              <a:rPr lang="en-US" sz="900" dirty="0">
                <a:latin typeface="Times"/>
                <a:ea typeface="ＭＳ Ｐゴシック"/>
                <a:cs typeface="Times"/>
              </a:rPr>
              <a:t>A</a:t>
            </a:r>
            <a:r>
              <a:rPr lang="en-GB" sz="900" dirty="0">
                <a:latin typeface="Times"/>
                <a:ea typeface="ＭＳ Ｐゴシック"/>
                <a:cs typeface="Times"/>
              </a:rPr>
              <a:t>gain compared to gen pop = much higher. 6% anxiety, 3% depression.</a:t>
            </a:r>
          </a:p>
          <a:p>
            <a:pPr>
              <a:defRPr/>
            </a:pPr>
            <a:endParaRPr lang="en-GB" sz="2300" dirty="0">
              <a:latin typeface="Times"/>
              <a:ea typeface="ＭＳ Ｐゴシック"/>
              <a:cs typeface="Times"/>
            </a:endParaRPr>
          </a:p>
          <a:p>
            <a:pPr>
              <a:defRPr/>
            </a:pPr>
            <a:endParaRPr lang="en-GB" sz="2300" dirty="0">
              <a:latin typeface="Times"/>
              <a:ea typeface="ＭＳ Ｐゴシック"/>
              <a:cs typeface="Times"/>
            </a:endParaRPr>
          </a:p>
          <a:p>
            <a:pPr>
              <a:defRPr/>
            </a:pPr>
            <a:r>
              <a:rPr lang="en-GB" sz="2300" dirty="0">
                <a:latin typeface="Times"/>
                <a:ea typeface="ＭＳ Ｐゴシック"/>
                <a:cs typeface="Times"/>
              </a:rPr>
              <a:t>Moving away from the Bristol evaluation - We conducted an internal analysis on the drive data. This analysis looked at contact only cases opened during year 2 of the pilot and that had now closed.</a:t>
            </a:r>
            <a:r>
              <a:rPr lang="en-GB" sz="2400" dirty="0">
                <a:latin typeface="Times"/>
                <a:ea typeface="ＭＳ Ｐゴシック"/>
                <a:cs typeface="Times"/>
              </a:rPr>
              <a:t> </a:t>
            </a:r>
            <a:endParaRPr lang="en-GB" sz="2300" dirty="0"/>
          </a:p>
          <a:p>
            <a:pPr defTabSz="1719255">
              <a:defRPr/>
            </a:pPr>
            <a:endParaRPr lang="en-US" sz="2300" dirty="0"/>
          </a:p>
          <a:p>
            <a:pPr>
              <a:defRPr/>
            </a:pPr>
            <a:r>
              <a:rPr lang="en-US" sz="2300" dirty="0">
                <a:latin typeface="Times"/>
                <a:ea typeface="ＭＳ Ｐゴシック"/>
                <a:cs typeface="Times"/>
              </a:rPr>
              <a:t>You'll notice that the levels of need found in this analysis are much higher than found in the year 2 evaluation, this is because this analysis only looks at cases where contact has been made with the SU, </a:t>
            </a:r>
            <a:r>
              <a:rPr lang="en-US" sz="2400" dirty="0">
                <a:latin typeface="Times"/>
                <a:ea typeface="ＭＳ Ｐゴシック"/>
                <a:cs typeface="Times"/>
              </a:rPr>
              <a:t>as case managers are unlikely to know the same level of detail in cases where there is no contact with the service user.</a:t>
            </a:r>
            <a:endParaRPr lang="en-US" sz="2400" dirty="0">
              <a:cs typeface="Times"/>
            </a:endParaRPr>
          </a:p>
          <a:p>
            <a:pPr defTabSz="1719255">
              <a:defRPr/>
            </a:pPr>
            <a:endParaRPr lang="en-GB" sz="2300" dirty="0"/>
          </a:p>
          <a:p>
            <a:r>
              <a:rPr lang="en-GB" sz="2300" dirty="0">
                <a:latin typeface="Times"/>
                <a:ea typeface="ＭＳ Ｐゴシック"/>
                <a:cs typeface="Times"/>
              </a:rPr>
              <a:t>This analysis found that a huge 42% (55) of these SUs had a diagnosed mental health condition. The most common of which were depression (38% n=21), anxiety disorders (31% n=17) and personality disorders (24% n=13). Again, </a:t>
            </a:r>
            <a:r>
              <a:rPr lang="en-US" sz="2300" b="0" dirty="0">
                <a:latin typeface="Times"/>
                <a:ea typeface="ＭＳ Ｐゴシック"/>
                <a:cs typeface="Times"/>
              </a:rPr>
              <a:t>c</a:t>
            </a:r>
            <a:r>
              <a:rPr lang="en-US" sz="2400" b="0" dirty="0">
                <a:latin typeface="Times"/>
                <a:ea typeface="ＭＳ Ｐゴシック"/>
                <a:cs typeface="Times"/>
              </a:rPr>
              <a:t>ompared to general pop stats these levels of mental health need are incredibly high – its estimated that around 3% of the UK suffering with depression and 6% anxiety disorders in the past week. (9). </a:t>
            </a:r>
          </a:p>
          <a:p>
            <a:endParaRPr lang="en-US" sz="24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300" kern="0" dirty="0"/>
              <a:t>*</a:t>
            </a:r>
            <a:r>
              <a:rPr lang="en-US" sz="2300" dirty="0">
                <a:latin typeface="Times"/>
                <a:ea typeface="ＭＳ Ｐゴシック"/>
                <a:cs typeface="Times"/>
              </a:rPr>
              <a:t>35% of the 130 Drive SUs had planned or attempted suicide at least once in the past.</a:t>
            </a:r>
            <a:endParaRPr lang="en-GB" sz="2300" dirty="0">
              <a:latin typeface="Times"/>
              <a:ea typeface="ＭＳ Ｐゴシック"/>
              <a:cs typeface="Times"/>
            </a:endParaRPr>
          </a:p>
          <a:p>
            <a:endParaRPr lang="en-US" sz="2300" kern="0" dirty="0"/>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35</a:t>
            </a:fld>
            <a:endParaRPr lang="en-US"/>
          </a:p>
        </p:txBody>
      </p:sp>
    </p:spTree>
    <p:extLst>
      <p:ext uri="{BB962C8B-B14F-4D97-AF65-F5344CB8AC3E}">
        <p14:creationId xmlns:p14="http://schemas.microsoft.com/office/powerpoint/2010/main" val="1181639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Prompts</a:t>
            </a:r>
          </a:p>
          <a:p>
            <a:pPr marL="171450" indent="-171450">
              <a:buFont typeface="Arial" panose="020B0604020202020204" pitchFamily="34" charset="0"/>
              <a:buChar char="•"/>
            </a:pPr>
            <a:r>
              <a:rPr lang="en-US" sz="900" dirty="0"/>
              <a:t>This graph shows the additional needs of Sus, with MH need (blue) or without (pink). MH much higher rates of additional needs.</a:t>
            </a:r>
          </a:p>
          <a:p>
            <a:pPr marL="171450" indent="-171450">
              <a:buFont typeface="Arial" panose="020B0604020202020204" pitchFamily="34" charset="0"/>
              <a:buChar char="•"/>
            </a:pPr>
            <a:r>
              <a:rPr lang="en-US" sz="900" dirty="0"/>
              <a:t>86% had 3+ needs, which is 34% higher than seen in those without a MH need.</a:t>
            </a:r>
          </a:p>
          <a:p>
            <a:pPr marL="171450" indent="-171450">
              <a:buFont typeface="Arial" panose="020B0604020202020204" pitchFamily="34" charset="0"/>
              <a:buChar char="•"/>
            </a:pPr>
            <a:r>
              <a:rPr lang="en-US" sz="900" dirty="0"/>
              <a:t>By </a:t>
            </a:r>
            <a:r>
              <a:rPr lang="en-US" sz="900" dirty="0" err="1"/>
              <a:t>recognising</a:t>
            </a:r>
            <a:r>
              <a:rPr lang="en-US" sz="900" dirty="0"/>
              <a:t> &amp; understanding these high needs = create stability and space to take responsibility.</a:t>
            </a:r>
          </a:p>
          <a:p>
            <a:pPr marL="0" indent="0">
              <a:buFont typeface="Arial" panose="020B0604020202020204" pitchFamily="34" charset="0"/>
              <a:buNone/>
            </a:pPr>
            <a:endParaRPr lang="en-US" dirty="0"/>
          </a:p>
          <a:p>
            <a:endParaRPr lang="en-US" dirty="0"/>
          </a:p>
          <a:p>
            <a:r>
              <a:rPr lang="en-US" dirty="0"/>
              <a:t>This graph shows the additional needs of SU identified as either having a MH need (in blue) or not having a MH need (in pink). Where SUs were identified as having a mental health need, there were much higher rates seen across all additional needs.</a:t>
            </a:r>
          </a:p>
          <a:p>
            <a:endParaRPr lang="en-US" dirty="0"/>
          </a:p>
          <a:p>
            <a:r>
              <a:rPr lang="en-US" dirty="0"/>
              <a:t>86% of service users identified as having a MH need had 3 or more needs &amp; service users with an identified mental health need were 34% more likely to have multiple needs than those without.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By </a:t>
            </a:r>
            <a:r>
              <a:rPr lang="en-US" dirty="0" err="1"/>
              <a:t>recognising</a:t>
            </a:r>
            <a:r>
              <a:rPr lang="en-US" dirty="0"/>
              <a:t> &amp; understanding these high and multiple needs case managers work hard to increase stability and create space for service users to take responsibility and address their abusive behaviour. </a:t>
            </a:r>
          </a:p>
          <a:p>
            <a:endParaRPr lang="en-US" dirty="0"/>
          </a:p>
          <a:p>
            <a:pPr defTabSz="1719255">
              <a:defRPr/>
            </a:pPr>
            <a:r>
              <a:rPr lang="en-US" sz="2300" dirty="0">
                <a:solidFill>
                  <a:schemeClr val="tx1">
                    <a:lumMod val="50000"/>
                  </a:schemeClr>
                </a:solidFill>
              </a:rPr>
              <a:t>*Note: There were 38 cases where it was unknown whether there was a mental health need. These have been excluded</a:t>
            </a:r>
          </a:p>
          <a:p>
            <a:endParaRPr lang="en-GB" dirty="0"/>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36</a:t>
            </a:fld>
            <a:endParaRPr lang="en-US"/>
          </a:p>
        </p:txBody>
      </p:sp>
    </p:spTree>
    <p:extLst>
      <p:ext uri="{BB962C8B-B14F-4D97-AF65-F5344CB8AC3E}">
        <p14:creationId xmlns:p14="http://schemas.microsoft.com/office/powerpoint/2010/main" val="991577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b="1" dirty="0">
                <a:latin typeface="Times"/>
                <a:ea typeface="ＭＳ Ｐゴシック"/>
                <a:cs typeface="Times"/>
              </a:rPr>
              <a:t>Prompts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latin typeface="Times"/>
                <a:ea typeface="ＭＳ Ｐゴシック"/>
                <a:cs typeface="Times"/>
              </a:rPr>
              <a:t>Looking outside of drives data, these are some of the most common MH issues – not extensive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latin typeface="Times"/>
                <a:ea typeface="ＭＳ Ｐゴシック"/>
                <a:cs typeface="Times"/>
              </a:rPr>
              <a:t>Prevalence rates = significantly higher </a:t>
            </a:r>
            <a:r>
              <a:rPr lang="en-GB" sz="900" kern="1200" dirty="0">
                <a:effectLst/>
                <a:latin typeface="Times"/>
                <a:ea typeface="ＭＳ Ｐゴシック"/>
                <a:cs typeface="Times"/>
              </a:rPr>
              <a:t>for individuals that perpetrate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kern="1200" dirty="0">
                <a:effectLst/>
                <a:latin typeface="Times"/>
                <a:ea typeface="ＭＳ Ｐゴシック"/>
                <a:cs typeface="Times"/>
              </a:rPr>
              <a:t>M</a:t>
            </a:r>
            <a:r>
              <a:rPr lang="en-GB" sz="900" kern="1200" dirty="0" err="1">
                <a:effectLst/>
                <a:latin typeface="Times"/>
                <a:ea typeface="ＭＳ Ｐゴシック"/>
                <a:cs typeface="Times"/>
              </a:rPr>
              <a:t>en</a:t>
            </a:r>
            <a:r>
              <a:rPr lang="en-GB" sz="900" kern="1200" dirty="0">
                <a:effectLst/>
                <a:latin typeface="Times"/>
                <a:ea typeface="ＭＳ Ｐゴシック"/>
                <a:cs typeface="Times"/>
              </a:rPr>
              <a:t> in treatment for IPV = depression 40%</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kern="1200" dirty="0">
                <a:effectLst/>
                <a:latin typeface="Times"/>
                <a:ea typeface="ＭＳ Ｐゴシック"/>
                <a:cs typeface="Times"/>
              </a:rPr>
              <a:t>Another study, quarter of men arrested = PTSD, x6 higher than gen pop.</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t>Its important to flag, that information presented on the needs of those who have perpetrated domestic abuse varies dramatically </a:t>
            </a:r>
            <a:endParaRPr lang="en-US" sz="900" dirty="0">
              <a:latin typeface="Times"/>
              <a:ea typeface="ＭＳ Ｐゴシック"/>
              <a:cs typeface="Time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300" dirty="0">
              <a:latin typeface="Times"/>
              <a:ea typeface="ＭＳ Ｐゴシック"/>
              <a:cs typeface="Time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300" dirty="0">
                <a:latin typeface="Times"/>
                <a:ea typeface="ＭＳ Ｐゴシック"/>
                <a:cs typeface="Times"/>
              </a:rPr>
              <a:t>Looking outside of drives data, these are some of the most common issues experienced by those who perpetrate abusive </a:t>
            </a:r>
            <a:r>
              <a:rPr lang="en-US" sz="2300" dirty="0" err="1">
                <a:latin typeface="Times"/>
                <a:ea typeface="ＭＳ Ｐゴシック"/>
                <a:cs typeface="Times"/>
              </a:rPr>
              <a:t>behaviours</a:t>
            </a:r>
            <a:r>
              <a:rPr lang="en-US" sz="2300" dirty="0">
                <a:latin typeface="Times"/>
                <a:ea typeface="ＭＳ Ｐゴシック"/>
                <a:cs typeface="Times"/>
              </a:rPr>
              <a:t>, although obviously this list isn’t extensive. The prevalence of these needs has been found </a:t>
            </a:r>
            <a:r>
              <a:rPr lang="en-GB" sz="1200" kern="1200" dirty="0">
                <a:effectLst/>
                <a:latin typeface="Times"/>
                <a:ea typeface="ＭＳ Ｐゴシック"/>
                <a:cs typeface="Times"/>
              </a:rPr>
              <a:t>to be significantly higher for individuals that perpetrate compared to the general population </a:t>
            </a:r>
            <a:r>
              <a:rPr lang="en-US" sz="2300" dirty="0">
                <a:latin typeface="Times"/>
                <a:ea typeface="ＭＳ Ｐゴシック"/>
                <a:cs typeface="Times"/>
              </a:rPr>
              <a:t>or those who have not disclosed abusive behaviour.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300" dirty="0"/>
          </a:p>
          <a:p>
            <a:r>
              <a:rPr lang="en-US" sz="2300" dirty="0"/>
              <a:t>As an example:</a:t>
            </a:r>
          </a:p>
          <a:p>
            <a:endParaRPr lang="en-US" sz="2300" dirty="0"/>
          </a:p>
          <a:p>
            <a:r>
              <a:rPr lang="en-US" sz="2300" dirty="0"/>
              <a:t>- In a piece of research looking at men in treatment for IPV, rates of depression were found to be 40% (11). – this is very similar to the rates of depression found in the Drive cohort (38%) and again much higher than estimated in general population.</a:t>
            </a:r>
          </a:p>
          <a:p>
            <a:endParaRPr lang="en-US" sz="2300" dirty="0"/>
          </a:p>
          <a:p>
            <a:pPr defTabSz="1719255">
              <a:defRPr/>
            </a:pPr>
            <a:r>
              <a:rPr lang="en-US" sz="2300" dirty="0">
                <a:solidFill>
                  <a:schemeClr val="accent6"/>
                </a:solidFill>
              </a:rPr>
              <a:t>-Another study found that a quarter (26%) of men arrested for DV were found to have PTSD (10), which is around 6x higher than thought in general population – (4.4% in past month - </a:t>
            </a:r>
            <a:r>
              <a:rPr lang="en-US" sz="2300">
                <a:solidFill>
                  <a:schemeClr val="accent6"/>
                </a:solidFill>
              </a:rPr>
              <a:t>(13)) </a:t>
            </a:r>
            <a:r>
              <a:rPr lang="en-US" sz="2300" dirty="0">
                <a:solidFill>
                  <a:schemeClr val="accent6"/>
                </a:solidFill>
              </a:rPr>
              <a:t>and 10% higher than found in the Drive cohort. </a:t>
            </a:r>
          </a:p>
          <a:p>
            <a:pPr defTabSz="1719255">
              <a:defRPr/>
            </a:pPr>
            <a:endParaRPr lang="en-US" sz="2300" dirty="0"/>
          </a:p>
          <a:p>
            <a:pPr defTabSz="1719255">
              <a:defRPr/>
            </a:pPr>
            <a:r>
              <a:rPr lang="en-US" sz="2400" dirty="0"/>
              <a:t>Its important to flag, that information presented on the needs of those who have perpetrated domestic abuse varies dramatically and although the needs of the Drive cohort are relatively high, this isn’t necessarily true for all people that perpetrate domestic abuse. Not everyone who commits domestic abuse will have a mental health need and actually those with a mental illness are much more likely to be a victim of crime than to perpetrate crime </a:t>
            </a:r>
            <a:r>
              <a:rPr lang="en-US" sz="2400"/>
              <a:t>(14).</a:t>
            </a:r>
            <a:endParaRPr lang="en-US" sz="2300"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37</a:t>
            </a:fld>
            <a:endParaRPr lang="en-US"/>
          </a:p>
        </p:txBody>
      </p:sp>
    </p:spTree>
    <p:extLst>
      <p:ext uri="{BB962C8B-B14F-4D97-AF65-F5344CB8AC3E}">
        <p14:creationId xmlns:p14="http://schemas.microsoft.com/office/powerpoint/2010/main" val="3318209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Times"/>
                <a:ea typeface="ＭＳ Ｐゴシック"/>
                <a:cs typeface="Times"/>
              </a:rPr>
              <a:t>Prompts:</a:t>
            </a:r>
          </a:p>
          <a:p>
            <a:pPr marL="171450" indent="-171450">
              <a:buFont typeface="Arial" panose="020B0604020202020204" pitchFamily="34" charset="0"/>
              <a:buChar char="•"/>
            </a:pPr>
            <a:r>
              <a:rPr lang="en-US" sz="900" dirty="0">
                <a:latin typeface="Times"/>
                <a:ea typeface="ＭＳ Ｐゴシック"/>
                <a:cs typeface="Times"/>
              </a:rPr>
              <a:t>DH = extreme form of DV, common type of homicide. Risk factors = suicidal thoughts/attempts and depression (associated with increased risk)</a:t>
            </a:r>
          </a:p>
          <a:p>
            <a:pPr marL="171450" indent="-171450">
              <a:buFont typeface="Arial" panose="020B0604020202020204" pitchFamily="34" charset="0"/>
              <a:buChar char="•"/>
            </a:pPr>
            <a:r>
              <a:rPr lang="en-US" sz="900" dirty="0">
                <a:latin typeface="Times"/>
                <a:ea typeface="ＭＳ Ｐゴシック"/>
                <a:cs typeface="Times"/>
              </a:rPr>
              <a:t>Following factors = high occurrence </a:t>
            </a:r>
          </a:p>
          <a:p>
            <a:pPr marL="171450" indent="-171450">
              <a:buFont typeface="Arial" panose="020B0604020202020204" pitchFamily="34" charset="0"/>
              <a:buChar char="•"/>
            </a:pPr>
            <a:r>
              <a:rPr lang="en-US" sz="900" dirty="0"/>
              <a:t>Despite the clear overlap between mental health and domestic abuse, the two sectors have developed as separate professional fields. Need effective MA working.</a:t>
            </a:r>
          </a:p>
          <a:p>
            <a:endParaRPr lang="en-US" dirty="0">
              <a:latin typeface="Times"/>
              <a:ea typeface="ＭＳ Ｐゴシック"/>
              <a:cs typeface="Times"/>
            </a:endParaRPr>
          </a:p>
          <a:p>
            <a:endParaRPr lang="en-US" dirty="0">
              <a:latin typeface="Times"/>
              <a:ea typeface="ＭＳ Ｐゴシック"/>
              <a:cs typeface="Times"/>
            </a:endParaRPr>
          </a:p>
          <a:p>
            <a:endParaRPr lang="en-US" dirty="0">
              <a:latin typeface="Times"/>
              <a:ea typeface="ＭＳ Ｐゴシック"/>
              <a:cs typeface="Times"/>
            </a:endParaRPr>
          </a:p>
          <a:p>
            <a:r>
              <a:rPr lang="en-US" dirty="0">
                <a:latin typeface="Times"/>
                <a:ea typeface="ＭＳ Ｐゴシック"/>
                <a:cs typeface="Times"/>
              </a:rPr>
              <a:t>Domestic homicide is an extreme form of domestic violence and one of the most common types of homicide. Along with risk factors I’m sure most are aware of, such as access to weapons &amp; recent separation from partner research has found MH needs such as suicidal thoughts/attempts and depression to also be associated with increased risk of violent behaviour &amp; homicide (15, 16, 18)</a:t>
            </a:r>
          </a:p>
          <a:p>
            <a:endParaRPr lang="en-US" dirty="0"/>
          </a:p>
          <a:p>
            <a:r>
              <a:rPr lang="en-US" dirty="0"/>
              <a:t>Following on from this, high occurrence of the remaining issues on this slide have all been identified in research looking at domestic homicide cases.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Despite the clear overlap between mental health and domestic abuse, the two sectors have developed as separate professional fields. These factors highlight the important of dealing with this group of individuals with effective multiagency working and in particular mental health provision to identify and address these needs as early as possible, alongside the individuals abusive behaviour.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Suicidal thoughts/attempts – </a:t>
            </a:r>
            <a:r>
              <a:rPr lang="en-US" b="0" dirty="0"/>
              <a:t>40% had attempted suicide / self harmed prior to the incident and in most of those cases, there is no evidence that these facts were known to police prior to the homicide (15)</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Depression </a:t>
            </a:r>
            <a:r>
              <a:rPr lang="en-US" dirty="0"/>
              <a:t>– In 50% of DH cases reviewed the perpetrator had depression (17)</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Substance misuse - </a:t>
            </a:r>
            <a:r>
              <a:rPr lang="en-US" sz="1200" dirty="0"/>
              <a:t>High rates of chronic substance abuse (61%) (15)</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bg2">
                    <a:lumMod val="50000"/>
                  </a:schemeClr>
                </a:solidFill>
                <a:ea typeface="ＭＳ Ｐゴシック"/>
              </a:rPr>
              <a:t>Mental illness at the time of the homicide - </a:t>
            </a:r>
            <a:r>
              <a:rPr lang="en-US" b="0" dirty="0">
                <a:solidFill>
                  <a:schemeClr val="bg2">
                    <a:lumMod val="50000"/>
                  </a:schemeClr>
                </a:solidFill>
                <a:ea typeface="ＭＳ Ｐゴシック"/>
              </a:rPr>
              <a:t>20% of intimate partner homicide perpetrators and 34% of adult family homicide perpetrators had symptoms of mental illness at the time of offense (5)</a:t>
            </a:r>
            <a:endParaRPr lang="en-GB" b="0" baseline="30000" dirty="0">
              <a:solidFill>
                <a:schemeClr val="bg2">
                  <a:lumMod val="50000"/>
                </a:schemeClr>
              </a:solidFill>
              <a:ea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b="1" dirty="0"/>
              <a:t>Life-time </a:t>
            </a:r>
            <a:r>
              <a:rPr lang="en-US" dirty="0"/>
              <a:t>- In a sample looking at individuals convicted of domestic homicide, more than 90% who had symptoms of mental illness at the time of the offense also had a lifetime diagnosis and history of mental illness. Despite the high levels of lifetime mental illness, around 1/3 had never been in contact with mental health services. (5)</a:t>
            </a:r>
          </a:p>
          <a:p>
            <a:endParaRPr lang="en-US" b="1" dirty="0"/>
          </a:p>
          <a:p>
            <a:r>
              <a:rPr lang="en-US" b="1" dirty="0"/>
              <a:t>Risk reduction</a:t>
            </a:r>
            <a:r>
              <a:rPr lang="en-US" b="0" dirty="0"/>
              <a:t> – applies both to violence against others and self-directed violence</a:t>
            </a:r>
            <a:endParaRPr lang="en-US" b="1"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38</a:t>
            </a:fld>
            <a:endParaRPr lang="en-US"/>
          </a:p>
        </p:txBody>
      </p:sp>
    </p:spTree>
    <p:extLst>
      <p:ext uri="{BB962C8B-B14F-4D97-AF65-F5344CB8AC3E}">
        <p14:creationId xmlns:p14="http://schemas.microsoft.com/office/powerpoint/2010/main" val="253288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19255">
              <a:defRPr/>
            </a:pPr>
            <a:r>
              <a:rPr lang="en-US" sz="900" b="1" dirty="0"/>
              <a:t>Prompts:</a:t>
            </a:r>
          </a:p>
          <a:p>
            <a:pPr marL="171450" marR="0" lvl="0" indent="-171450" algn="l" defTabSz="17192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t>Research has suggested that there may be a link between certain types mental health illness and type of abuse perpetrated.</a:t>
            </a:r>
          </a:p>
          <a:p>
            <a:pPr marL="171450" indent="-171450" defTabSz="1719255">
              <a:buFont typeface="Arial" panose="020B0604020202020204" pitchFamily="34" charset="0"/>
              <a:buChar char="•"/>
              <a:defRPr/>
            </a:pPr>
            <a:r>
              <a:rPr lang="en-US" sz="900" dirty="0"/>
              <a:t>One study found: panic disorder = physical abuse, social phobia = sexual abuse and alcohol disorder = psychological and physical </a:t>
            </a:r>
          </a:p>
          <a:p>
            <a:pPr marL="171450" indent="-171450" defTabSz="1719255">
              <a:buFont typeface="Arial" panose="020B0604020202020204" pitchFamily="34" charset="0"/>
              <a:buChar char="•"/>
              <a:defRPr/>
            </a:pPr>
            <a:r>
              <a:rPr lang="en-US" sz="900" dirty="0"/>
              <a:t>Another study: men with PTSD x3 sexual abuse, women with depression x4 physical abuse</a:t>
            </a:r>
          </a:p>
          <a:p>
            <a:pPr marL="171450" indent="-171450" defTabSz="1719255">
              <a:buFont typeface="Arial" panose="020B0604020202020204" pitchFamily="34" charset="0"/>
              <a:buChar char="•"/>
              <a:defRPr/>
            </a:pPr>
            <a:r>
              <a:rPr lang="en-US" sz="900" dirty="0"/>
              <a:t>Back to Bristol evaluation = multiple needs = </a:t>
            </a:r>
            <a:r>
              <a:rPr lang="en-US" sz="900" dirty="0">
                <a:latin typeface="Times"/>
                <a:ea typeface="ＭＳ Ｐゴシック"/>
                <a:cs typeface="Times"/>
              </a:rPr>
              <a:t>highest levels of harassment &amp; stalking and jealousy &amp; control </a:t>
            </a:r>
            <a:r>
              <a:rPr lang="en-US" sz="900" dirty="0" err="1">
                <a:latin typeface="Times"/>
                <a:ea typeface="ＭＳ Ｐゴシック"/>
                <a:cs typeface="Times"/>
              </a:rPr>
              <a:t>behaviours</a:t>
            </a:r>
            <a:r>
              <a:rPr lang="en-US" sz="900" dirty="0">
                <a:latin typeface="Times"/>
                <a:ea typeface="ＭＳ Ｐゴシック"/>
                <a:cs typeface="Times"/>
              </a:rPr>
              <a:t> </a:t>
            </a:r>
            <a:endParaRPr lang="en-US" sz="900" dirty="0"/>
          </a:p>
          <a:p>
            <a:pPr marL="171450" indent="-171450" defTabSz="1719255">
              <a:buFont typeface="Arial" panose="020B0604020202020204" pitchFamily="34" charset="0"/>
              <a:buChar char="•"/>
              <a:defRPr/>
            </a:pPr>
            <a:r>
              <a:rPr lang="en-US" sz="900" dirty="0">
                <a:latin typeface="Times"/>
                <a:ea typeface="ＭＳ Ｐゴシック"/>
                <a:cs typeface="Times"/>
              </a:rPr>
              <a:t>Although this suggests there may an association = limited research</a:t>
            </a:r>
          </a:p>
          <a:p>
            <a:pPr defTabSz="1719255">
              <a:defRPr/>
            </a:pPr>
            <a:r>
              <a:rPr lang="en-US" sz="900" b="1" dirty="0">
                <a:highlight>
                  <a:srgbClr val="FFFF00"/>
                </a:highlight>
                <a:latin typeface="Times"/>
                <a:ea typeface="ＭＳ Ｐゴシック"/>
                <a:cs typeface="Times"/>
              </a:rPr>
              <a:t>Handover to Shanti</a:t>
            </a:r>
          </a:p>
          <a:p>
            <a:pPr defTabSz="1719255">
              <a:defRPr/>
            </a:pPr>
            <a:endParaRPr lang="en-US" dirty="0"/>
          </a:p>
          <a:p>
            <a:pPr defTabSz="1719255">
              <a:defRPr/>
            </a:pPr>
            <a:r>
              <a:rPr lang="en-US" dirty="0"/>
              <a:t>Research has suggested that there may be a link between certain types mental health illness and type of abuse perpetrated.</a:t>
            </a:r>
          </a:p>
          <a:p>
            <a:pPr defTabSz="1719255">
              <a:defRPr/>
            </a:pPr>
            <a:endParaRPr lang="en-US" dirty="0"/>
          </a:p>
          <a:p>
            <a:pPr defTabSz="1719255">
              <a:defRPr/>
            </a:pPr>
            <a:r>
              <a:rPr lang="en-US" dirty="0"/>
              <a:t>One study found that men with a panic disorder perpetrated significantly more physical aggression, while men with a social phobia were linked with more sexual abuse and men with alcohol disorder diagnosis perpetrated high rates of psychological and physical aggression. (10)</a:t>
            </a:r>
          </a:p>
          <a:p>
            <a:endParaRPr lang="en-US" dirty="0"/>
          </a:p>
          <a:p>
            <a:r>
              <a:rPr lang="en-US" dirty="0"/>
              <a:t>Another study found men who reported higher symptoms of PTSD were 3 times more likely to report sexual abuse (42.9% vs. 23.8%) and women who reported moderate to severe symptoms of depression were 4 times more likely to report perpetrating physical abuse than those who didn’t have symptoms of depression. (4)</a:t>
            </a:r>
          </a:p>
          <a:p>
            <a:endParaRPr lang="en-US" dirty="0"/>
          </a:p>
          <a:p>
            <a:r>
              <a:rPr lang="en-US" dirty="0">
                <a:latin typeface="Times"/>
                <a:ea typeface="ＭＳ Ｐゴシック"/>
                <a:cs typeface="Times"/>
              </a:rPr>
              <a:t>Looking back at the drive year 2 evaluation, it was found that those with multiple needs (which included mental health) had the highest levels of harassment &amp; stalking and jealousy &amp; control </a:t>
            </a:r>
            <a:r>
              <a:rPr lang="en-US" dirty="0" err="1">
                <a:latin typeface="Times"/>
                <a:ea typeface="ＭＳ Ｐゴシック"/>
                <a:cs typeface="Times"/>
              </a:rPr>
              <a:t>behaviours</a:t>
            </a:r>
            <a:r>
              <a:rPr lang="en-US" dirty="0">
                <a:latin typeface="Times"/>
                <a:ea typeface="ＭＳ Ｐゴシック"/>
                <a:cs typeface="Times"/>
              </a:rPr>
              <a:t> compared to those without. (2)</a:t>
            </a:r>
          </a:p>
          <a:p>
            <a:endParaRPr lang="en-US" dirty="0">
              <a:latin typeface="Times"/>
              <a:ea typeface="ＭＳ Ｐゴシック"/>
              <a:cs typeface="Times"/>
            </a:endParaRPr>
          </a:p>
          <a:p>
            <a:r>
              <a:rPr lang="en-US" dirty="0">
                <a:latin typeface="Times"/>
                <a:ea typeface="ＭＳ Ｐゴシック"/>
                <a:cs typeface="Times"/>
              </a:rPr>
              <a:t>Although this suggests there may an association between areas of mental health need and abuse type, there is very limited research on this area so should be considered &amp; </a:t>
            </a:r>
            <a:r>
              <a:rPr lang="en-US" dirty="0" err="1">
                <a:latin typeface="Times"/>
                <a:ea typeface="ＭＳ Ｐゴシック"/>
                <a:cs typeface="Times"/>
              </a:rPr>
              <a:t>generalised</a:t>
            </a:r>
            <a:r>
              <a:rPr lang="en-US" dirty="0">
                <a:latin typeface="Times"/>
                <a:ea typeface="ＭＳ Ｐゴシック"/>
                <a:cs typeface="Times"/>
              </a:rPr>
              <a:t> with caution as more research needs to be done on this potential link to understand it better.</a:t>
            </a:r>
            <a:endParaRPr lang="en-US" dirty="0">
              <a:cs typeface="Times"/>
            </a:endParaRPr>
          </a:p>
          <a:p>
            <a:endParaRPr lang="en-US" dirty="0">
              <a:cs typeface="Times"/>
            </a:endParaRPr>
          </a:p>
          <a:p>
            <a:r>
              <a:rPr lang="en-US" dirty="0"/>
              <a:t>Handover to Shanti…[</a:t>
            </a:r>
            <a:r>
              <a:rPr lang="en-GB" dirty="0"/>
              <a:t>going to talk through a couple of reasons that MH needs might be so prevalent in those perpetrating abuse]</a:t>
            </a:r>
          </a:p>
        </p:txBody>
      </p:sp>
      <p:sp>
        <p:nvSpPr>
          <p:cNvPr id="4" name="Slide Number Placeholder 3"/>
          <p:cNvSpPr>
            <a:spLocks noGrp="1"/>
          </p:cNvSpPr>
          <p:nvPr>
            <p:ph type="sldNum" sz="quarter" idx="10"/>
          </p:nvPr>
        </p:nvSpPr>
        <p:spPr/>
        <p:txBody>
          <a:bodyPr/>
          <a:lstStyle/>
          <a:p>
            <a:pPr>
              <a:defRPr/>
            </a:pPr>
            <a:fld id="{C084F1C0-BAAF-E04C-AE12-7B65B7C730CE}" type="slidenum">
              <a:rPr lang="en-US" smtClean="0"/>
              <a:pPr>
                <a:defRPr/>
              </a:pPr>
              <a:t>39</a:t>
            </a:fld>
            <a:endParaRPr lang="en-US"/>
          </a:p>
        </p:txBody>
      </p:sp>
    </p:spTree>
    <p:extLst>
      <p:ext uri="{BB962C8B-B14F-4D97-AF65-F5344CB8AC3E}">
        <p14:creationId xmlns:p14="http://schemas.microsoft.com/office/powerpoint/2010/main" val="2288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40</a:t>
            </a:fld>
            <a:endParaRPr lang="en-US"/>
          </a:p>
        </p:txBody>
      </p:sp>
    </p:spTree>
    <p:extLst>
      <p:ext uri="{BB962C8B-B14F-4D97-AF65-F5344CB8AC3E}">
        <p14:creationId xmlns:p14="http://schemas.microsoft.com/office/powerpoint/2010/main" val="3219545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1719255">
              <a:buFont typeface="Arial" panose="020B0604020202020204" pitchFamily="34" charset="0"/>
              <a:buChar char="•"/>
              <a:defRPr/>
            </a:pPr>
            <a:r>
              <a:rPr lang="en-GB" sz="2300" dirty="0">
                <a:solidFill>
                  <a:schemeClr val="tx1">
                    <a:lumMod val="50000"/>
                  </a:schemeClr>
                </a:solidFill>
              </a:rPr>
              <a:t>Relevant outcomes listed but none are inevitable (resilience, PP </a:t>
            </a:r>
            <a:r>
              <a:rPr lang="en-GB" sz="2300" dirty="0" err="1">
                <a:solidFill>
                  <a:schemeClr val="tx1">
                    <a:lumMod val="50000"/>
                  </a:schemeClr>
                </a:solidFill>
              </a:rPr>
              <a:t>rships</a:t>
            </a:r>
            <a:r>
              <a:rPr lang="en-GB" sz="2300" dirty="0">
                <a:solidFill>
                  <a:schemeClr val="tx1">
                    <a:lumMod val="50000"/>
                  </a:schemeClr>
                </a:solidFill>
              </a:rPr>
              <a:t>)</a:t>
            </a:r>
          </a:p>
          <a:p>
            <a:pPr marL="342900" indent="-342900" defTabSz="1719255">
              <a:buFont typeface="Arial" panose="020B0604020202020204" pitchFamily="34" charset="0"/>
              <a:buChar char="•"/>
              <a:defRPr/>
            </a:pPr>
            <a:r>
              <a:rPr lang="en-GB" sz="2300" dirty="0">
                <a:solidFill>
                  <a:schemeClr val="tx1">
                    <a:lumMod val="50000"/>
                  </a:schemeClr>
                </a:solidFill>
              </a:rPr>
              <a:t>Up to 3x perpetration. &gt;3x anxiety, &gt;4x depression, 37x suicide attempt + other outcomes</a:t>
            </a:r>
          </a:p>
          <a:p>
            <a:pPr marL="342900" indent="-342900" defTabSz="1719255">
              <a:buFont typeface="Arial" panose="020B0604020202020204" pitchFamily="34" charset="0"/>
              <a:buChar char="•"/>
              <a:defRPr/>
            </a:pPr>
            <a:r>
              <a:rPr lang="en-GB" sz="2300" dirty="0">
                <a:solidFill>
                  <a:schemeClr val="tx1">
                    <a:lumMod val="50000"/>
                  </a:schemeClr>
                </a:solidFill>
              </a:rPr>
              <a:t>[Click] Drive data</a:t>
            </a:r>
          </a:p>
          <a:p>
            <a:pPr marL="0" indent="0" defTabSz="1719255">
              <a:buFont typeface="Arial" panose="020B0604020202020204" pitchFamily="34" charset="0"/>
              <a:buNone/>
              <a:defRPr/>
            </a:pPr>
            <a:endParaRPr lang="en-GB" sz="2300" dirty="0">
              <a:solidFill>
                <a:schemeClr val="tx1">
                  <a:lumMod val="50000"/>
                </a:schemeClr>
              </a:solidFill>
            </a:endParaRPr>
          </a:p>
          <a:p>
            <a:pPr marL="0" indent="0" defTabSz="1719255">
              <a:buFont typeface="Arial" panose="020B0604020202020204" pitchFamily="34" charset="0"/>
              <a:buNone/>
              <a:defRPr/>
            </a:pPr>
            <a:r>
              <a:rPr lang="en-GB" sz="2300" dirty="0">
                <a:solidFill>
                  <a:schemeClr val="tx1">
                    <a:lumMod val="50000"/>
                  </a:schemeClr>
                </a:solidFill>
              </a:rPr>
              <a:t>FULL DETAIL FOR REFERENCE:</a:t>
            </a:r>
          </a:p>
          <a:p>
            <a:pPr marL="322360" indent="-322360" defTabSz="1719255">
              <a:buFont typeface="Arial" panose="020B0604020202020204" pitchFamily="34" charset="0"/>
              <a:buChar char="•"/>
              <a:defRPr/>
            </a:pPr>
            <a:r>
              <a:rPr lang="en-GB" sz="2300" dirty="0">
                <a:solidFill>
                  <a:schemeClr val="tx1">
                    <a:lumMod val="50000"/>
                  </a:schemeClr>
                </a:solidFill>
              </a:rPr>
              <a:t>ACE linked to a multitude of outcomes - have included some of the most relevant to today’s conversation here</a:t>
            </a:r>
          </a:p>
          <a:p>
            <a:pPr marL="322360" indent="-322360" defTabSz="1719255">
              <a:buFont typeface="Arial" panose="020B0604020202020204" pitchFamily="34" charset="0"/>
              <a:buChar char="•"/>
              <a:defRPr/>
            </a:pPr>
            <a:r>
              <a:rPr lang="en-GB" sz="2300" dirty="0">
                <a:solidFill>
                  <a:schemeClr val="tx1">
                    <a:lumMod val="50000"/>
                  </a:schemeClr>
                </a:solidFill>
              </a:rPr>
              <a:t>Important to note that these things are never inevitable. Factors like individual resilience and having a positive relationships with parents mediate outcomes</a:t>
            </a:r>
          </a:p>
          <a:p>
            <a:pPr marL="322360" indent="-322360" defTabSz="1719255">
              <a:buFont typeface="Arial" panose="020B0604020202020204" pitchFamily="34" charset="0"/>
              <a:buChar char="•"/>
              <a:defRPr/>
            </a:pPr>
            <a:r>
              <a:rPr lang="en-GB" sz="2300" dirty="0"/>
              <a:t>However, up to 3x perpetration</a:t>
            </a:r>
          </a:p>
          <a:p>
            <a:pPr marL="322360" indent="-322360" defTabSz="1719255">
              <a:buFont typeface="Arial" panose="020B0604020202020204" pitchFamily="34" charset="0"/>
              <a:buChar char="•"/>
              <a:defRPr/>
            </a:pPr>
            <a:r>
              <a:rPr lang="en-GB" sz="2300" dirty="0">
                <a:solidFill>
                  <a:schemeClr val="tx1">
                    <a:lumMod val="50000"/>
                  </a:schemeClr>
                </a:solidFill>
              </a:rPr>
              <a:t>&gt;3x anxiety, &gt;4x depression, 37x suicide attempt</a:t>
            </a:r>
          </a:p>
          <a:p>
            <a:pPr marL="322360" indent="-322360" defTabSz="1719255">
              <a:buFont typeface="Arial" panose="020B0604020202020204" pitchFamily="34" charset="0"/>
              <a:buChar char="•"/>
              <a:defRPr/>
            </a:pPr>
            <a:r>
              <a:rPr lang="en-GB" sz="2300" dirty="0">
                <a:solidFill>
                  <a:schemeClr val="tx1">
                    <a:lumMod val="50000"/>
                  </a:schemeClr>
                </a:solidFill>
              </a:rPr>
              <a:t>Can also see increased chances of violence and aggression toward others, self-harm, substance misuse and homelessness</a:t>
            </a:r>
          </a:p>
          <a:p>
            <a:pPr marL="322360" indent="-322360" defTabSz="1719255">
              <a:buFont typeface="Arial" panose="020B0604020202020204" pitchFamily="34" charset="0"/>
              <a:buChar char="•"/>
              <a:defRPr/>
            </a:pPr>
            <a:r>
              <a:rPr lang="en-GB" sz="2300" dirty="0">
                <a:solidFill>
                  <a:schemeClr val="tx1">
                    <a:lumMod val="50000"/>
                  </a:schemeClr>
                </a:solidFill>
              </a:rPr>
              <a:t>[Click] Only added ACE question to Drive dataset fairly recently so can’t report on that yet, but have had a question on childhood DA experience throughout the project. Those that reported experiencing DA in childhood were twice as likely to have a MH need as those that didn’t experience childhood DA. </a:t>
            </a:r>
            <a:r>
              <a:rPr lang="en-GB" sz="2300" i="1" dirty="0">
                <a:solidFill>
                  <a:schemeClr val="tx1">
                    <a:lumMod val="50000"/>
                  </a:schemeClr>
                </a:solidFill>
              </a:rPr>
              <a:t>Graph N=77</a:t>
            </a:r>
          </a:p>
          <a:p>
            <a:pPr defTabSz="1719255">
              <a:defRPr/>
            </a:pPr>
            <a:endParaRPr lang="en-GB" sz="2300" baseline="30000" dirty="0">
              <a:solidFill>
                <a:schemeClr val="tx1">
                  <a:lumMod val="50000"/>
                </a:schemeClr>
              </a:solidFill>
            </a:endParaRPr>
          </a:p>
          <a:p>
            <a:pPr defTabSz="1719255">
              <a:defRPr/>
            </a:pPr>
            <a:r>
              <a:rPr lang="en-GB" baseline="30000" dirty="0"/>
              <a:t>20</a:t>
            </a:r>
            <a:r>
              <a:rPr lang="en-GB" baseline="0" dirty="0"/>
              <a:t> </a:t>
            </a:r>
            <a:r>
              <a:rPr lang="en-GB" sz="2300" dirty="0" err="1">
                <a:solidFill>
                  <a:schemeClr val="tx1">
                    <a:lumMod val="50000"/>
                  </a:schemeClr>
                </a:solidFill>
              </a:rPr>
              <a:t>Ehrensaft</a:t>
            </a:r>
            <a:r>
              <a:rPr lang="en-GB" sz="2300" dirty="0">
                <a:solidFill>
                  <a:schemeClr val="tx1">
                    <a:lumMod val="50000"/>
                  </a:schemeClr>
                </a:solidFill>
              </a:rPr>
              <a:t>, M. K., Cohen, P., Brown, J., </a:t>
            </a:r>
            <a:r>
              <a:rPr lang="en-GB" sz="2300" dirty="0" err="1">
                <a:solidFill>
                  <a:schemeClr val="tx1">
                    <a:lumMod val="50000"/>
                  </a:schemeClr>
                </a:solidFill>
              </a:rPr>
              <a:t>Smailes</a:t>
            </a:r>
            <a:r>
              <a:rPr lang="en-GB" sz="2300" dirty="0">
                <a:solidFill>
                  <a:schemeClr val="tx1">
                    <a:lumMod val="50000"/>
                  </a:schemeClr>
                </a:solidFill>
              </a:rPr>
              <a:t>, E., Chen, H., &amp; Johnson, J. G. (2003). Intergenerational transmission of partner violence: A 20-year prospective study, </a:t>
            </a:r>
            <a:r>
              <a:rPr lang="en-GB" sz="2300" i="1" dirty="0">
                <a:solidFill>
                  <a:schemeClr val="tx1">
                    <a:lumMod val="50000"/>
                  </a:schemeClr>
                </a:solidFill>
              </a:rPr>
              <a:t>Journal of Consulting and Clinical Psychology</a:t>
            </a:r>
            <a:r>
              <a:rPr lang="en-GB" sz="2300" dirty="0">
                <a:solidFill>
                  <a:schemeClr val="tx1">
                    <a:lumMod val="50000"/>
                  </a:schemeClr>
                </a:solidFill>
              </a:rPr>
              <a:t>, 71(4), 741-753</a:t>
            </a:r>
          </a:p>
          <a:p>
            <a:pPr defTabSz="1719255">
              <a:defRPr/>
            </a:pPr>
            <a:r>
              <a:rPr lang="en-GB" sz="2300" dirty="0">
                <a:solidFill>
                  <a:schemeClr val="tx1">
                    <a:lumMod val="50000"/>
                  </a:schemeClr>
                </a:solidFill>
              </a:rPr>
              <a:t>	DA &gt; physical violence = V/S OR 2.68 Perp OR 2.34</a:t>
            </a:r>
          </a:p>
          <a:p>
            <a:pPr defTabSz="1719255">
              <a:defRPr/>
            </a:pPr>
            <a:r>
              <a:rPr lang="en-GB" baseline="30000" dirty="0"/>
              <a:t>21</a:t>
            </a:r>
            <a:r>
              <a:rPr lang="en-GB" baseline="0" dirty="0"/>
              <a:t> </a:t>
            </a:r>
            <a:r>
              <a:rPr lang="en-GB" sz="2300" dirty="0"/>
              <a:t>Miller, E., Breslau, J., Chung, W-J. J., Green, J. G., McLaughlin, K. A., &amp; Kessler, R. C. (2011). Adverse childhood experiences and risk of physical violence in dating relationships, </a:t>
            </a:r>
            <a:r>
              <a:rPr lang="en-GB" sz="2300" i="1" dirty="0"/>
              <a:t>Journal of Epidemiology and Community Health</a:t>
            </a:r>
            <a:r>
              <a:rPr lang="en-GB" sz="2300" dirty="0"/>
              <a:t>, 65(11), 1006-1013</a:t>
            </a:r>
          </a:p>
          <a:p>
            <a:pPr defTabSz="1719255">
              <a:defRPr/>
            </a:pPr>
            <a:r>
              <a:rPr lang="en-GB" sz="2300" dirty="0"/>
              <a:t>	DA &gt; physical violence in adolescence = OR 1.5-2.8; risk proportion attributable to ACEs was 53%</a:t>
            </a:r>
            <a:endParaRPr lang="en-GB" baseline="0" dirty="0"/>
          </a:p>
          <a:p>
            <a:pPr defTabSz="1719255">
              <a:defRPr/>
            </a:pPr>
            <a:r>
              <a:rPr lang="en-GB" baseline="30000" dirty="0"/>
              <a:t>22</a:t>
            </a:r>
            <a:r>
              <a:rPr lang="en-GB" baseline="0" dirty="0"/>
              <a:t> </a:t>
            </a:r>
            <a:r>
              <a:rPr lang="en-GB" sz="2300" dirty="0"/>
              <a:t>Fox, B. H., Perez, N., Cass, E., </a:t>
            </a:r>
            <a:r>
              <a:rPr lang="en-GB" sz="2300" dirty="0" err="1"/>
              <a:t>Baglivio</a:t>
            </a:r>
            <a:r>
              <a:rPr lang="en-GB" sz="2300" dirty="0"/>
              <a:t>, M. T., &amp; Epps, N. (2015). Trauma changes everything: Examining the relationship between adverse childhood experiences and serious, violent and chronic juvenile offenders, </a:t>
            </a:r>
            <a:r>
              <a:rPr lang="en-GB" sz="2300" i="1" dirty="0"/>
              <a:t>Child Abuse &amp; Neglect</a:t>
            </a:r>
            <a:r>
              <a:rPr lang="en-GB" sz="2300" dirty="0"/>
              <a:t>, 46, 163-173</a:t>
            </a:r>
          </a:p>
          <a:p>
            <a:pPr defTabSz="1719255">
              <a:defRPr/>
            </a:pPr>
            <a:r>
              <a:rPr lang="en-GB" sz="2300" dirty="0"/>
              <a:t>	In offenders, each ACE increased the risk of becoming an SVC juvenile offender by 35% (Duke 35-144%)</a:t>
            </a:r>
            <a:endParaRPr lang="en-GB" baseline="0" dirty="0"/>
          </a:p>
          <a:p>
            <a:pPr defTabSz="1719255">
              <a:defRPr/>
            </a:pPr>
            <a:r>
              <a:rPr lang="en-GB" baseline="30000" dirty="0"/>
              <a:t>23</a:t>
            </a:r>
            <a:r>
              <a:rPr lang="en-GB" baseline="0" dirty="0"/>
              <a:t> Dodge, K. A. Pettit, G. S., Bates, J. E., &amp; Valente, E. (1995). Social information-processing patterns partially mediate the effect of early physical abuse on later conduct problems, </a:t>
            </a:r>
            <a:r>
              <a:rPr lang="en-GB" i="1" baseline="0" dirty="0"/>
              <a:t>Journal of Abnormal Psychology</a:t>
            </a:r>
            <a:r>
              <a:rPr lang="en-GB" i="0" baseline="0" dirty="0"/>
              <a:t>, 104(4), 632-643</a:t>
            </a:r>
            <a:endParaRPr lang="en-GB" baseline="0" dirty="0"/>
          </a:p>
          <a:p>
            <a:pPr defTabSz="1719255">
              <a:defRPr/>
            </a:pPr>
            <a:r>
              <a:rPr lang="en-GB" baseline="0" dirty="0"/>
              <a:t>	Early abuse increased teacher-rated externalising behaviour outcomes x4</a:t>
            </a:r>
          </a:p>
          <a:p>
            <a:pPr defTabSz="1719255">
              <a:defRPr/>
            </a:pPr>
            <a:r>
              <a:rPr lang="en-GB" baseline="30000" dirty="0"/>
              <a:t>24</a:t>
            </a:r>
            <a:r>
              <a:rPr lang="en-GB" baseline="0" dirty="0"/>
              <a:t> Duke, N. N., </a:t>
            </a:r>
            <a:r>
              <a:rPr lang="en-GB" baseline="0" dirty="0" err="1"/>
              <a:t>Pettingell</a:t>
            </a:r>
            <a:r>
              <a:rPr lang="en-GB" baseline="0" dirty="0"/>
              <a:t>, S. L., McMorris, B. J., &amp; </a:t>
            </a:r>
            <a:r>
              <a:rPr lang="en-GB" baseline="0" dirty="0" err="1"/>
              <a:t>Borowsky</a:t>
            </a:r>
            <a:r>
              <a:rPr lang="en-GB" baseline="0" dirty="0"/>
              <a:t>, I. W. (2010). Adolescent Violence Perpetration: Associations With Multiple Types of Adverse Childhood Experiences, </a:t>
            </a:r>
            <a:r>
              <a:rPr lang="en-GB" i="1" baseline="0" dirty="0" err="1"/>
              <a:t>Pediatrics</a:t>
            </a:r>
            <a:r>
              <a:rPr lang="en-GB" i="0" baseline="0" dirty="0"/>
              <a:t>, 125(4), 778-786</a:t>
            </a:r>
          </a:p>
          <a:p>
            <a:pPr defTabSz="1719255">
              <a:defRPr/>
            </a:pPr>
            <a:r>
              <a:rPr lang="en-GB" i="0" baseline="0" dirty="0"/>
              <a:t>	OR 2.45-15.0 depending on ACE + gender</a:t>
            </a:r>
            <a:endParaRPr lang="en-GB" baseline="0" dirty="0"/>
          </a:p>
          <a:p>
            <a:pPr defTabSz="1719255">
              <a:defRPr/>
            </a:pPr>
            <a:r>
              <a:rPr lang="en-GB" baseline="30000" dirty="0"/>
              <a:t>25</a:t>
            </a:r>
            <a:r>
              <a:rPr lang="en-GB" baseline="0" dirty="0"/>
              <a:t> Hughes, K., Bellis, M. A., Hardcastle, K. A., </a:t>
            </a:r>
            <a:r>
              <a:rPr lang="en-GB" baseline="0" dirty="0" err="1"/>
              <a:t>Sethi</a:t>
            </a:r>
            <a:r>
              <a:rPr lang="en-GB" baseline="0" dirty="0"/>
              <a:t>, D., Butchart, A., </a:t>
            </a:r>
            <a:r>
              <a:rPr lang="en-GB" baseline="0" dirty="0" err="1"/>
              <a:t>Mikton</a:t>
            </a:r>
            <a:r>
              <a:rPr lang="en-GB" baseline="0" dirty="0"/>
              <a:t>, C., Jones, L., &amp; Dunne, M. P. (2017). The effect of multiple adverse childhood experiences on health: a systematic review and meta-analysis, </a:t>
            </a:r>
            <a:r>
              <a:rPr lang="en-GB" i="1" baseline="0" dirty="0"/>
              <a:t>The Lancet</a:t>
            </a:r>
            <a:r>
              <a:rPr lang="en-GB" i="0" baseline="0" dirty="0"/>
              <a:t>, 2(8), 356-366</a:t>
            </a:r>
          </a:p>
          <a:p>
            <a:pPr defTabSz="1719255">
              <a:defRPr/>
            </a:pPr>
            <a:r>
              <a:rPr lang="en-GB" i="0" baseline="0" dirty="0"/>
              <a:t>	Anxiety OR 3.7; Depression OR 4.7; Suicide attempt OR 37.5; Alcohol OR 6.9; Drugs OR 10.2</a:t>
            </a:r>
            <a:endParaRPr lang="en-GB" i="1" baseline="0" dirty="0"/>
          </a:p>
          <a:p>
            <a:pPr defTabSz="1719255">
              <a:defRPr/>
            </a:pPr>
            <a:r>
              <a:rPr lang="en-GB" baseline="30000" dirty="0"/>
              <a:t>26</a:t>
            </a:r>
            <a:r>
              <a:rPr lang="en-GB" baseline="0" dirty="0"/>
              <a:t> Hermann, D. B., </a:t>
            </a:r>
            <a:r>
              <a:rPr lang="en-GB" baseline="0" dirty="0" err="1"/>
              <a:t>Susser</a:t>
            </a:r>
            <a:r>
              <a:rPr lang="en-GB" baseline="0" dirty="0"/>
              <a:t>, E. S., </a:t>
            </a:r>
            <a:r>
              <a:rPr lang="en-GB" baseline="0" dirty="0" err="1"/>
              <a:t>Struening</a:t>
            </a:r>
            <a:r>
              <a:rPr lang="en-GB" baseline="0" dirty="0"/>
              <a:t>, E. L. &amp; Link, B. L., (1997). Adverse Childhood Experiences: Are They Risk Factors for Adult Homelessness?, </a:t>
            </a:r>
            <a:r>
              <a:rPr lang="en-GB" i="1" baseline="0" dirty="0"/>
              <a:t>American Journal of Public Health</a:t>
            </a:r>
            <a:r>
              <a:rPr lang="en-GB" i="0" baseline="0" dirty="0"/>
              <a:t>, 87(2), 249-255</a:t>
            </a:r>
          </a:p>
          <a:p>
            <a:pPr defTabSz="1719255">
              <a:defRPr/>
            </a:pPr>
            <a:r>
              <a:rPr lang="en-GB" i="0" baseline="0" dirty="0"/>
              <a:t>	OR 1.7-26.0 depending on ACE</a:t>
            </a:r>
            <a:endParaRPr lang="en-GB" baseline="0"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41</a:t>
            </a:fld>
            <a:endParaRPr lang="en-US"/>
          </a:p>
        </p:txBody>
      </p:sp>
    </p:spTree>
    <p:extLst>
      <p:ext uri="{BB962C8B-B14F-4D97-AF65-F5344CB8AC3E}">
        <p14:creationId xmlns:p14="http://schemas.microsoft.com/office/powerpoint/2010/main" val="3471419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5</a:t>
            </a:fld>
            <a:endParaRPr lang="en-GB"/>
          </a:p>
        </p:txBody>
      </p:sp>
    </p:spTree>
    <p:extLst>
      <p:ext uri="{BB962C8B-B14F-4D97-AF65-F5344CB8AC3E}">
        <p14:creationId xmlns:p14="http://schemas.microsoft.com/office/powerpoint/2010/main" val="3964124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1719255">
              <a:buFont typeface="Arial" panose="020B0604020202020204" pitchFamily="34" charset="0"/>
              <a:buChar char="•"/>
              <a:defRPr/>
            </a:pPr>
            <a:r>
              <a:rPr lang="en-GB" sz="2300" dirty="0">
                <a:solidFill>
                  <a:schemeClr val="tx1">
                    <a:lumMod val="50000"/>
                  </a:schemeClr>
                </a:solidFill>
              </a:rPr>
              <a:t>Another possible reason prevalence TBI</a:t>
            </a:r>
          </a:p>
          <a:p>
            <a:pPr marL="342900" indent="-342900" defTabSz="1719255">
              <a:buFont typeface="Arial" panose="020B0604020202020204" pitchFamily="34" charset="0"/>
              <a:buChar char="•"/>
              <a:defRPr/>
            </a:pPr>
            <a:r>
              <a:rPr lang="en-GB" sz="2300" dirty="0">
                <a:solidFill>
                  <a:schemeClr val="tx1">
                    <a:lumMod val="50000"/>
                  </a:schemeClr>
                </a:solidFill>
              </a:rPr>
              <a:t>Could be 2-3 minor injuries, cumulative effect</a:t>
            </a:r>
          </a:p>
          <a:p>
            <a:pPr marL="342900" indent="-342900" defTabSz="1719255">
              <a:buFont typeface="Arial" panose="020B0604020202020204" pitchFamily="34" charset="0"/>
              <a:buChar char="•"/>
              <a:defRPr/>
            </a:pPr>
            <a:r>
              <a:rPr lang="en-GB" sz="2300" dirty="0">
                <a:solidFill>
                  <a:schemeClr val="tx1">
                    <a:lumMod val="50000"/>
                  </a:schemeClr>
                </a:solidFill>
              </a:rPr>
              <a:t>12% gen pop vs. 53% perpetrated IPV. &gt;2x panic disorder + depression &gt;4x suicide attempt controlling for alcohol misuse + other outcomes</a:t>
            </a:r>
          </a:p>
          <a:p>
            <a:pPr marL="342900" indent="-342900" defTabSz="1719255">
              <a:buFont typeface="Arial" panose="020B0604020202020204" pitchFamily="34" charset="0"/>
              <a:buChar char="•"/>
              <a:defRPr/>
            </a:pPr>
            <a:r>
              <a:rPr lang="en-GB" sz="2300" dirty="0">
                <a:solidFill>
                  <a:schemeClr val="tx1">
                    <a:lumMod val="50000"/>
                  </a:schemeClr>
                </a:solidFill>
              </a:rPr>
              <a:t>No Drive data, 121 assessment required</a:t>
            </a:r>
          </a:p>
          <a:p>
            <a:pPr marL="342900" indent="-342900" defTabSz="1719255">
              <a:buFont typeface="Arial" panose="020B0604020202020204" pitchFamily="34" charset="0"/>
              <a:buChar char="•"/>
              <a:defRPr/>
            </a:pPr>
            <a:r>
              <a:rPr lang="en-GB" sz="2300" dirty="0">
                <a:solidFill>
                  <a:schemeClr val="tx1">
                    <a:lumMod val="50000"/>
                  </a:schemeClr>
                </a:solidFill>
              </a:rPr>
              <a:t>May be seen as ‘challenging’ by services (miss appts, not following up)</a:t>
            </a:r>
          </a:p>
          <a:p>
            <a:pPr marL="0" indent="0" defTabSz="1719255">
              <a:buFont typeface="Arial" panose="020B0604020202020204" pitchFamily="34" charset="0"/>
              <a:buNone/>
              <a:defRPr/>
            </a:pPr>
            <a:endParaRPr lang="en-GB" sz="2300" dirty="0">
              <a:solidFill>
                <a:schemeClr val="tx1">
                  <a:lumMod val="50000"/>
                </a:schemeClr>
              </a:solidFill>
            </a:endParaRPr>
          </a:p>
          <a:p>
            <a:pPr marL="0" indent="0" defTabSz="1719255">
              <a:buFont typeface="Arial" panose="020B0604020202020204" pitchFamily="34" charset="0"/>
              <a:buNone/>
              <a:defRPr/>
            </a:pPr>
            <a:r>
              <a:rPr lang="en-GB" sz="2300" dirty="0">
                <a:solidFill>
                  <a:schemeClr val="tx1">
                    <a:lumMod val="50000"/>
                  </a:schemeClr>
                </a:solidFill>
              </a:rPr>
              <a:t>FULL DETAIL FOR REFERENCE:</a:t>
            </a:r>
          </a:p>
          <a:p>
            <a:pPr marL="322360" indent="-322360" defTabSz="1719255">
              <a:buFont typeface="Arial" panose="020B0604020202020204" pitchFamily="34" charset="0"/>
              <a:buChar char="•"/>
              <a:defRPr/>
            </a:pPr>
            <a:r>
              <a:rPr lang="en-GB" sz="2300" dirty="0">
                <a:solidFill>
                  <a:schemeClr val="tx1">
                    <a:lumMod val="50000"/>
                  </a:schemeClr>
                </a:solidFill>
              </a:rPr>
              <a:t>Another possible reason that MH needs are so high in this group could be prevalence of TBI</a:t>
            </a:r>
          </a:p>
          <a:p>
            <a:pPr marL="322360" marR="0" lvl="0" indent="-322360" algn="l" defTabSz="17192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solidFill>
                  <a:schemeClr val="tx1">
                    <a:lumMod val="50000"/>
                  </a:schemeClr>
                </a:solidFill>
              </a:rPr>
              <a:t>Not necessarily extreme, life-changing injuries – can be 2-3 minor concussions; wouldn’t necessarily notice the effect; cumulative effect of mild TBI</a:t>
            </a:r>
          </a:p>
          <a:p>
            <a:pPr marL="322360" indent="-322360" defTabSz="1719255">
              <a:buFont typeface="Arial" panose="020B0604020202020204" pitchFamily="34" charset="0"/>
              <a:buChar char="•"/>
              <a:defRPr/>
            </a:pPr>
            <a:r>
              <a:rPr lang="en-GB" sz="2300" dirty="0">
                <a:solidFill>
                  <a:schemeClr val="tx1">
                    <a:lumMod val="50000"/>
                  </a:schemeClr>
                </a:solidFill>
              </a:rPr>
              <a:t>Gen pop 12% vs. meta-analysis suggests 53% people that have perpetrated IPV</a:t>
            </a:r>
          </a:p>
          <a:p>
            <a:pPr marL="322360" indent="-322360" defTabSz="1719255">
              <a:buFont typeface="Arial" panose="020B0604020202020204" pitchFamily="34" charset="0"/>
              <a:buChar char="•"/>
              <a:defRPr/>
            </a:pPr>
            <a:r>
              <a:rPr lang="en-GB" sz="2300" dirty="0">
                <a:solidFill>
                  <a:schemeClr val="tx1">
                    <a:lumMod val="50000"/>
                  </a:schemeClr>
                </a:solidFill>
              </a:rPr>
              <a:t>2.5x panic disorder; 2.3x depression; 4.5x suicide </a:t>
            </a:r>
            <a:r>
              <a:rPr lang="en-GB" sz="2300" b="0" dirty="0">
                <a:solidFill>
                  <a:schemeClr val="tx1">
                    <a:lumMod val="50000"/>
                  </a:schemeClr>
                </a:solidFill>
              </a:rPr>
              <a:t>attempt – both </a:t>
            </a:r>
            <a:r>
              <a:rPr lang="en-GB" sz="2300" dirty="0">
                <a:solidFill>
                  <a:schemeClr val="tx1">
                    <a:lumMod val="50000"/>
                  </a:schemeClr>
                </a:solidFill>
              </a:rPr>
              <a:t>even when controlling for alcohol misuse</a:t>
            </a:r>
          </a:p>
          <a:p>
            <a:pPr marL="322360" marR="0" lvl="0" indent="-322360" algn="l" defTabSz="17192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solidFill>
                  <a:schemeClr val="tx1">
                    <a:lumMod val="50000"/>
                  </a:schemeClr>
                </a:solidFill>
              </a:rPr>
              <a:t>Also increases likelihood of these other outcomes, similar to ACEs</a:t>
            </a:r>
            <a:endParaRPr lang="en-GB" sz="2300" b="1" dirty="0">
              <a:solidFill>
                <a:schemeClr val="tx1">
                  <a:lumMod val="50000"/>
                </a:schemeClr>
              </a:solidFill>
            </a:endParaRPr>
          </a:p>
          <a:p>
            <a:pPr marL="322360" marR="0" lvl="0" indent="-322360" algn="l" defTabSz="17192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300" dirty="0">
                <a:solidFill>
                  <a:schemeClr val="tx1">
                    <a:lumMod val="50000"/>
                  </a:schemeClr>
                </a:solidFill>
              </a:rPr>
              <a:t>Unfortunately don’t have data on this for the Drive cohort – a true estimate would require 1-2-1 assessment with every service user</a:t>
            </a:r>
          </a:p>
          <a:p>
            <a:pPr marL="322360" indent="-322360" defTabSz="1719255">
              <a:buFont typeface="Arial" panose="020B0604020202020204" pitchFamily="34" charset="0"/>
              <a:buChar char="•"/>
              <a:defRPr/>
            </a:pPr>
            <a:r>
              <a:rPr lang="en-GB" sz="2300" dirty="0">
                <a:solidFill>
                  <a:schemeClr val="tx1">
                    <a:lumMod val="50000"/>
                  </a:schemeClr>
                </a:solidFill>
              </a:rPr>
              <a:t>May be seen as ‘challenging’ by services – frequently miss appointments (memory impairment), say they will do something but fail to follow up (poor initiation skills)</a:t>
            </a:r>
          </a:p>
          <a:p>
            <a:pPr marL="0" indent="0" defTabSz="1719255">
              <a:buFont typeface="Arial" panose="020B0604020202020204" pitchFamily="34" charset="0"/>
              <a:buNone/>
              <a:defRPr/>
            </a:pPr>
            <a:endParaRPr lang="en-GB" sz="2300" dirty="0">
              <a:solidFill>
                <a:schemeClr val="tx1">
                  <a:lumMod val="50000"/>
                </a:schemeClr>
              </a:solidFill>
            </a:endParaRPr>
          </a:p>
          <a:p>
            <a:pPr marL="322360" indent="-322360" defTabSz="1719255">
              <a:buFont typeface="Arial" panose="020B0604020202020204" pitchFamily="34" charset="0"/>
              <a:buChar char="•"/>
              <a:defRPr/>
            </a:pPr>
            <a:r>
              <a:rPr lang="en-GB" sz="2300" i="1" dirty="0">
                <a:solidFill>
                  <a:schemeClr val="tx1">
                    <a:lumMod val="50000"/>
                  </a:schemeClr>
                </a:solidFill>
              </a:rPr>
              <a:t>The Disabilities Trust – Making the Link – 96% female offenders have experienced DA; 62% sustained a TBI due to DA</a:t>
            </a:r>
          </a:p>
          <a:p>
            <a:pPr defTabSz="1719255">
              <a:defRPr/>
            </a:pPr>
            <a:endParaRPr lang="en-GB" sz="2300" dirty="0">
              <a:solidFill>
                <a:schemeClr val="tx1">
                  <a:lumMod val="50000"/>
                </a:schemeClr>
              </a:solidFill>
            </a:endParaRPr>
          </a:p>
          <a:p>
            <a:pPr defTabSz="1719255">
              <a:defRPr/>
            </a:pPr>
            <a:r>
              <a:rPr lang="en-GB" baseline="30000" dirty="0"/>
              <a:t>27</a:t>
            </a:r>
            <a:r>
              <a:rPr lang="en-GB" baseline="0" dirty="0"/>
              <a:t> Romero-Martínez, Á., &amp; Moya-</a:t>
            </a:r>
            <a:r>
              <a:rPr lang="en-GB" baseline="0" dirty="0" err="1"/>
              <a:t>Albiol</a:t>
            </a:r>
            <a:r>
              <a:rPr lang="en-GB" baseline="0" dirty="0"/>
              <a:t>, L. (2013). Neuropsychology of perpetrators of domestic violence: The role of traumatic brain injury and alcohol abuse and/or dependence [</a:t>
            </a:r>
            <a:r>
              <a:rPr lang="en-GB" baseline="0" dirty="0" err="1"/>
              <a:t>Neuropsicología</a:t>
            </a:r>
            <a:r>
              <a:rPr lang="en-GB" baseline="0" dirty="0"/>
              <a:t> del </a:t>
            </a:r>
            <a:r>
              <a:rPr lang="en-GB" baseline="0" dirty="0" err="1"/>
              <a:t>maltratador</a:t>
            </a:r>
            <a:r>
              <a:rPr lang="en-GB" baseline="0" dirty="0"/>
              <a:t>: El </a:t>
            </a:r>
            <a:r>
              <a:rPr lang="en-GB" baseline="0" dirty="0" err="1"/>
              <a:t>rol</a:t>
            </a:r>
            <a:r>
              <a:rPr lang="en-GB" baseline="0" dirty="0"/>
              <a:t> de los </a:t>
            </a:r>
            <a:r>
              <a:rPr lang="en-GB" baseline="0" dirty="0" err="1"/>
              <a:t>traumatismos</a:t>
            </a:r>
            <a:r>
              <a:rPr lang="en-GB" baseline="0" dirty="0"/>
              <a:t> </a:t>
            </a:r>
            <a:r>
              <a:rPr lang="en-GB" baseline="0" dirty="0" err="1"/>
              <a:t>craneoencefálicos</a:t>
            </a:r>
            <a:r>
              <a:rPr lang="en-GB" baseline="0" dirty="0"/>
              <a:t> y el </a:t>
            </a:r>
            <a:r>
              <a:rPr lang="en-GB" baseline="0" dirty="0" err="1"/>
              <a:t>abuso</a:t>
            </a:r>
            <a:r>
              <a:rPr lang="en-GB" baseline="0" dirty="0"/>
              <a:t> o </a:t>
            </a:r>
            <a:r>
              <a:rPr lang="en-GB" baseline="0" dirty="0" err="1"/>
              <a:t>dependencia</a:t>
            </a:r>
            <a:r>
              <a:rPr lang="en-GB" baseline="0" dirty="0"/>
              <a:t> del alcohol, </a:t>
            </a:r>
            <a:r>
              <a:rPr lang="en-GB" i="1" baseline="0" dirty="0" err="1"/>
              <a:t>Revista</a:t>
            </a:r>
            <a:r>
              <a:rPr lang="en-GB" i="1" baseline="0" dirty="0"/>
              <a:t> de </a:t>
            </a:r>
            <a:r>
              <a:rPr lang="en-GB" i="1" baseline="0" dirty="0" err="1"/>
              <a:t>neurologia</a:t>
            </a:r>
            <a:r>
              <a:rPr lang="en-GB" baseline="0" dirty="0"/>
              <a:t>, 57, 515-522</a:t>
            </a:r>
          </a:p>
          <a:p>
            <a:pPr defTabSz="1719255">
              <a:defRPr/>
            </a:pPr>
            <a:r>
              <a:rPr lang="en-GB" baseline="30000" dirty="0"/>
              <a:t>28</a:t>
            </a:r>
            <a:r>
              <a:rPr lang="en-GB" baseline="0" dirty="0"/>
              <a:t> Smith, T. J., &amp; Holmes, C. M. (2018). Assessment and Treatment of Brain Injury in Women Impacted by Intimate Partner Violence and Post-Traumatic Stress Disorder, </a:t>
            </a:r>
            <a:r>
              <a:rPr lang="en-GB" i="1" baseline="0" dirty="0"/>
              <a:t>The Professional </a:t>
            </a:r>
            <a:r>
              <a:rPr lang="en-GB" i="1" baseline="0" dirty="0" err="1"/>
              <a:t>Counselor</a:t>
            </a:r>
            <a:r>
              <a:rPr lang="en-GB" i="0" baseline="0" dirty="0"/>
              <a:t>, 8(1), 1-10</a:t>
            </a:r>
            <a:endParaRPr lang="en-GB" baseline="0" dirty="0"/>
          </a:p>
          <a:p>
            <a:pPr defTabSz="1719255">
              <a:defRPr/>
            </a:pPr>
            <a:r>
              <a:rPr lang="en-GB" baseline="30000" dirty="0"/>
              <a:t>29</a:t>
            </a:r>
            <a:r>
              <a:rPr lang="en-GB" baseline="0" dirty="0"/>
              <a:t>  Farrer, T. J., Brock Frost, R., &amp; Hedges, D. W. (2012). Prevalence of Traumatic Brain Injury in Intimate Partner Violence Offenders Compared to the General Population: A Meta-Analysis, </a:t>
            </a:r>
            <a:r>
              <a:rPr lang="en-GB" i="1" baseline="0" dirty="0"/>
              <a:t>Trauma, Violence, &amp; Abuse</a:t>
            </a:r>
            <a:r>
              <a:rPr lang="en-GB" baseline="0" dirty="0"/>
              <a:t>, 13(2), 77–82</a:t>
            </a:r>
          </a:p>
          <a:p>
            <a:pPr defTabSz="1719255">
              <a:defRPr/>
            </a:pPr>
            <a:r>
              <a:rPr lang="en-GB" baseline="0" dirty="0"/>
              <a:t>	</a:t>
            </a:r>
            <a:r>
              <a:rPr lang="en-GB" sz="2300" dirty="0">
                <a:solidFill>
                  <a:schemeClr val="tx1">
                    <a:lumMod val="50000"/>
                  </a:schemeClr>
                </a:solidFill>
              </a:rPr>
              <a:t>TBI prevalence 53% people that have perpetrated IPV (12% gen pop)</a:t>
            </a:r>
          </a:p>
          <a:p>
            <a:pPr defTabSz="1719255">
              <a:defRPr/>
            </a:pPr>
            <a:r>
              <a:rPr lang="en-GB" baseline="30000" dirty="0"/>
              <a:t>30</a:t>
            </a:r>
            <a:r>
              <a:rPr lang="en-GB" baseline="0" dirty="0"/>
              <a:t> The Disabilities Trust. (2015). The association between neuropsychological performance and self-reported traumatic brain injury in a sample of adult male prisoners in the UK, https://www.thedtgroup.org/media/4061/prison_research_briefing_paper_16022015.pdf</a:t>
            </a:r>
          </a:p>
          <a:p>
            <a:pPr defTabSz="1719255">
              <a:defRPr/>
            </a:pPr>
            <a:r>
              <a:rPr lang="en-GB" baseline="0" dirty="0"/>
              <a:t>	60% of offenders with TBI committed violent offences; 38% without TBI</a:t>
            </a:r>
          </a:p>
          <a:p>
            <a:pPr defTabSz="1719255">
              <a:defRPr/>
            </a:pPr>
            <a:r>
              <a:rPr lang="en-GB" baseline="30000" dirty="0"/>
              <a:t>31</a:t>
            </a:r>
            <a:r>
              <a:rPr lang="en-GB" baseline="0" dirty="0"/>
              <a:t> https://www.headway.org.uk/about-brain-injury/individuals/effects-of-brain-injury/</a:t>
            </a:r>
          </a:p>
          <a:p>
            <a:pPr defTabSz="1719255">
              <a:defRPr/>
            </a:pPr>
            <a:r>
              <a:rPr lang="en-GB" baseline="30000" dirty="0"/>
              <a:t>32</a:t>
            </a:r>
            <a:r>
              <a:rPr lang="en-GB" baseline="0" dirty="0"/>
              <a:t> Silver, J. M., Kramer, R., Greenwald, S., &amp; Weissman, M. (2001). </a:t>
            </a:r>
            <a:r>
              <a:rPr lang="en-GB" dirty="0"/>
              <a:t>The association between head injuries and psychiatric disorders: findings from the New Haven NIMH Epidemiologic Catchment Area Study, </a:t>
            </a:r>
            <a:r>
              <a:rPr lang="en-GB" i="1" dirty="0"/>
              <a:t>Brain Injury</a:t>
            </a:r>
            <a:r>
              <a:rPr lang="en-GB" i="0" dirty="0"/>
              <a:t>, 15(11), 935-945</a:t>
            </a:r>
          </a:p>
          <a:p>
            <a:pPr defTabSz="1719255">
              <a:defRPr/>
            </a:pPr>
            <a:r>
              <a:rPr lang="en-GB" i="0" baseline="0" dirty="0"/>
              <a:t>	Panic disorder OR 2.5; Depression OR 2.3; Suicide attempt OR 4.5; (controlling for alcohol abuse)</a:t>
            </a:r>
            <a:endParaRPr lang="en-GB" baseline="0" dirty="0"/>
          </a:p>
          <a:p>
            <a:pPr defTabSz="1719255">
              <a:defRPr/>
            </a:pPr>
            <a:r>
              <a:rPr lang="en-GB" baseline="30000" dirty="0"/>
              <a:t>33</a:t>
            </a:r>
            <a:r>
              <a:rPr lang="en-GB" baseline="0" dirty="0"/>
              <a:t> </a:t>
            </a:r>
            <a:r>
              <a:rPr lang="en-GB" sz="2300" dirty="0"/>
              <a:t>Corrigan, J. D. (1995). Substance Abuse as a Mediating Factor in Outcome From Traumatic Brain Injury, </a:t>
            </a:r>
            <a:r>
              <a:rPr lang="en-GB" sz="2300" i="1" dirty="0"/>
              <a:t>Archives of Physical Medicine and Rehabilitation</a:t>
            </a:r>
            <a:r>
              <a:rPr lang="en-GB" sz="2300" dirty="0"/>
              <a:t>, 76, 302-309</a:t>
            </a:r>
          </a:p>
          <a:p>
            <a:pPr defTabSz="1719255">
              <a:defRPr/>
            </a:pPr>
            <a:r>
              <a:rPr lang="en-GB" sz="2300" dirty="0"/>
              <a:t>	Nearly 2/3 may have history of substance abuse that preceded their injuries</a:t>
            </a:r>
          </a:p>
          <a:p>
            <a:pPr defTabSz="1719255">
              <a:defRPr/>
            </a:pPr>
            <a:r>
              <a:rPr lang="en-GB" baseline="30000" dirty="0"/>
              <a:t>34</a:t>
            </a:r>
            <a:r>
              <a:rPr lang="en-GB" baseline="0" dirty="0"/>
              <a:t> The Disabilities Trust. (2015). </a:t>
            </a:r>
            <a:r>
              <a:rPr lang="en-GB" dirty="0"/>
              <a:t>Head injury and mortality in the homeless population, https://www.thedtgroup.org/media/4073/1i_brain_injury_and_homelessness__glasgow__-_briefing_paper.pdf</a:t>
            </a:r>
            <a:endParaRPr lang="en-GB" baseline="0"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42</a:t>
            </a:fld>
            <a:endParaRPr lang="en-US"/>
          </a:p>
        </p:txBody>
      </p:sp>
    </p:spTree>
    <p:extLst>
      <p:ext uri="{BB962C8B-B14F-4D97-AF65-F5344CB8AC3E}">
        <p14:creationId xmlns:p14="http://schemas.microsoft.com/office/powerpoint/2010/main" val="215669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Know experienced trauma &gt; frontline training on effects + practice adapted to minimise further harm</a:t>
            </a:r>
          </a:p>
          <a:p>
            <a:pPr marL="171450" indent="-171450">
              <a:buFont typeface="Arial" panose="020B0604020202020204" pitchFamily="34" charset="0"/>
              <a:buChar char="•"/>
            </a:pPr>
            <a:r>
              <a:rPr lang="en-GB" dirty="0"/>
              <a:t>Know barriers to ‘OSFA’ programmes due to psychological/emotional difficulties &gt; consider tailored, flexible interventions</a:t>
            </a:r>
          </a:p>
          <a:p>
            <a:pPr marL="171450" indent="-171450">
              <a:buFont typeface="Arial" panose="020B0604020202020204" pitchFamily="34" charset="0"/>
              <a:buChar char="•"/>
            </a:pPr>
            <a:r>
              <a:rPr lang="en-GB" dirty="0"/>
              <a:t>Take down barriers. Important LP for DA services but also MH + other sectors</a:t>
            </a:r>
          </a:p>
          <a:p>
            <a:pPr marL="171450" indent="-171450">
              <a:buFont typeface="Arial" panose="020B0604020202020204" pitchFamily="34" charset="0"/>
              <a:buChar char="•"/>
            </a:pPr>
            <a:r>
              <a:rPr lang="en-GB" dirty="0"/>
              <a:t>Only 2 examples – what else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FULL DETAIL FOR REFERENCE:</a:t>
            </a:r>
          </a:p>
          <a:p>
            <a:pPr marL="322360" indent="-322360">
              <a:buFont typeface="Arial" panose="020B0604020202020204" pitchFamily="34" charset="0"/>
              <a:buChar char="•"/>
            </a:pPr>
            <a:r>
              <a:rPr lang="en-GB" dirty="0"/>
              <a:t>So what does this mean for practice?</a:t>
            </a:r>
          </a:p>
          <a:p>
            <a:pPr marL="322360" indent="-322360">
              <a:buFont typeface="Arial" panose="020B0604020202020204" pitchFamily="34" charset="0"/>
              <a:buChar char="•"/>
            </a:pPr>
            <a:r>
              <a:rPr lang="en-GB" dirty="0"/>
              <a:t>We know a number of service users have experienced trauma. So frontline staff should receive training on the effects of trauma, and practice should be adapted to minimise further harm</a:t>
            </a:r>
            <a:endParaRPr lang="en-GB" b="1" dirty="0"/>
          </a:p>
          <a:p>
            <a:pPr marL="322360" indent="-322360">
              <a:buFont typeface="Arial" panose="020B0604020202020204" pitchFamily="34" charset="0"/>
              <a:buChar char="•"/>
            </a:pPr>
            <a:r>
              <a:rPr lang="en-GB" dirty="0"/>
              <a:t>We know a number of service users are likely to experience barriers to engagement in one-size-fits-all programmes, due to psychological or emotional difficulties. So we should consider tailored, flexible interventions</a:t>
            </a:r>
          </a:p>
          <a:p>
            <a:pPr marL="322360" marR="0" lvl="0" indent="-32236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We need to take down barriers to engagement. These are important learning points for domestic abuse services, but also mental health and lots of other sectors</a:t>
            </a:r>
          </a:p>
          <a:p>
            <a:pPr marL="322360" marR="0" lvl="0" indent="-32236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dirty="0"/>
              <a:t>These are only two examples – what other relationships are there</a:t>
            </a:r>
            <a:r>
              <a:rPr lang="en-GB" dirty="0"/>
              <a:t>? </a:t>
            </a:r>
            <a:r>
              <a:rPr lang="en-GB" sz="1200" dirty="0">
                <a:solidFill>
                  <a:schemeClr val="tx1">
                    <a:lumMod val="50000"/>
                  </a:schemeClr>
                </a:solidFill>
              </a:rPr>
              <a:t>If we understand links like these, we can improve our approach</a:t>
            </a:r>
            <a:endParaRPr lang="en-GB" i="1"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43</a:t>
            </a:fld>
            <a:endParaRPr lang="en-US"/>
          </a:p>
        </p:txBody>
      </p:sp>
    </p:spTree>
    <p:extLst>
      <p:ext uri="{BB962C8B-B14F-4D97-AF65-F5344CB8AC3E}">
        <p14:creationId xmlns:p14="http://schemas.microsoft.com/office/powerpoint/2010/main" val="2436827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Drive: At centre is challenging, but also these techniques &gt; therapeutic </a:t>
            </a:r>
            <a:r>
              <a:rPr lang="en-GB" b="0" dirty="0" err="1"/>
              <a:t>rship</a:t>
            </a:r>
            <a:r>
              <a:rPr lang="en-GB" b="0" dirty="0"/>
              <a:t>. Risk management + foundation</a:t>
            </a:r>
          </a:p>
          <a:p>
            <a:pPr marL="171450" indent="-171450">
              <a:buFont typeface="Arial" panose="020B0604020202020204" pitchFamily="34" charset="0"/>
              <a:buChar char="•"/>
            </a:pPr>
            <a:r>
              <a:rPr lang="en-GB" b="0" dirty="0"/>
              <a:t>As a result of learning, MH specialist + commissioned training/guidance/protocols</a:t>
            </a:r>
          </a:p>
          <a:p>
            <a:pPr marL="171450" indent="-171450">
              <a:buFont typeface="Arial" panose="020B0604020202020204" pitchFamily="34" charset="0"/>
              <a:buChar char="•"/>
            </a:pPr>
            <a:r>
              <a:rPr lang="en-GB" b="0" dirty="0"/>
              <a:t>Exploring similar piece with input from forensic psychologists</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FULL DETAIL FOR REFERENCE:</a:t>
            </a:r>
          </a:p>
          <a:p>
            <a:pPr marL="322360" indent="-322360">
              <a:buFont typeface="Arial" panose="020B0604020202020204" pitchFamily="34" charset="0"/>
              <a:buChar char="•"/>
            </a:pPr>
            <a:r>
              <a:rPr lang="en-GB" b="0" dirty="0"/>
              <a:t>Onto Drive’s approach to working with this group</a:t>
            </a:r>
          </a:p>
          <a:p>
            <a:pPr marL="322360" indent="-322360">
              <a:buFont typeface="Arial" panose="020B0604020202020204" pitchFamily="34" charset="0"/>
              <a:buChar char="•"/>
            </a:pPr>
            <a:r>
              <a:rPr lang="en-GB" b="0" dirty="0"/>
              <a:t>At the centre is challenging the abuse, but CMs also use these techniques to build a therapeutic relationship. Allows for risk management but also builds a foundation for meaningful work</a:t>
            </a:r>
          </a:p>
          <a:p>
            <a:pPr marL="322360" indent="-322360">
              <a:buFont typeface="Arial" panose="020B0604020202020204" pitchFamily="34" charset="0"/>
              <a:buChar char="•"/>
            </a:pPr>
            <a:r>
              <a:rPr lang="en-GB" dirty="0"/>
              <a:t>As a result of learning about MH issues and working with this cohort, we brought in a MH specialist to consult on individual cases and commissioned specific training, guidance and protocols.</a:t>
            </a:r>
          </a:p>
          <a:p>
            <a:pPr marL="322360" indent="-322360">
              <a:buFont typeface="Arial" panose="020B0604020202020204" pitchFamily="34" charset="0"/>
              <a:buChar char="•"/>
            </a:pPr>
            <a:r>
              <a:rPr lang="en-GB" i="0" dirty="0"/>
              <a:t>Exploring a similar piece of work with input from forensic psychologists</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44</a:t>
            </a:fld>
            <a:endParaRPr lang="en-US"/>
          </a:p>
        </p:txBody>
      </p:sp>
    </p:spTree>
    <p:extLst>
      <p:ext uri="{BB962C8B-B14F-4D97-AF65-F5344CB8AC3E}">
        <p14:creationId xmlns:p14="http://schemas.microsoft.com/office/powerpoint/2010/main" val="192704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Bullet 1. Severity may = barriers to BCW, CMs monitor to avoid destabilising</a:t>
            </a:r>
          </a:p>
          <a:p>
            <a:pPr marL="171450" indent="-171450">
              <a:buFont typeface="Arial" panose="020B0604020202020204" pitchFamily="34" charset="0"/>
              <a:buChar char="•"/>
            </a:pPr>
            <a:r>
              <a:rPr lang="en-GB" b="0" dirty="0"/>
              <a:t>But can inform approach e.g. little/no empathy</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FULL DETAIL FOR REFERENCE:</a:t>
            </a:r>
          </a:p>
          <a:p>
            <a:pPr marL="322360" indent="-322360">
              <a:buFont typeface="Arial" panose="020B0604020202020204" pitchFamily="34" charset="0"/>
              <a:buChar char="•"/>
            </a:pPr>
            <a:r>
              <a:rPr lang="en-GB" dirty="0"/>
              <a:t>Following that training, rather than considering diagnoses, staff consider these factors</a:t>
            </a:r>
          </a:p>
          <a:p>
            <a:pPr marL="322360" indent="-322360">
              <a:buFont typeface="Arial" panose="020B0604020202020204" pitchFamily="34" charset="0"/>
              <a:buChar char="•"/>
            </a:pPr>
            <a:r>
              <a:rPr lang="en-GB" dirty="0"/>
              <a:t>Depending on severity, they may be barriers to behaviour change work – CMs monitor closely to make sure work is not destabilising SUs</a:t>
            </a:r>
          </a:p>
          <a:p>
            <a:pPr marL="322360" indent="-322360">
              <a:buFont typeface="Arial" panose="020B0604020202020204" pitchFamily="34" charset="0"/>
              <a:buChar char="•"/>
            </a:pPr>
            <a:r>
              <a:rPr lang="en-GB" dirty="0"/>
              <a:t>But this may inform the approach taken, e.g. if little/no empathy for others, will be motivated by consequences for themselves &gt; disrupt/police liaison may be main contributor to risk reduction</a:t>
            </a:r>
            <a:endParaRPr lang="en-GB" b="1"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45</a:t>
            </a:fld>
            <a:endParaRPr lang="en-US"/>
          </a:p>
        </p:txBody>
      </p:sp>
    </p:spTree>
    <p:extLst>
      <p:ext uri="{BB962C8B-B14F-4D97-AF65-F5344CB8AC3E}">
        <p14:creationId xmlns:p14="http://schemas.microsoft.com/office/powerpoint/2010/main" val="1040196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CMs don’t deliver MH treatment directly, work tailored to individual e.g. top 2</a:t>
            </a:r>
          </a:p>
          <a:p>
            <a:pPr marL="171450" indent="-171450">
              <a:buFont typeface="Arial" panose="020B0604020202020204" pitchFamily="34" charset="0"/>
              <a:buChar char="•"/>
            </a:pPr>
            <a:r>
              <a:rPr lang="en-GB" b="0" dirty="0"/>
              <a:t>Evaluation: 20% MA support activity = MH, more than other agencies</a:t>
            </a:r>
          </a:p>
          <a:p>
            <a:pPr marL="171450" indent="-171450">
              <a:buFont typeface="Arial" panose="020B0604020202020204" pitchFamily="34" charset="0"/>
              <a:buChar char="•"/>
            </a:pPr>
            <a:r>
              <a:rPr lang="en-GB" b="0" dirty="0"/>
              <a:t>Majority actively engaging have MH need (other needs also high), MH need = highly engaged, CMs report more time e.g. 6</a:t>
            </a:r>
          </a:p>
          <a:p>
            <a:pPr marL="171450" indent="-171450">
              <a:buFont typeface="Arial" panose="020B0604020202020204" pitchFamily="34" charset="0"/>
              <a:buChar char="•"/>
            </a:pPr>
            <a:r>
              <a:rPr lang="en-GB" b="0" dirty="0"/>
              <a:t>Found access to support = motivator voluntary engagement BCW</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FULL DETAIL FOR REFERENCE:</a:t>
            </a:r>
          </a:p>
          <a:p>
            <a:pPr marL="171450" indent="-171450">
              <a:buFont typeface="Arial" panose="020B0604020202020204" pitchFamily="34" charset="0"/>
              <a:buChar char="•"/>
            </a:pPr>
            <a:r>
              <a:rPr lang="en-GB" b="0" dirty="0"/>
              <a:t>Case Managers obviously wouldn’t deliver MH treatment to engaged SUs, but would work closely with mental health services</a:t>
            </a:r>
          </a:p>
          <a:p>
            <a:pPr marL="171450" indent="-171450">
              <a:buFont typeface="Arial" panose="020B0604020202020204" pitchFamily="34" charset="0"/>
              <a:buChar char="•"/>
            </a:pPr>
            <a:r>
              <a:rPr lang="en-GB" b="0" dirty="0"/>
              <a:t>Work is always tailored to the individual. Couple of examples here, such as sharing information on suicidality to inform risk assessment, securing prescriptions for those about to leave prison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dirty="0"/>
              <a:t>Evaluation found 20% of multi-agency activity to support SUs related to mental health – more than any other agency</a:t>
            </a:r>
            <a:endParaRPr lang="en-GB" b="0" i="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73% of SUs who actively engage with the service have a MH need. Levels of other needs are also very high, but mental health is the most common</a:t>
            </a:r>
          </a:p>
          <a:p>
            <a:pPr marL="171450" indent="-171450">
              <a:buFont typeface="Arial" panose="020B0604020202020204" pitchFamily="34" charset="0"/>
              <a:buChar char="•"/>
              <a:defRPr/>
            </a:pPr>
            <a:r>
              <a:rPr lang="en-GB" dirty="0">
                <a:latin typeface="Times"/>
                <a:ea typeface="ＭＳ Ｐゴシック"/>
                <a:cs typeface="Times"/>
              </a:rPr>
              <a:t>Lots of SUs with MH needs are highly engaged in the intervention and CMs report spending more time working with these SUs overall </a:t>
            </a:r>
            <a:r>
              <a:rPr lang="en-GB" i="1" dirty="0">
                <a:latin typeface="Times"/>
                <a:ea typeface="ＭＳ Ｐゴシック"/>
                <a:cs typeface="Times"/>
              </a:rPr>
              <a:t>– </a:t>
            </a:r>
            <a:r>
              <a:rPr lang="en-GB" i="0" dirty="0">
                <a:latin typeface="Times"/>
                <a:ea typeface="ＭＳ Ｐゴシック"/>
                <a:cs typeface="Times"/>
              </a:rPr>
              <a:t>in this final example of daily welfare checks you can see that some of the work Drive does is really high intensity</a:t>
            </a:r>
          </a:p>
          <a:p>
            <a:pPr marL="171450" indent="-171450">
              <a:buFont typeface="Arial" panose="020B0604020202020204" pitchFamily="34" charset="0"/>
              <a:buChar char="•"/>
              <a:defRPr/>
            </a:pPr>
            <a:r>
              <a:rPr lang="en-GB" i="0" dirty="0">
                <a:latin typeface="Times"/>
                <a:ea typeface="ＭＳ Ｐゴシック"/>
                <a:cs typeface="Times"/>
              </a:rPr>
              <a:t>We’ve found that access to support (in a variety of areas, including MH) can be a key motivator for voluntary engagement in behaviour change work</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46</a:t>
            </a:fld>
            <a:endParaRPr lang="en-US"/>
          </a:p>
        </p:txBody>
      </p:sp>
    </p:spTree>
    <p:extLst>
      <p:ext uri="{BB962C8B-B14F-4D97-AF65-F5344CB8AC3E}">
        <p14:creationId xmlns:p14="http://schemas.microsoft.com/office/powerpoint/2010/main" val="215746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Bullet 1. Unfortunately no data on proportion </a:t>
            </a:r>
            <a:r>
              <a:rPr lang="en-GB" b="0" dirty="0" err="1"/>
              <a:t>rec’g</a:t>
            </a:r>
            <a:r>
              <a:rPr lang="en-GB" b="0" dirty="0"/>
              <a:t> MH service, but ½ these cases CMs flagged lack of ongoing support</a:t>
            </a:r>
          </a:p>
          <a:p>
            <a:pPr marL="171450" indent="-171450">
              <a:buFont typeface="Arial" panose="020B0604020202020204" pitchFamily="34" charset="0"/>
              <a:buChar char="•"/>
            </a:pPr>
            <a:r>
              <a:rPr lang="en-GB" b="0" dirty="0"/>
              <a:t>Relates to local SP – sadly MH services not funded to do what they would like – apt referrals not always possible</a:t>
            </a:r>
          </a:p>
          <a:p>
            <a:pPr marL="171450" indent="-171450">
              <a:buFont typeface="Arial" panose="020B0604020202020204" pitchFamily="34" charset="0"/>
              <a:buChar char="•"/>
            </a:pPr>
            <a:r>
              <a:rPr lang="en-GB" b="0" dirty="0"/>
              <a:t>Severe MH can = too risky for direct work. Extremely limited access to BC focused support (but still indirect/risk management)</a:t>
            </a:r>
          </a:p>
          <a:p>
            <a:pPr marL="171450" indent="-171450">
              <a:buFont typeface="Arial" panose="020B0604020202020204" pitchFamily="34" charset="0"/>
              <a:buChar char="•"/>
            </a:pPr>
            <a:r>
              <a:rPr lang="en-GB" b="0" dirty="0"/>
              <a:t>UoB suggest MH support earlier could reduce</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FULL DETAIL FOR REFERENCE:</a:t>
            </a:r>
          </a:p>
          <a:p>
            <a:pPr marL="322360" indent="-322360">
              <a:buFont typeface="Arial" panose="020B0604020202020204" pitchFamily="34" charset="0"/>
              <a:buChar char="•"/>
            </a:pPr>
            <a:r>
              <a:rPr lang="en-GB" dirty="0"/>
              <a:t>On to the challenges. In several cases, poor mental health has remained an outstanding concern for Case Managers at exit</a:t>
            </a:r>
          </a:p>
          <a:p>
            <a:pPr marL="322360" indent="-322360">
              <a:buFont typeface="Arial" panose="020B0604020202020204" pitchFamily="34" charset="0"/>
              <a:buChar char="•"/>
            </a:pPr>
            <a:r>
              <a:rPr lang="en-GB" dirty="0"/>
              <a:t>Unfortunately we don’t have data on the proportion of service users that are receiving some kind of MH service, but in approx. half of the cases were concerned about MH needs, a lack of support was also highlighted as an issue</a:t>
            </a:r>
          </a:p>
          <a:p>
            <a:pPr marL="322360" marR="0" lvl="0" indent="-32236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This relates to the next point on local service provision – you will all know, sadly MH services are not funded to do the work they would like to. This means referrals are not always possible or appropriate</a:t>
            </a:r>
          </a:p>
          <a:p>
            <a:pPr marL="322360" marR="0" lvl="0" indent="-32236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Finally, some SUs might be too risky to engage directly. For this group, extremely limited access to interventions that could support with BCW</a:t>
            </a:r>
          </a:p>
          <a:p>
            <a:pPr marL="322360" marR="0" lvl="0" indent="-32236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That said, lots of indirect work around risk management can still take place</a:t>
            </a:r>
          </a:p>
          <a:p>
            <a:pPr marL="322360" indent="-322360">
              <a:buFont typeface="Arial" panose="020B0604020202020204" pitchFamily="34" charset="0"/>
              <a:buChar char="•"/>
            </a:pPr>
            <a:r>
              <a:rPr lang="en-GB" b="0" dirty="0"/>
              <a:t>UoB report does suggest that mental health support accessed at an earlier stage, could reduce the likelihood of abuse being perpetrated in the future</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47</a:t>
            </a:fld>
            <a:endParaRPr lang="en-US"/>
          </a:p>
        </p:txBody>
      </p:sp>
    </p:spTree>
    <p:extLst>
      <p:ext uri="{BB962C8B-B14F-4D97-AF65-F5344CB8AC3E}">
        <p14:creationId xmlns:p14="http://schemas.microsoft.com/office/powerpoint/2010/main" val="3119740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Despite challenges, reduction similar [explain graph – blue + pink]</a:t>
            </a:r>
          </a:p>
          <a:p>
            <a:pPr marL="171450" indent="-171450">
              <a:buFont typeface="Arial" panose="020B0604020202020204" pitchFamily="34" charset="0"/>
              <a:buChar char="•"/>
            </a:pPr>
            <a:r>
              <a:rPr lang="en-GB" b="0" dirty="0"/>
              <a:t>[Click] However, significantly less complete cessation. Emma mentioned multiple needs incl. MH = higher H&amp;S/JCB</a:t>
            </a:r>
          </a:p>
          <a:p>
            <a:pPr marL="171450" indent="-171450">
              <a:buFont typeface="Arial" panose="020B0604020202020204" pitchFamily="34" charset="0"/>
              <a:buChar char="•"/>
            </a:pPr>
            <a:r>
              <a:rPr lang="en-GB" b="0" dirty="0"/>
              <a:t>High engagement + these outcomes suggests willingness + barriers</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FULL DETAIL FOR REFERENCE:</a:t>
            </a:r>
          </a:p>
          <a:p>
            <a:pPr marL="171450" indent="-171450">
              <a:buFont typeface="Arial" panose="020B0604020202020204" pitchFamily="34" charset="0"/>
              <a:buChar char="•"/>
            </a:pPr>
            <a:r>
              <a:rPr lang="en-GB" dirty="0"/>
              <a:t>Despite these challenges, levels of reduction in each abuse type are very similar if you compare service users with MH needs to those without. This chart is split out into 4 abuse types (first 2 columns P, then S, H&amp;S, JCB). You can then see the comparison within the abuse types of those with MH needs on the left versus those without on the right. The blue bar indicates the percentage of cases with a reduction in abuse, and these differences within abuse type are not statistically significant</a:t>
            </a:r>
            <a:endParaRPr lang="en-GB" b="1" i="1" dirty="0"/>
          </a:p>
          <a:p>
            <a:pPr marL="171450" indent="-171450">
              <a:buFont typeface="Arial" panose="020B0604020202020204" pitchFamily="34" charset="0"/>
              <a:buChar char="•"/>
            </a:pPr>
            <a:r>
              <a:rPr lang="en-GB" dirty="0"/>
              <a:t>Worth reflecting that the small number of cases with an increase in level </a:t>
            </a:r>
            <a:r>
              <a:rPr lang="en-GB" b="0" dirty="0"/>
              <a:t>of abuse</a:t>
            </a:r>
            <a:r>
              <a:rPr lang="en-GB" dirty="0"/>
              <a:t>, shown in pink, tend to involve a service user with a mental health need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[Click] However, SUs with MH needs are significantly less likely to demonstrate complete cessation of abuse at case closure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kern="1200" dirty="0">
                <a:solidFill>
                  <a:schemeClr val="tx1"/>
                </a:solidFill>
                <a:effectLst/>
                <a:latin typeface="Times" pitchFamily="6" charset="0"/>
                <a:ea typeface="ＭＳ Ｐゴシック" pitchFamily="6" charset="-128"/>
                <a:cs typeface="ＭＳ Ｐゴシック" pitchFamily="6" charset="-128"/>
              </a:rPr>
              <a:t>X</a:t>
            </a:r>
            <a:r>
              <a:rPr lang="en-GB" sz="1200" kern="1200" baseline="30000" dirty="0">
                <a:solidFill>
                  <a:schemeClr val="tx1"/>
                </a:solidFill>
                <a:effectLst/>
                <a:latin typeface="Times" pitchFamily="6" charset="0"/>
                <a:ea typeface="ＭＳ Ｐゴシック" pitchFamily="6" charset="-128"/>
                <a:cs typeface="ＭＳ Ｐゴシック" pitchFamily="6" charset="-128"/>
              </a:rPr>
              <a:t>2</a:t>
            </a:r>
            <a:r>
              <a:rPr lang="en-GB" sz="1200" kern="1200" dirty="0">
                <a:solidFill>
                  <a:schemeClr val="tx1"/>
                </a:solidFill>
                <a:effectLst/>
                <a:latin typeface="Times" pitchFamily="6" charset="0"/>
                <a:ea typeface="ＭＳ Ｐゴシック" pitchFamily="6" charset="-128"/>
                <a:cs typeface="ＭＳ Ｐゴシック" pitchFamily="6" charset="-128"/>
              </a:rPr>
              <a:t> (1, N = 162) = 5.12, p &lt; .05)</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Times" pitchFamily="6" charset="0"/>
                <a:ea typeface="ＭＳ Ｐゴシック" pitchFamily="6" charset="-128"/>
                <a:cs typeface="ＭＳ Ｐゴシック" pitchFamily="6" charset="-128"/>
              </a:rPr>
              <a:t>As Emma mentioned, SUs with multiple needs (including mental health) perpetrate higher levels of H&amp;S/JCB at intake. So although chances of reduction are similar, complete cessation is less likely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Times" pitchFamily="6" charset="0"/>
                <a:ea typeface="ＭＳ Ｐゴシック" pitchFamily="6" charset="-128"/>
                <a:cs typeface="ＭＳ Ｐゴシック" pitchFamily="6" charset="-128"/>
              </a:rPr>
              <a:t>Taking the high engagement rates into account alongside the outcomes, this data suggests a willingness on the part of service users, but potentially that there are barriers to them ending their abuse</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48</a:t>
            </a:fld>
            <a:endParaRPr lang="en-US"/>
          </a:p>
        </p:txBody>
      </p:sp>
    </p:spTree>
    <p:extLst>
      <p:ext uri="{BB962C8B-B14F-4D97-AF65-F5344CB8AC3E}">
        <p14:creationId xmlns:p14="http://schemas.microsoft.com/office/powerpoint/2010/main" val="2058827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Although challenging, positive feedback</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FULL DETAIL FOR REFERENCE:</a:t>
            </a:r>
          </a:p>
          <a:p>
            <a:pPr marL="171450" indent="-171450">
              <a:buFont typeface="Arial" panose="020B0604020202020204" pitchFamily="34" charset="0"/>
              <a:buChar char="•"/>
            </a:pPr>
            <a:r>
              <a:rPr lang="en-GB" dirty="0"/>
              <a:t>Although this is challenging work, there has been some good feedback – 10 of 16 service users interviewed for the evaluation said Drive helped with their MH</a:t>
            </a:r>
          </a:p>
          <a:p>
            <a:pPr marL="171450" indent="-171450">
              <a:buFont typeface="Arial" panose="020B0604020202020204" pitchFamily="34" charset="0"/>
              <a:buChar char="•"/>
            </a:pPr>
            <a:r>
              <a:rPr lang="en-GB" dirty="0"/>
              <a:t>Multiple SU said that Drive had saved their life</a:t>
            </a:r>
          </a:p>
          <a:p>
            <a:pPr marL="171450" indent="-171450">
              <a:buFont typeface="Arial" panose="020B0604020202020204" pitchFamily="34" charset="0"/>
              <a:buChar char="•"/>
            </a:pPr>
            <a:r>
              <a:rPr lang="en-GB" dirty="0"/>
              <a:t>Final quote is from the University of Bristol report, about the fact the care expressed by CMs is important in SUs feeling they can open up</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49</a:t>
            </a:fld>
            <a:endParaRPr lang="en-US"/>
          </a:p>
        </p:txBody>
      </p:sp>
    </p:spTree>
    <p:extLst>
      <p:ext uri="{BB962C8B-B14F-4D97-AF65-F5344CB8AC3E}">
        <p14:creationId xmlns:p14="http://schemas.microsoft.com/office/powerpoint/2010/main" val="3142414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Examples of service user feedback Drive has received directly</a:t>
            </a:r>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50</a:t>
            </a:fld>
            <a:endParaRPr lang="en-US"/>
          </a:p>
        </p:txBody>
      </p:sp>
    </p:spTree>
    <p:extLst>
      <p:ext uri="{BB962C8B-B14F-4D97-AF65-F5344CB8AC3E}">
        <p14:creationId xmlns:p14="http://schemas.microsoft.com/office/powerpoint/2010/main" val="1651430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3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1719255">
              <a:defRPr/>
            </a:pPr>
            <a:fld id="{C084F1C0-BAAF-E04C-AE12-7B65B7C730CE}" type="slidenum">
              <a:rPr lang="en-US">
                <a:solidFill>
                  <a:srgbClr val="000000"/>
                </a:solidFill>
              </a:rPr>
              <a:pPr defTabSz="1719255">
                <a:defRPr/>
              </a:pPr>
              <a:t>51</a:t>
            </a:fld>
            <a:endParaRPr lang="en-US">
              <a:solidFill>
                <a:srgbClr val="000000"/>
              </a:solidFill>
            </a:endParaRPr>
          </a:p>
        </p:txBody>
      </p:sp>
    </p:spTree>
    <p:extLst>
      <p:ext uri="{BB962C8B-B14F-4D97-AF65-F5344CB8AC3E}">
        <p14:creationId xmlns:p14="http://schemas.microsoft.com/office/powerpoint/2010/main" val="3152706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McPin</a:t>
            </a:r>
          </a:p>
          <a:p>
            <a:r>
              <a:rPr lang="en-GB" baseline="0" dirty="0"/>
              <a:t>Introduce what we will be talking about</a:t>
            </a:r>
          </a:p>
          <a:p>
            <a:r>
              <a:rPr lang="en-GB" baseline="0" dirty="0"/>
              <a:t>- These are </a:t>
            </a:r>
            <a:r>
              <a:rPr lang="en-GB" b="1" baseline="0" dirty="0"/>
              <a:t>not final – this is a process </a:t>
            </a:r>
            <a:r>
              <a:rPr lang="en-GB" b="0" baseline="0" dirty="0"/>
              <a:t>we are going through</a:t>
            </a:r>
            <a:endParaRPr lang="en-GB" b="0" dirty="0"/>
          </a:p>
        </p:txBody>
      </p:sp>
      <p:sp>
        <p:nvSpPr>
          <p:cNvPr id="4" name="Slide Number Placeholder 3"/>
          <p:cNvSpPr>
            <a:spLocks noGrp="1"/>
          </p:cNvSpPr>
          <p:nvPr>
            <p:ph type="sldNum" sz="quarter" idx="10"/>
          </p:nvPr>
        </p:nvSpPr>
        <p:spPr/>
        <p:txBody>
          <a:bodyPr/>
          <a:lstStyle/>
          <a:p>
            <a:fld id="{BE279D3A-3F51-4A26-BEAD-631EFF2F17D7}" type="slidenum">
              <a:rPr lang="en-GB" smtClean="0"/>
              <a:t>11</a:t>
            </a:fld>
            <a:endParaRPr lang="en-GB"/>
          </a:p>
        </p:txBody>
      </p:sp>
    </p:spTree>
    <p:extLst>
      <p:ext uri="{BB962C8B-B14F-4D97-AF65-F5344CB8AC3E}">
        <p14:creationId xmlns:p14="http://schemas.microsoft.com/office/powerpoint/2010/main" val="2711693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52</a:t>
            </a:fld>
            <a:endParaRPr lang="en-US"/>
          </a:p>
        </p:txBody>
      </p:sp>
    </p:spTree>
    <p:extLst>
      <p:ext uri="{BB962C8B-B14F-4D97-AF65-F5344CB8AC3E}">
        <p14:creationId xmlns:p14="http://schemas.microsoft.com/office/powerpoint/2010/main" val="1443242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19255">
              <a:defRPr/>
            </a:pPr>
            <a:endParaRPr lang="en-GB" i="0" baseline="0" dirty="0"/>
          </a:p>
        </p:txBody>
      </p:sp>
      <p:sp>
        <p:nvSpPr>
          <p:cNvPr id="4" name="Slide Number Placeholder 3"/>
          <p:cNvSpPr>
            <a:spLocks noGrp="1"/>
          </p:cNvSpPr>
          <p:nvPr>
            <p:ph type="sldNum" sz="quarter" idx="5"/>
          </p:nvPr>
        </p:nvSpPr>
        <p:spPr/>
        <p:txBody>
          <a:bodyPr/>
          <a:lstStyle/>
          <a:p>
            <a:pPr>
              <a:defRPr/>
            </a:pPr>
            <a:fld id="{C084F1C0-BAAF-E04C-AE12-7B65B7C730CE}" type="slidenum">
              <a:rPr lang="en-US" smtClean="0"/>
              <a:pPr>
                <a:defRPr/>
              </a:pPr>
              <a:t>53</a:t>
            </a:fld>
            <a:endParaRPr lang="en-US"/>
          </a:p>
        </p:txBody>
      </p:sp>
    </p:spTree>
    <p:extLst>
      <p:ext uri="{BB962C8B-B14F-4D97-AF65-F5344CB8AC3E}">
        <p14:creationId xmlns:p14="http://schemas.microsoft.com/office/powerpoint/2010/main" val="2964256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C8A267F8-4D3C-4125-B70C-50FD95E1C417}"/>
              </a:ext>
            </a:extLst>
          </p:cNvPr>
          <p:cNvSpPr>
            <a:spLocks noGrp="1" noChangeArrowheads="1"/>
          </p:cNvSpPr>
          <p:nvPr>
            <p:ph type="ftr" sz="quarter" idx="4"/>
          </p:nvPr>
        </p:nvSpPr>
        <p:spPr bwMode="auto">
          <a:xfrm>
            <a:off x="0" y="9494838"/>
            <a:ext cx="2974975" cy="500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GB" altLang="en-US" sz="1200"/>
              <a:t>Copyright Awareness in Practice </a:t>
            </a:r>
          </a:p>
        </p:txBody>
      </p:sp>
      <p:sp>
        <p:nvSpPr>
          <p:cNvPr id="10243" name="Rectangle 7">
            <a:extLst>
              <a:ext uri="{FF2B5EF4-FFF2-40B4-BE49-F238E27FC236}">
                <a16:creationId xmlns:a16="http://schemas.microsoft.com/office/drawing/2014/main" id="{AA8286DC-1003-42BE-8AA4-453FB89786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47A3791-5E15-4D27-BD88-3BCD63E651CF}" type="slidenum">
              <a:rPr lang="en-GB" altLang="en-US" sz="1200" smtClean="0"/>
              <a:pPr/>
              <a:t>55</a:t>
            </a:fld>
            <a:endParaRPr lang="en-GB" altLang="en-US" sz="1200"/>
          </a:p>
        </p:txBody>
      </p:sp>
      <p:sp>
        <p:nvSpPr>
          <p:cNvPr id="10244" name="Rectangle 2">
            <a:extLst>
              <a:ext uri="{FF2B5EF4-FFF2-40B4-BE49-F238E27FC236}">
                <a16:creationId xmlns:a16="http://schemas.microsoft.com/office/drawing/2014/main" id="{738B47E4-F515-4CFB-9F00-2E90C8B17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3">
            <a:extLst>
              <a:ext uri="{FF2B5EF4-FFF2-40B4-BE49-F238E27FC236}">
                <a16:creationId xmlns:a16="http://schemas.microsoft.com/office/drawing/2014/main" id="{4BD38D4C-960F-4738-BD4E-19A07844F2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latin typeface="Times" panose="02020603050405020304" pitchFamily="18" charset="0"/>
              </a:rPr>
              <a:t>12.00</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3C5ECB6-0509-4CC7-935F-C9726F4D4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14931381-A6CE-43A2-B97E-0DB12472AA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12.00-12.01</a:t>
            </a:r>
          </a:p>
          <a:p>
            <a:endParaRPr lang="en-GB" altLang="en-US"/>
          </a:p>
          <a:p>
            <a:r>
              <a:rPr lang="en-GB" altLang="en-US"/>
              <a:t>STADV pioneered the Coordinated Community Response model in West London in the 1990s with guidance from the US creator of the CCR Ellen Pence.</a:t>
            </a:r>
          </a:p>
          <a:p>
            <a:endParaRPr lang="en-GB" altLang="en-US"/>
          </a:p>
          <a:p>
            <a:r>
              <a:rPr lang="en-GB" altLang="en-US"/>
              <a:t>This model is based on the principle that “No single agency can effectively respond to domestic abuse alone.’ </a:t>
            </a:r>
          </a:p>
          <a:p>
            <a:r>
              <a:rPr lang="en-GB" altLang="en-US"/>
              <a:t>All agencies -that play a part in tackling abuse from prevention to prosecution must work closely with each other to keep survivors safe, hold abusers accountable and ultimately prevent domestic abuse </a:t>
            </a:r>
          </a:p>
          <a:p>
            <a:endParaRPr lang="en-GB" altLang="en-US"/>
          </a:p>
          <a:p>
            <a:r>
              <a:rPr lang="en-GB" altLang="en-US"/>
              <a:t>We know that this approach works. It has been repeatedly cited as a model of best practice and a number of initiatives have been widely adopted around the UK including: </a:t>
            </a:r>
          </a:p>
          <a:p>
            <a:r>
              <a:rPr lang="en-GB" altLang="en-US"/>
              <a:t>-IDVAs, MARACs, Specialist DV Courts.</a:t>
            </a:r>
          </a:p>
          <a:p>
            <a:endParaRPr lang="en-GB" altLang="en-US"/>
          </a:p>
          <a:p>
            <a:r>
              <a:rPr lang="en-GB" altLang="en-US"/>
              <a:t>Victims are often at risk of falling through the gaps in the system. </a:t>
            </a:r>
            <a:r>
              <a:rPr lang="en-GB" altLang="en-US" b="1"/>
              <a:t>We ensure coordination and integrated working</a:t>
            </a:r>
            <a:r>
              <a:rPr lang="en-GB" altLang="en-US"/>
              <a:t>.</a:t>
            </a:r>
          </a:p>
          <a:p>
            <a:r>
              <a:rPr lang="en-GB" altLang="en-US" b="1"/>
              <a:t>We help agencies come together to share critical information and learning, and to keep communicating. </a:t>
            </a:r>
            <a:endParaRPr lang="en-GB" altLang="en-US"/>
          </a:p>
          <a:p>
            <a:r>
              <a:rPr lang="en-GB" altLang="en-US"/>
              <a:t> </a:t>
            </a:r>
          </a:p>
          <a:p>
            <a:r>
              <a:rPr lang="en-GB" altLang="en-US"/>
              <a:t>The CCR enables a whole system response to a whole person, recognising the wellbeing and safety needs of victims and survivors, with communities and </a:t>
            </a:r>
            <a:r>
              <a:rPr lang="en-GB" altLang="en-US" u="sng"/>
              <a:t>organisations working alongside them.</a:t>
            </a:r>
          </a:p>
          <a:p>
            <a:r>
              <a:rPr lang="en-GB" altLang="en-US" u="sng"/>
              <a:t>Responsibility for safety should not rest solely with individual victims</a:t>
            </a:r>
            <a:r>
              <a:rPr lang="en-GB" altLang="en-US"/>
              <a:t> but also with the community and services.</a:t>
            </a:r>
          </a:p>
          <a:p>
            <a:r>
              <a:rPr lang="en-GB" altLang="en-US" u="sng"/>
              <a:t>Perpetrators must be held to account </a:t>
            </a:r>
            <a:r>
              <a:rPr lang="en-GB" altLang="en-US"/>
              <a:t>for the harm they inflict, and offered routes to change their abusive behaviours.</a:t>
            </a:r>
          </a:p>
          <a:p>
            <a:r>
              <a:rPr lang="en-GB" altLang="en-US" u="sng"/>
              <a:t>A CCR supports organisational responses, it does not replace them</a:t>
            </a:r>
            <a:r>
              <a:rPr lang="en-GB" altLang="en-US"/>
              <a:t>: organisations remain responsible and accountable (to victims, to their own agencies and to the partnership) for their own responses to domestic abuse, within a context of multi-agency working.</a:t>
            </a:r>
          </a:p>
          <a:p>
            <a:r>
              <a:rPr lang="en-GB" altLang="en-US"/>
              <a:t>A CCR requires leadership, a shared understanding of domestic abuse and risk, and coordination (including: agencies understand their role in the CCR and the role of partner agencies).</a:t>
            </a:r>
          </a:p>
          <a:p>
            <a:endParaRPr lang="en-GB" altLang="en-US"/>
          </a:p>
          <a:p>
            <a:endParaRPr lang="en-GB" altLang="en-US" b="1"/>
          </a:p>
          <a:p>
            <a:r>
              <a:rPr lang="en-GB" altLang="en-US" b="1"/>
              <a:t>Strategy + Governance + Services</a:t>
            </a:r>
          </a:p>
          <a:p>
            <a:r>
              <a:rPr lang="en-GB" altLang="en-US"/>
              <a:t>All link up and work to a single vision of to promote a co-ordinated, multi-agency community response to domestic violence. This approach recognises that no one agency can tackle domestic violence effectively if acting alone. Without effective coordination of activities between agencies, responses are less effective and survivors of domestic violence are still at risk of falling through the gaps in the system.</a:t>
            </a:r>
          </a:p>
          <a:p>
            <a:r>
              <a:rPr lang="en-GB" altLang="en-US"/>
              <a:t>The </a:t>
            </a:r>
            <a:r>
              <a:rPr lang="en-GB" altLang="en-US" u="sng">
                <a:hlinkClick r:id="rId3" tooltip="CCR Page"/>
              </a:rPr>
              <a:t>coordinated partnership model</a:t>
            </a:r>
            <a:r>
              <a:rPr lang="en-GB" altLang="en-US"/>
              <a:t> enables all the relevant agencies to identify and respond successfully to domestic violence. We work together with statutory and community organisations - from criminal justice agencies to children’s services and refuges - to ensure that victims and children are safer, and perpetrators are held to account.</a:t>
            </a:r>
          </a:p>
          <a:p>
            <a:r>
              <a:rPr lang="en-GB" altLang="en-US"/>
              <a:t>The criminal justice system is just one aspect of a fully functioning coordinated approach, particularly when only a small number of victims report to the police and only a percentage of these cases will carry through into court. Health, Children’s Services, schools, faith groups, family, friends, work colleagues, and the plethora of voluntary agencies which support individuals and families, all have an important role to play in the response to domestic violence. No one agency can respond effectively on its own. Our success depends on the relationships and partnerships we build.</a:t>
            </a:r>
          </a:p>
          <a:p>
            <a:r>
              <a:rPr lang="en-GB" altLang="en-US"/>
              <a:t>The core purpose of developing coordinated responses is to enable individuals and communities to live free of violence and abuse. This approach seeks to eliminate domestic violence through improving integrated working, through written procedures, policies, shared action plans and resources, all supporting professional interventions. We take survivor safety very seriously; this must be integrated into all aspects of planning and delivery. In addition we believe that challenging social attitudes that normalise or minimise abuse are crucial in supporting prevention and early intervention work. </a:t>
            </a:r>
          </a:p>
          <a:p>
            <a:r>
              <a:rPr lang="en-GB" altLang="en-US"/>
              <a:t>Our approach acknowledges that the onus of holding perpetrators accountable lies with service providers, and the wider community, rather than the survivor. While each agency maintains its independence, all agencies involved must work in an integrated and coordinated way to achieve the following:</a:t>
            </a:r>
          </a:p>
          <a:p>
            <a:r>
              <a:rPr lang="en-GB" altLang="en-US"/>
              <a:t>• An increase in the safety of domestic violence survivors</a:t>
            </a:r>
          </a:p>
          <a:p>
            <a:r>
              <a:rPr lang="en-GB" altLang="en-US"/>
              <a:t>• An increase in the safety of children who live with domestic violence</a:t>
            </a:r>
          </a:p>
          <a:p>
            <a:r>
              <a:rPr lang="en-GB" altLang="en-US"/>
              <a:t>• Holding perpetrators accountable for their actions</a:t>
            </a:r>
          </a:p>
          <a:p>
            <a:r>
              <a:rPr lang="en-GB" altLang="en-US"/>
              <a:t>• Effective prevention strategies.</a:t>
            </a:r>
          </a:p>
          <a:p>
            <a:endParaRPr lang="en-GB" altLang="en-US"/>
          </a:p>
        </p:txBody>
      </p:sp>
      <p:sp>
        <p:nvSpPr>
          <p:cNvPr id="12292" name="Slide Number Placeholder 3">
            <a:extLst>
              <a:ext uri="{FF2B5EF4-FFF2-40B4-BE49-F238E27FC236}">
                <a16:creationId xmlns:a16="http://schemas.microsoft.com/office/drawing/2014/main" id="{513BE9AD-9407-4E77-8065-85366811FF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8E00D6F-9EE7-4BF5-94DD-51CBC74A5B3C}" type="slidenum">
              <a:rPr lang="en-GB" altLang="en-US" sz="1200" smtClean="0"/>
              <a:pPr/>
              <a:t>56</a:t>
            </a:fld>
            <a:endParaRPr lang="en-GB"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1F2B7B8-D903-457F-BBE5-9A6355F350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51E2B05-3238-41BC-8C33-F7B2113F4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12.05-12.06</a:t>
            </a:r>
          </a:p>
        </p:txBody>
      </p:sp>
      <p:sp>
        <p:nvSpPr>
          <p:cNvPr id="14340" name="Slide Number Placeholder 3">
            <a:extLst>
              <a:ext uri="{FF2B5EF4-FFF2-40B4-BE49-F238E27FC236}">
                <a16:creationId xmlns:a16="http://schemas.microsoft.com/office/drawing/2014/main" id="{FF6CD72F-FCBB-4FC3-B505-81D40DE84A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5C678D41-25A7-4E96-8B5E-95FB2C145E14}" type="slidenum">
              <a:rPr lang="en-GB" altLang="en-US" sz="1200" smtClean="0"/>
              <a:pPr/>
              <a:t>57</a:t>
            </a:fld>
            <a:endParaRPr lang="en-GB"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51EDCFF-BE32-4839-AC55-C6DAD53DDA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A12B47-13DD-47B5-B867-BB4ADFCCECF5}"/>
              </a:ext>
            </a:extLst>
          </p:cNvPr>
          <p:cNvSpPr>
            <a:spLocks noGrp="1"/>
          </p:cNvSpPr>
          <p:nvPr>
            <p:ph type="body" idx="1"/>
          </p:nvPr>
        </p:nvSpPr>
        <p:spPr/>
        <p:txBody>
          <a:bodyPr/>
          <a:lstStyle/>
          <a:p>
            <a:pPr>
              <a:buFont typeface="Arial" panose="020B0604020202020204" pitchFamily="34" charset="0"/>
              <a:buNone/>
              <a:defRPr/>
            </a:pPr>
            <a:r>
              <a:rPr lang="en-GB" dirty="0"/>
              <a:t>12.07-12.08</a:t>
            </a:r>
          </a:p>
          <a:p>
            <a:pPr marL="171450" indent="-171450">
              <a:buFont typeface="Arial" panose="020B0604020202020204" pitchFamily="34" charset="0"/>
              <a:buChar char="•"/>
              <a:defRPr/>
            </a:pPr>
            <a:r>
              <a:rPr lang="en-GB" dirty="0"/>
              <a:t>6 DHRs where relationship was either; roommate, friend (with sexual relationship), unknown</a:t>
            </a:r>
          </a:p>
          <a:p>
            <a:pPr marL="171450" indent="-171450">
              <a:buFont typeface="Arial" panose="020B0604020202020204" pitchFamily="34" charset="0"/>
              <a:buChar char="•"/>
              <a:defRPr/>
            </a:pPr>
            <a:r>
              <a:rPr lang="en-GB" dirty="0"/>
              <a:t>Government definition for DHRs specifically includes people who live together so may get some cases where not IPV or AFH.</a:t>
            </a:r>
          </a:p>
        </p:txBody>
      </p:sp>
      <p:sp>
        <p:nvSpPr>
          <p:cNvPr id="16388" name="Slide Number Placeholder 3">
            <a:extLst>
              <a:ext uri="{FF2B5EF4-FFF2-40B4-BE49-F238E27FC236}">
                <a16:creationId xmlns:a16="http://schemas.microsoft.com/office/drawing/2014/main" id="{ED2EA9AC-3261-40F3-9721-B8325FFC59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EC92723-93D1-442A-B1D3-A1F093CCABEF}" type="slidenum">
              <a:rPr lang="en-GB" altLang="en-US" sz="1200" smtClean="0"/>
              <a:pPr/>
              <a:t>58</a:t>
            </a:fld>
            <a:endParaRPr lang="en-GB"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D450979-EE13-416B-A489-DE8EA50D6A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89FFB3D-0881-494F-8192-1E7361688E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100" b="1">
                <a:latin typeface="Arial" panose="020B0604020202020204" pitchFamily="34" charset="0"/>
                <a:cs typeface="Arial" panose="020B0604020202020204" pitchFamily="34" charset="0"/>
              </a:rPr>
              <a:t>12.08-12.09</a:t>
            </a:r>
          </a:p>
          <a:p>
            <a:endParaRPr lang="en-GB" altLang="en-US" sz="1100" b="1">
              <a:latin typeface="Arial" panose="020B0604020202020204" pitchFamily="34" charset="0"/>
              <a:cs typeface="Arial" panose="020B0604020202020204" pitchFamily="34" charset="0"/>
            </a:endParaRPr>
          </a:p>
          <a:p>
            <a:pPr>
              <a:buFontTx/>
              <a:buAutoNum type="arabicPeriod"/>
            </a:pPr>
            <a:r>
              <a:rPr lang="en-GB" altLang="en-US" sz="1100" b="1">
                <a:latin typeface="Arial" panose="020B0604020202020204" pitchFamily="34" charset="0"/>
                <a:cs typeface="Arial" panose="020B0604020202020204" pitchFamily="34" charset="0"/>
              </a:rPr>
              <a:t>Gendered Issue- IPH and AFH</a:t>
            </a: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Key persistent finding from both STADV and Home Office case analysis is that intimate partner homicides disproportionately affects women.  Men by overwhelming majority are the perpetrators and women by overwhelming majority are the victims.</a:t>
            </a: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In IPH sample- 96% perpetrators were male (23/24 and 1 female perpetrator). 92 % of victims were female (22/24 and 2 male victims);  </a:t>
            </a: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ONS : 95% male perpetrators; 89% female victims</a:t>
            </a:r>
            <a:endPar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This is consistent with prominent research such as Dobash and Dobash 2007 and the Office of National Statistics 2014</a:t>
            </a:r>
          </a:p>
          <a:p>
            <a:pPr>
              <a:lnSpc>
                <a:spcPct val="107000"/>
              </a:lnSpc>
            </a:pPr>
            <a:r>
              <a:rPr lang="en-GB" altLang="en-US" sz="1100" b="1" i="1">
                <a:solidFill>
                  <a:srgbClr val="000000"/>
                </a:solidFill>
                <a:latin typeface="Arial" panose="020B0604020202020204" pitchFamily="34" charset="0"/>
                <a:ea typeface="Calibri" panose="020F0502020204030204" pitchFamily="34" charset="0"/>
                <a:cs typeface="Arial" panose="020B0604020202020204" pitchFamily="34" charset="0"/>
              </a:rPr>
              <a:t>AFH is Gendered TOO- </a:t>
            </a: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Analysis of the whole STAV DHR sample (32) reveals gendered victimisation across both types of homicide with women representing </a:t>
            </a:r>
            <a:r>
              <a:rPr lang="en-GB" altLang="en-US" sz="1100" u="sng">
                <a:solidFill>
                  <a:srgbClr val="FF0000"/>
                </a:solidFill>
                <a:latin typeface="Arial" panose="020B0604020202020204" pitchFamily="34" charset="0"/>
                <a:ea typeface="Calibri" panose="020F0502020204030204" pitchFamily="34" charset="0"/>
                <a:cs typeface="Arial" panose="020B0604020202020204" pitchFamily="34" charset="0"/>
              </a:rPr>
              <a:t>85 %</a:t>
            </a:r>
            <a:r>
              <a:rPr lang="en-GB" altLang="en-US" sz="11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(27) of victims and men representing 97% of perpetrators.  Supported by Home Office findings. </a:t>
            </a:r>
            <a:endPar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International studies spanning more than four decades have consistently concluded that AFV is gendered (Westmarland, 2015).</a:t>
            </a:r>
            <a:endPar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buFont typeface="Courier New" panose="02070309020205020404" pitchFamily="49" charset="0"/>
              <a:buChar char="o"/>
            </a:pPr>
            <a:r>
              <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rPr>
              <a:t>When</a:t>
            </a: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 parents are killed it is typically by their sons (Morris &amp; Blom-Cooper, 1964; Green, 1981; Walsh et al. 2008; Hunter &amp; Nixon, 2012). </a:t>
            </a:r>
            <a:endPar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The STADV sample was consistent with these findings 7  out of 8 parents were killed by son and  5 matricides (mother killed by son) and 2 patricides (father killed by son). Home Office findings  were also consistent with these findings– all (7)  involved a male perpetrator who committed the homicide and   6 involved a son killing mother- matricide and 1 patricide (father killed by son).</a:t>
            </a:r>
          </a:p>
          <a:p>
            <a:pPr>
              <a:lnSpc>
                <a:spcPct val="107000"/>
              </a:lnSpc>
              <a:buFont typeface="Courier New" panose="02070309020205020404" pitchFamily="49" charset="0"/>
              <a:buChar char="o"/>
            </a:pPr>
            <a:r>
              <a:rPr lang="en-GB" altLang="en-US" sz="1100">
                <a:solidFill>
                  <a:srgbClr val="000000"/>
                </a:solidFill>
                <a:latin typeface="Arial" panose="020B0604020202020204" pitchFamily="34" charset="0"/>
                <a:ea typeface="Calibri" panose="020F0502020204030204" pitchFamily="34" charset="0"/>
                <a:cs typeface="Arial" panose="020B0604020202020204" pitchFamily="34" charset="0"/>
              </a:rPr>
              <a:t>Gendered issue can not be ignored – not saying women do not kill men, and can not ignore also same sex relationship homicide, however it is key we look at look at different experiences of men and women who experience DV and the perpetration of DV (women experience more severe injury and more likely to be in fear of abuser, and studies show that  predominant motive for women who kill their partners is to protect themselves or their children (Liem and Roberts 2009).  Research and reality can not be ignored - The highest risk factor  by far in domestic homicide is being female.</a:t>
            </a:r>
            <a:endPar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IE" altLang="en-US" sz="1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altLang="en-US" sz="1100" b="1">
              <a:latin typeface="Arial" panose="020B0604020202020204" pitchFamily="34" charset="0"/>
              <a:cs typeface="Arial" panose="020B0604020202020204" pitchFamily="34" charset="0"/>
            </a:endParaRPr>
          </a:p>
          <a:p>
            <a:r>
              <a:rPr lang="en-GB" altLang="en-US" sz="1100" b="1">
                <a:latin typeface="Arial" panose="020B0604020202020204" pitchFamily="34" charset="0"/>
                <a:cs typeface="Arial" panose="020B0604020202020204" pitchFamily="34" charset="0"/>
              </a:rPr>
              <a:t>2. Age-</a:t>
            </a:r>
            <a:r>
              <a:rPr lang="en-IE" altLang="en-US" sz="1100">
                <a:latin typeface="Arial" panose="020B0604020202020204" pitchFamily="34" charset="0"/>
                <a:cs typeface="Arial" panose="020B0604020202020204" pitchFamily="34" charset="0"/>
              </a:rPr>
              <a:t>IPV is not always recognised as an issue for older people (Pillemer &amp; Finkelhor, 1988). Assumptions about age mean that when older people are seen to be injured, depressed or have other injuries, then it may be presumed to be the result of health or social care needs</a:t>
            </a:r>
            <a:endParaRPr lang="en-GB" altLang="en-US" sz="1100" b="1">
              <a:latin typeface="Arial" panose="020B0604020202020204" pitchFamily="34" charset="0"/>
              <a:cs typeface="Arial" panose="020B0604020202020204" pitchFamily="34" charset="0"/>
            </a:endParaRPr>
          </a:p>
          <a:p>
            <a:r>
              <a:rPr lang="en-GB" altLang="en-US" sz="1100" b="1">
                <a:solidFill>
                  <a:srgbClr val="000000"/>
                </a:solidFill>
                <a:latin typeface="Arial" panose="020B0604020202020204" pitchFamily="34" charset="0"/>
                <a:cs typeface="Arial" panose="020B0604020202020204" pitchFamily="34" charset="0"/>
              </a:rPr>
              <a:t>3. Ethnicity:</a:t>
            </a:r>
          </a:p>
          <a:p>
            <a:r>
              <a:rPr lang="en-GB" altLang="en-US" sz="1100">
                <a:solidFill>
                  <a:srgbClr val="000000"/>
                </a:solidFill>
                <a:latin typeface="Arial" panose="020B0604020202020204" pitchFamily="34" charset="0"/>
                <a:cs typeface="Arial" panose="020B0604020202020204" pitchFamily="34" charset="0"/>
              </a:rPr>
              <a:t>Half of the sample are either people of colour or from outside the UK. Implications for ability to access help.</a:t>
            </a:r>
          </a:p>
          <a:p>
            <a:endParaRPr lang="en-GB" altLang="en-US" sz="1100" b="1">
              <a:latin typeface="Arial" panose="020B0604020202020204" pitchFamily="34" charset="0"/>
              <a:cs typeface="Arial" panose="020B0604020202020204" pitchFamily="34" charset="0"/>
            </a:endParaRPr>
          </a:p>
          <a:p>
            <a:r>
              <a:rPr lang="en-GB" altLang="en-US" sz="1100" b="1">
                <a:latin typeface="Arial" panose="020B0604020202020204" pitchFamily="34" charset="0"/>
                <a:cs typeface="Arial" panose="020B0604020202020204" pitchFamily="34" charset="0"/>
              </a:rPr>
              <a:t>4. Disability- Almost 1 in 5 victims had a disability. Approx. 17% of people in UK have a disability.</a:t>
            </a:r>
          </a:p>
          <a:p>
            <a:endParaRPr lang="en-GB" altLang="en-US" sz="1100" b="1">
              <a:latin typeface="Arial" panose="020B0604020202020204" pitchFamily="34" charset="0"/>
              <a:cs typeface="Arial" panose="020B0604020202020204" pitchFamily="34" charset="0"/>
            </a:endParaRPr>
          </a:p>
          <a:p>
            <a:r>
              <a:rPr lang="en-GB" altLang="en-US" b="1"/>
              <a:t>5. Sexuality- 2% of sample gay however, large proportion unknown. Highlights the need for more detailed data collection.</a:t>
            </a:r>
          </a:p>
          <a:p>
            <a:endParaRPr lang="en-GB" altLang="en-US" b="1"/>
          </a:p>
          <a:p>
            <a:r>
              <a:rPr lang="en-GB" altLang="en-US" b="1"/>
              <a:t>6. Children </a:t>
            </a:r>
            <a:r>
              <a:rPr lang="en-GB" altLang="en-US"/>
              <a:t>–new research by Safe Lives- one child in every classroom when they start primary school,  will have lived with  domestic abuse since the day they were born. 1 victim in our sample had a child that was also killed. </a:t>
            </a:r>
          </a:p>
          <a:p>
            <a:endParaRPr lang="en-GB" altLang="en-US"/>
          </a:p>
          <a:p>
            <a:endParaRPr lang="en-GB" altLang="en-US"/>
          </a:p>
          <a:p>
            <a:endParaRPr lang="en-IE" altLang="en-US"/>
          </a:p>
        </p:txBody>
      </p:sp>
      <p:sp>
        <p:nvSpPr>
          <p:cNvPr id="18436" name="Slide Number Placeholder 3">
            <a:extLst>
              <a:ext uri="{FF2B5EF4-FFF2-40B4-BE49-F238E27FC236}">
                <a16:creationId xmlns:a16="http://schemas.microsoft.com/office/drawing/2014/main" id="{33404CFE-63D5-450D-9A43-FFBE62B929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39775" indent="-284163">
              <a:defRPr sz="2400">
                <a:solidFill>
                  <a:schemeClr val="tx1"/>
                </a:solidFill>
                <a:latin typeface="Times" panose="02020603050405020304" pitchFamily="18" charset="0"/>
                <a:ea typeface="MS PGothic" panose="020B0600070205080204" pitchFamily="34" charset="-128"/>
              </a:defRPr>
            </a:lvl2pPr>
            <a:lvl3pPr marL="1141413" indent="-227013">
              <a:defRPr sz="2400">
                <a:solidFill>
                  <a:schemeClr val="tx1"/>
                </a:solidFill>
                <a:latin typeface="Times" panose="02020603050405020304" pitchFamily="18" charset="0"/>
                <a:ea typeface="MS PGothic" panose="020B0600070205080204" pitchFamily="34" charset="-128"/>
              </a:defRPr>
            </a:lvl3pPr>
            <a:lvl4pPr marL="1598613" indent="-227013">
              <a:defRPr sz="2400">
                <a:solidFill>
                  <a:schemeClr val="tx1"/>
                </a:solidFill>
                <a:latin typeface="Times" panose="02020603050405020304" pitchFamily="18" charset="0"/>
                <a:ea typeface="MS PGothic" panose="020B0600070205080204" pitchFamily="34" charset="-128"/>
              </a:defRPr>
            </a:lvl4pPr>
            <a:lvl5pPr marL="2054225" indent="-227013">
              <a:defRPr sz="2400">
                <a:solidFill>
                  <a:schemeClr val="tx1"/>
                </a:solidFill>
                <a:latin typeface="Times" panose="02020603050405020304" pitchFamily="18" charset="0"/>
                <a:ea typeface="MS PGothic" panose="020B0600070205080204" pitchFamily="34" charset="-128"/>
              </a:defRPr>
            </a:lvl5pPr>
            <a:lvl6pPr marL="2511425" indent="-2270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68625" indent="-2270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5825" indent="-2270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3025" indent="-2270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7009DC7-4C10-45AC-817C-65F82DB14509}" type="slidenum">
              <a:rPr lang="en-GB" altLang="en-US" sz="1200" smtClean="0"/>
              <a:pPr/>
              <a:t>59</a:t>
            </a:fld>
            <a:endParaRPr lang="en-GB"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D557518-E13E-4D61-89DD-1E5713102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AC9F7685-0A35-4A45-A442-E37C8EA32E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buFont typeface="Courier New" panose="02070309020205020404" pitchFamily="49" charset="0"/>
              <a:buNone/>
            </a:pPr>
            <a:r>
              <a:rPr lang="en-GB" altLang="en-US">
                <a:solidFill>
                  <a:srgbClr val="000000"/>
                </a:solidFill>
                <a:latin typeface="Arial" panose="020B0604020202020204" pitchFamily="34" charset="0"/>
                <a:ea typeface="Calibri" panose="020F0502020204030204" pitchFamily="34" charset="0"/>
                <a:cs typeface="Arial" panose="020B0604020202020204" pitchFamily="34" charset="0"/>
              </a:rPr>
              <a:t>12.09-12.10</a:t>
            </a:r>
          </a:p>
          <a:p>
            <a:pPr>
              <a:lnSpc>
                <a:spcPct val="107000"/>
              </a:lnSpc>
              <a:buFont typeface="Courier New" panose="02070309020205020404" pitchFamily="49" charset="0"/>
              <a:buChar char="o"/>
            </a:pPr>
            <a:r>
              <a:rPr lang="en-GB" altLang="en-US">
                <a:solidFill>
                  <a:srgbClr val="000000"/>
                </a:solidFill>
                <a:latin typeface="Arial" panose="020B0604020202020204" pitchFamily="34" charset="0"/>
                <a:ea typeface="Calibri" panose="020F0502020204030204" pitchFamily="34" charset="0"/>
                <a:cs typeface="Arial" panose="020B0604020202020204" pitchFamily="34" charset="0"/>
              </a:rPr>
              <a:t>Key persistent finding from both STADV and Home Office case analysis is that intimate partner homicides disproportionately affects women.  Men by overwhelming majority are the perpetrators and women by overwhelming majority are the victims.</a:t>
            </a:r>
          </a:p>
          <a:p>
            <a:pPr>
              <a:lnSpc>
                <a:spcPct val="107000"/>
              </a:lnSpc>
              <a:buFont typeface="Courier New" panose="02070309020205020404" pitchFamily="49" charset="0"/>
              <a:buChar char="o"/>
            </a:pPr>
            <a:r>
              <a:rPr lang="en-GB" altLang="en-US">
                <a:solidFill>
                  <a:srgbClr val="000000"/>
                </a:solidFill>
                <a:latin typeface="Arial" panose="020B0604020202020204" pitchFamily="34" charset="0"/>
                <a:ea typeface="Calibri" panose="020F0502020204030204" pitchFamily="34" charset="0"/>
                <a:cs typeface="Arial" panose="020B0604020202020204" pitchFamily="34" charset="0"/>
              </a:rPr>
              <a:t>In IPH sample- 95% perpetrators were male (39/41 and 2 female perpetrators). 95 % of victims were female (39/41 and 2 male victims);  </a:t>
            </a:r>
          </a:p>
          <a:p>
            <a:pPr>
              <a:lnSpc>
                <a:spcPct val="107000"/>
              </a:lnSpc>
              <a:buFont typeface="Courier New" panose="02070309020205020404" pitchFamily="49" charset="0"/>
              <a:buChar char="o"/>
            </a:pPr>
            <a:r>
              <a:rPr lang="en-GB" altLang="en-US">
                <a:solidFill>
                  <a:srgbClr val="000000"/>
                </a:solidFill>
                <a:latin typeface="Arial" panose="020B0604020202020204" pitchFamily="34" charset="0"/>
                <a:ea typeface="Calibri" panose="020F0502020204030204" pitchFamily="34" charset="0"/>
                <a:cs typeface="Arial" panose="020B0604020202020204" pitchFamily="34" charset="0"/>
              </a:rPr>
              <a:t>ONS : 95% male perpetrators; 89% female victims</a:t>
            </a:r>
            <a:endParaRPr lang="en-IE" altLang="en-US">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buFont typeface="Courier New" panose="02070309020205020404" pitchFamily="49" charset="0"/>
              <a:buChar char="o"/>
            </a:pPr>
            <a:r>
              <a:rPr lang="en-GB" altLang="en-US">
                <a:solidFill>
                  <a:srgbClr val="000000"/>
                </a:solidFill>
                <a:latin typeface="Arial" panose="020B0604020202020204" pitchFamily="34" charset="0"/>
                <a:ea typeface="Calibri" panose="020F0502020204030204" pitchFamily="34" charset="0"/>
                <a:cs typeface="Arial" panose="020B0604020202020204" pitchFamily="34" charset="0"/>
              </a:rPr>
              <a:t>This is consistent with prominent research such as Dobash and Dobash 2007 and the Office of National Statistics 2014</a:t>
            </a:r>
          </a:p>
          <a:p>
            <a:endParaRPr lang="en-GB" altLang="en-US">
              <a:ea typeface="Calibri" panose="020F0502020204030204" pitchFamily="34" charset="0"/>
              <a:cs typeface="Arial" panose="020B0604020202020204" pitchFamily="34" charset="0"/>
            </a:endParaRPr>
          </a:p>
        </p:txBody>
      </p:sp>
      <p:sp>
        <p:nvSpPr>
          <p:cNvPr id="20484" name="Slide Number Placeholder 3">
            <a:extLst>
              <a:ext uri="{FF2B5EF4-FFF2-40B4-BE49-F238E27FC236}">
                <a16:creationId xmlns:a16="http://schemas.microsoft.com/office/drawing/2014/main" id="{7813F894-CE05-48ED-8759-C92960D607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20EB1F2-153A-4BC6-A6C7-CACB60C6E493}" type="slidenum">
              <a:rPr lang="en-GB" altLang="en-US" sz="1200" smtClean="0"/>
              <a:pPr/>
              <a:t>60</a:t>
            </a:fld>
            <a:endParaRPr lang="en-GB"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9D93B1A-0ED1-4C99-A6B4-02C69B3EA5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C9B14EF-2530-46C4-9382-C52C410B7A74}"/>
              </a:ext>
            </a:extLst>
          </p:cNvPr>
          <p:cNvSpPr>
            <a:spLocks noGrp="1"/>
          </p:cNvSpPr>
          <p:nvPr>
            <p:ph type="body" idx="1"/>
          </p:nvPr>
        </p:nvSpPr>
        <p:spPr/>
        <p:txBody>
          <a:bodyPr/>
          <a:lstStyle/>
          <a:p>
            <a:pPr>
              <a:defRPr/>
            </a:pPr>
            <a:r>
              <a:rPr lang="en-GB" altLang="en-US" b="1" dirty="0"/>
              <a:t>12.11-12.12</a:t>
            </a:r>
          </a:p>
          <a:p>
            <a:pPr>
              <a:defRPr/>
            </a:pPr>
            <a:endParaRPr lang="en-GB" altLang="en-US" b="1" dirty="0"/>
          </a:p>
          <a:p>
            <a:pPr>
              <a:defRPr/>
            </a:pPr>
            <a:r>
              <a:rPr lang="en-IE" dirty="0"/>
              <a:t>One of the aims of identifying risk factors is to inform professional judgment of those cases in which the potential for lethal violence is strongest. </a:t>
            </a:r>
            <a:endParaRPr lang="en-IE" b="1" dirty="0"/>
          </a:p>
          <a:p>
            <a:pPr>
              <a:defRPr/>
            </a:pPr>
            <a:endParaRPr lang="en-IE" b="1" dirty="0"/>
          </a:p>
          <a:p>
            <a:pPr>
              <a:defRPr/>
            </a:pPr>
            <a:r>
              <a:rPr lang="en-IE" b="1" dirty="0"/>
              <a:t>The frequency of risk factors in our DHR sample; </a:t>
            </a:r>
            <a:endParaRPr lang="en-GB" b="1" dirty="0"/>
          </a:p>
          <a:p>
            <a:pPr>
              <a:defRPr/>
            </a:pPr>
            <a:r>
              <a:rPr lang="en-IE" dirty="0"/>
              <a:t> </a:t>
            </a:r>
          </a:p>
          <a:p>
            <a:pPr>
              <a:defRPr/>
            </a:pPr>
            <a:r>
              <a:rPr lang="en-IE" b="1" u="sng" dirty="0"/>
              <a:t>Physical Violence in current relationship</a:t>
            </a:r>
            <a:r>
              <a:rPr lang="en-IE" dirty="0"/>
              <a:t>:</a:t>
            </a:r>
          </a:p>
          <a:p>
            <a:pPr>
              <a:defRPr/>
            </a:pPr>
            <a:r>
              <a:rPr lang="en-IE" dirty="0"/>
              <a:t>Physical violence in the current relationship – </a:t>
            </a:r>
            <a:r>
              <a:rPr lang="en-IE" b="1" dirty="0"/>
              <a:t>two thirds of cases (17/24)</a:t>
            </a:r>
            <a:endParaRPr lang="en-GB" dirty="0"/>
          </a:p>
          <a:p>
            <a:pPr>
              <a:defRPr/>
            </a:pPr>
            <a:endParaRPr lang="en-IE" dirty="0"/>
          </a:p>
          <a:p>
            <a:pPr>
              <a:defRPr/>
            </a:pPr>
            <a:r>
              <a:rPr lang="en-IE" b="1" u="sng" dirty="0"/>
              <a:t>Abuse to previous partners</a:t>
            </a:r>
            <a:r>
              <a:rPr lang="en-IE" u="sng" dirty="0"/>
              <a:t>:</a:t>
            </a:r>
            <a:endParaRPr lang="en-GB" u="sng" dirty="0"/>
          </a:p>
          <a:p>
            <a:pPr>
              <a:defRPr/>
            </a:pPr>
            <a:r>
              <a:rPr lang="en-IE" dirty="0"/>
              <a:t>Physical Violence in a previous relationship – </a:t>
            </a:r>
            <a:r>
              <a:rPr lang="en-IE" b="1" dirty="0"/>
              <a:t>third of cases (8/24)</a:t>
            </a:r>
            <a:endParaRPr lang="en-GB" dirty="0"/>
          </a:p>
          <a:p>
            <a:pPr>
              <a:defRPr/>
            </a:pPr>
            <a:r>
              <a:rPr lang="en-IE" b="1" dirty="0"/>
              <a:t>DHR 4- Bromley Susan Published:</a:t>
            </a:r>
            <a:r>
              <a:rPr lang="en-IE" dirty="0"/>
              <a:t> Perp had been abusive to 4 previous partners </a:t>
            </a:r>
            <a:endParaRPr lang="en-GB" dirty="0"/>
          </a:p>
          <a:p>
            <a:pPr>
              <a:defRPr/>
            </a:pPr>
            <a:r>
              <a:rPr lang="en-IE" dirty="0"/>
              <a:t> Supported by other case analysis and research (Campbell 2008)  that previous violence towards a partner is clearly a risk factor for perpetuating future violence. Recommend disseminating information on Clare’s law/ domestic abuse/domestic violence disclosure scheme as for example a victim’s  family felt information regarding the perpetrator’s previous domestic abuse should have been disclosed to the victim so she could make a more informed decision about her relationship with him</a:t>
            </a:r>
            <a:r>
              <a:rPr lang="en-GB" dirty="0"/>
              <a:t>. </a:t>
            </a:r>
            <a:r>
              <a:rPr lang="en-IE" dirty="0"/>
              <a:t>They note: that there is a risk that victims could be subjected to more </a:t>
            </a:r>
            <a:r>
              <a:rPr lang="en-GB" dirty="0"/>
              <a:t> </a:t>
            </a:r>
            <a:r>
              <a:rPr lang="en-IE" dirty="0"/>
              <a:t>victim-blaming and the threat to remove their children may be greater if this information is not shared with a good understanding of coercive control and commitment to empowering victims.   </a:t>
            </a:r>
          </a:p>
          <a:p>
            <a:pPr>
              <a:defRPr/>
            </a:pPr>
            <a:endParaRPr lang="en-IE" dirty="0"/>
          </a:p>
          <a:p>
            <a:pPr>
              <a:defRPr/>
            </a:pPr>
            <a:r>
              <a:rPr lang="en-IE" b="1" u="sng" dirty="0"/>
              <a:t>Previous Criminality: </a:t>
            </a:r>
          </a:p>
          <a:p>
            <a:pPr>
              <a:defRPr/>
            </a:pPr>
            <a:r>
              <a:rPr lang="en-IE" dirty="0"/>
              <a:t>Previous criminality was present in over half of the cases </a:t>
            </a:r>
            <a:r>
              <a:rPr lang="en-IE" b="1" dirty="0"/>
              <a:t>(n=15).</a:t>
            </a:r>
            <a:r>
              <a:rPr lang="en-IE" dirty="0"/>
              <a:t> </a:t>
            </a:r>
            <a:endParaRPr lang="en-GB" dirty="0"/>
          </a:p>
          <a:p>
            <a:pPr>
              <a:defRPr/>
            </a:pPr>
            <a:r>
              <a:rPr lang="en-IE" dirty="0"/>
              <a:t>This included violence towards others (n=8) including police officers (n=3)</a:t>
            </a:r>
          </a:p>
          <a:p>
            <a:pPr>
              <a:defRPr/>
            </a:pPr>
            <a:endParaRPr lang="en-IE" dirty="0"/>
          </a:p>
          <a:p>
            <a:pPr>
              <a:defRPr/>
            </a:pPr>
            <a:r>
              <a:rPr lang="en-GB" altLang="en-US" b="1" u="sng" dirty="0"/>
              <a:t>Coercive Control and Jealous Surveillance: </a:t>
            </a:r>
          </a:p>
          <a:p>
            <a:pPr>
              <a:defRPr/>
            </a:pPr>
            <a:r>
              <a:rPr lang="en-IE" b="1" dirty="0"/>
              <a:t>Research on IPH by Regan et al (2007) found that coercive control and in particular jealous surveillance, was a more prominent risk factor than physical and sexual violence. Ongoing- no visible injury – there is a context of control. Stark: ‘Not what abusive men are doing to women but  what they are preventing women from doing’. </a:t>
            </a:r>
            <a:endParaRPr lang="en-GB" dirty="0"/>
          </a:p>
          <a:p>
            <a:pPr>
              <a:defRPr/>
            </a:pPr>
            <a:r>
              <a:rPr lang="en-IE" dirty="0"/>
              <a:t>Coercively controlling behaviours were identified </a:t>
            </a:r>
            <a:r>
              <a:rPr lang="en-IE" b="1" u="sng" dirty="0"/>
              <a:t>in just over half of the cases </a:t>
            </a:r>
            <a:r>
              <a:rPr lang="en-IE" b="1" dirty="0"/>
              <a:t>(n=13)</a:t>
            </a:r>
            <a:endParaRPr lang="en-GB" dirty="0"/>
          </a:p>
          <a:p>
            <a:pPr>
              <a:defRPr/>
            </a:pPr>
            <a:r>
              <a:rPr lang="en-IE" dirty="0"/>
              <a:t>Jealous surveillance in a slightly smaller number </a:t>
            </a:r>
            <a:r>
              <a:rPr lang="en-IE" b="1" dirty="0"/>
              <a:t>(n=11)</a:t>
            </a:r>
            <a:endParaRPr lang="en-GB" dirty="0"/>
          </a:p>
          <a:p>
            <a:pPr>
              <a:defRPr/>
            </a:pPr>
            <a:r>
              <a:rPr lang="en-IE" dirty="0"/>
              <a:t>Academic Jane Monckton Smith conducted research of 358 cases of criminal homicide which occurred in the UK in the years 2012, 2013, and 2014. Control was recorded in 92% of the cases. Isolation of the victim was recorded in 78% of cases.</a:t>
            </a:r>
          </a:p>
          <a:p>
            <a:pPr>
              <a:defRPr/>
            </a:pPr>
            <a:endParaRPr lang="en-IE" dirty="0"/>
          </a:p>
          <a:p>
            <a:pPr>
              <a:defRPr/>
            </a:pPr>
            <a:r>
              <a:rPr lang="en-IE" b="1" u="sng" dirty="0"/>
              <a:t>Separation- talk about it next </a:t>
            </a:r>
            <a:endParaRPr lang="en-IE" dirty="0"/>
          </a:p>
          <a:p>
            <a:pPr>
              <a:defRPr/>
            </a:pPr>
            <a:endParaRPr lang="en-IE" dirty="0"/>
          </a:p>
          <a:p>
            <a:pPr>
              <a:defRPr/>
            </a:pPr>
            <a:r>
              <a:rPr lang="en-IE" b="1" u="sng" dirty="0"/>
              <a:t>Suicide, Mental health and attempts of suicide by perpetrator: </a:t>
            </a:r>
          </a:p>
          <a:p>
            <a:pPr>
              <a:defRPr/>
            </a:pPr>
            <a:r>
              <a:rPr lang="en-IE" dirty="0"/>
              <a:t>Threats of suicide well known tactic of control by perpetrators.</a:t>
            </a:r>
          </a:p>
          <a:p>
            <a:pPr>
              <a:defRPr/>
            </a:pPr>
            <a:r>
              <a:rPr lang="en-IE" b="1" dirty="0"/>
              <a:t>Within the 6 confirmed cases of depression, </a:t>
            </a:r>
            <a:r>
              <a:rPr lang="en-GB" b="1" dirty="0"/>
              <a:t>3 perpetrators were known to have had suicidal thoughts/previously attempted suicide. </a:t>
            </a:r>
            <a:endParaRPr lang="en-GB" dirty="0"/>
          </a:p>
          <a:p>
            <a:pPr>
              <a:defRPr/>
            </a:pPr>
            <a:r>
              <a:rPr lang="en-GB" dirty="0"/>
              <a:t>In addition, </a:t>
            </a:r>
            <a:r>
              <a:rPr lang="en-GB" b="1" dirty="0"/>
              <a:t>3 of the six perpetrators with confirmed depression went on to attempt suicide immediately following the homicide</a:t>
            </a:r>
            <a:r>
              <a:rPr lang="en-GB" dirty="0"/>
              <a:t> (two successfully through hanging; and one unsuccessfully through monoxide poisoning).</a:t>
            </a:r>
          </a:p>
          <a:p>
            <a:pPr>
              <a:defRPr/>
            </a:pPr>
            <a:endParaRPr lang="en-IE" b="1" dirty="0"/>
          </a:p>
          <a:p>
            <a:pPr>
              <a:defRPr/>
            </a:pPr>
            <a:r>
              <a:rPr lang="en-IE" b="1" u="sng" dirty="0"/>
              <a:t>Older Women (mentioned earlier)</a:t>
            </a:r>
          </a:p>
          <a:p>
            <a:pPr>
              <a:defRPr/>
            </a:pPr>
            <a:r>
              <a:rPr lang="en-IE" b="1" dirty="0">
                <a:solidFill>
                  <a:srgbClr val="7030A0"/>
                </a:solidFill>
              </a:rPr>
              <a:t>Over a quarter were over 58 years old. </a:t>
            </a:r>
            <a:r>
              <a:rPr lang="en-IE" dirty="0"/>
              <a:t>(30 %) </a:t>
            </a:r>
          </a:p>
          <a:p>
            <a:pPr>
              <a:defRPr/>
            </a:pPr>
            <a:endParaRPr lang="en-IE" b="1" dirty="0"/>
          </a:p>
          <a:p>
            <a:pPr>
              <a:defRPr/>
            </a:pPr>
            <a:r>
              <a:rPr lang="en-IE" b="1" u="sng" dirty="0"/>
              <a:t>Disability</a:t>
            </a:r>
            <a:r>
              <a:rPr lang="en-IE" b="1" u="sng" dirty="0">
                <a:sym typeface="Wingdings" panose="05000000000000000000" pitchFamily="2" charset="2"/>
              </a:rPr>
              <a:t> (mentioned earlier)</a:t>
            </a:r>
            <a:endParaRPr lang="en-IE" b="1" u="sng" dirty="0"/>
          </a:p>
          <a:p>
            <a:pPr>
              <a:defRPr/>
            </a:pPr>
            <a:r>
              <a:rPr lang="en-IE" b="1" dirty="0"/>
              <a:t>5 victims had a disability</a:t>
            </a:r>
          </a:p>
          <a:p>
            <a:pPr>
              <a:defRPr/>
            </a:pPr>
            <a:endParaRPr lang="en-IE" b="1" dirty="0"/>
          </a:p>
          <a:p>
            <a:pPr>
              <a:defRPr/>
            </a:pPr>
            <a:r>
              <a:rPr lang="en-IE" b="1" u="sng" dirty="0"/>
              <a:t>Caring Relationship (mentioned earlier):</a:t>
            </a:r>
          </a:p>
          <a:p>
            <a:pPr>
              <a:defRPr/>
            </a:pPr>
            <a:r>
              <a:rPr lang="en-IE" b="1" dirty="0"/>
              <a:t>6 Partners also carer </a:t>
            </a:r>
          </a:p>
          <a:p>
            <a:pPr>
              <a:defRPr/>
            </a:pPr>
            <a:endParaRPr lang="en-IE" b="1" dirty="0"/>
          </a:p>
          <a:p>
            <a:pPr>
              <a:defRPr/>
            </a:pPr>
            <a:r>
              <a:rPr lang="en-IE" b="1" u="sng" dirty="0"/>
              <a:t>Clustering of risk factors:</a:t>
            </a:r>
            <a:endParaRPr lang="en-GB" b="1" u="sng" dirty="0"/>
          </a:p>
          <a:p>
            <a:pPr>
              <a:defRPr/>
            </a:pPr>
            <a:r>
              <a:rPr lang="en-IE" b="1" dirty="0"/>
              <a:t>The highest number of factors found in any individual case (done retrospectively)  was 18 and the lowest was one.</a:t>
            </a:r>
            <a:endParaRPr lang="en-GB" dirty="0"/>
          </a:p>
          <a:p>
            <a:pPr>
              <a:defRPr/>
            </a:pPr>
            <a:endParaRPr lang="en-IE" b="1" u="sng" dirty="0"/>
          </a:p>
          <a:p>
            <a:pPr>
              <a:defRPr/>
            </a:pPr>
            <a:endParaRPr lang="en-IE" b="1" u="sng" dirty="0"/>
          </a:p>
          <a:p>
            <a:pPr>
              <a:defRPr/>
            </a:pPr>
            <a:endParaRPr lang="en-IE" b="1" u="sng" dirty="0"/>
          </a:p>
          <a:p>
            <a:pPr>
              <a:defRPr/>
            </a:pPr>
            <a:endParaRPr lang="en-IE" b="1" u="sng" dirty="0"/>
          </a:p>
          <a:p>
            <a:pPr>
              <a:defRPr/>
            </a:pPr>
            <a:r>
              <a:rPr lang="en-IE" b="1" u="sng" dirty="0"/>
              <a:t>If time: Other risk factors: </a:t>
            </a:r>
          </a:p>
          <a:p>
            <a:pPr>
              <a:defRPr/>
            </a:pPr>
            <a:r>
              <a:rPr lang="en-IE" dirty="0"/>
              <a:t>Consistent with previous research (</a:t>
            </a:r>
            <a:r>
              <a:rPr lang="en-IE" dirty="0" err="1"/>
              <a:t>Dobash</a:t>
            </a:r>
            <a:r>
              <a:rPr lang="en-IE" dirty="0"/>
              <a:t> et al. 2007) problematic substance use was also high in this sample </a:t>
            </a:r>
            <a:r>
              <a:rPr lang="en-IE" b="1" dirty="0"/>
              <a:t>(n=14).</a:t>
            </a:r>
            <a:r>
              <a:rPr lang="en-IE" dirty="0"/>
              <a:t> </a:t>
            </a:r>
            <a:endParaRPr lang="en-GB" dirty="0"/>
          </a:p>
          <a:p>
            <a:pPr>
              <a:defRPr/>
            </a:pPr>
            <a:r>
              <a:rPr lang="en-IE" dirty="0"/>
              <a:t>Other risk factors that were recorded for a lower number of cases included:</a:t>
            </a:r>
            <a:endParaRPr lang="en-GB" dirty="0"/>
          </a:p>
          <a:p>
            <a:pPr>
              <a:defRPr/>
            </a:pPr>
            <a:r>
              <a:rPr lang="en-IE" dirty="0"/>
              <a:t>isolation (n=6) and </a:t>
            </a:r>
            <a:endParaRPr lang="en-GB" dirty="0"/>
          </a:p>
          <a:p>
            <a:pPr>
              <a:defRPr/>
            </a:pPr>
            <a:r>
              <a:rPr lang="en-IE" dirty="0"/>
              <a:t>stalking/harassment (n=5). </a:t>
            </a:r>
            <a:endParaRPr lang="en-GB" dirty="0"/>
          </a:p>
          <a:p>
            <a:pPr>
              <a:defRPr/>
            </a:pPr>
            <a:r>
              <a:rPr lang="en-IE" dirty="0"/>
              <a:t>Violence in pregnancy only noted in 4 of the cases </a:t>
            </a:r>
            <a:r>
              <a:rPr lang="en-IE" b="1" dirty="0"/>
              <a:t>(4/24).  </a:t>
            </a:r>
            <a:r>
              <a:rPr lang="en-IE" dirty="0"/>
              <a:t>Violence in pregnancy has been noted as a risk factor in research (McFarlane et al. 2002)</a:t>
            </a:r>
            <a:endParaRPr lang="en-GB" dirty="0"/>
          </a:p>
          <a:p>
            <a:pPr>
              <a:defRPr/>
            </a:pPr>
            <a:r>
              <a:rPr lang="en-IE" dirty="0"/>
              <a:t>Sexual assault disclosed in only 2 cases.</a:t>
            </a:r>
            <a:endParaRPr lang="en-GB" dirty="0"/>
          </a:p>
          <a:p>
            <a:pPr>
              <a:defRPr/>
            </a:pPr>
            <a:endParaRPr lang="en-IE" dirty="0"/>
          </a:p>
          <a:p>
            <a:pPr>
              <a:defRPr/>
            </a:pPr>
            <a:endParaRPr lang="en-GB" dirty="0"/>
          </a:p>
          <a:p>
            <a:pPr>
              <a:defRPr/>
            </a:pPr>
            <a:endParaRPr lang="en-IE" dirty="0"/>
          </a:p>
          <a:p>
            <a:pPr>
              <a:defRPr/>
            </a:pPr>
            <a:endParaRPr lang="en-IE" dirty="0"/>
          </a:p>
          <a:p>
            <a:pPr>
              <a:defRPr/>
            </a:pPr>
            <a:r>
              <a:rPr lang="en-IE" b="1" dirty="0"/>
              <a:t>Do not mention: </a:t>
            </a:r>
            <a:r>
              <a:rPr lang="en-IE" dirty="0"/>
              <a:t>Excluding the one case in which no risk factors were identified, </a:t>
            </a:r>
            <a:r>
              <a:rPr lang="en-IE" b="1" dirty="0"/>
              <a:t>the average across the remaining 23 cases was eight. This is considerably lower than the ‘visible high risk’ threshold of 14 identified within DASH guidance (Safe Lives, 2014).</a:t>
            </a:r>
            <a:endParaRPr lang="en-GB" dirty="0"/>
          </a:p>
          <a:p>
            <a:pPr>
              <a:defRPr/>
            </a:pPr>
            <a:endParaRPr lang="en-GB" altLang="en-US" b="1" dirty="0"/>
          </a:p>
          <a:p>
            <a:pPr>
              <a:defRPr/>
            </a:pPr>
            <a:r>
              <a:rPr lang="en-IE" b="1" dirty="0"/>
              <a:t>Abuse In previous relationships other analysis</a:t>
            </a:r>
            <a:r>
              <a:rPr lang="en-IE" dirty="0"/>
              <a:t>:</a:t>
            </a:r>
          </a:p>
          <a:p>
            <a:pPr>
              <a:defRPr/>
            </a:pPr>
            <a:r>
              <a:rPr lang="en-IE" b="1" dirty="0"/>
              <a:t>SET (</a:t>
            </a:r>
            <a:r>
              <a:rPr lang="en-IE" b="1" dirty="0" err="1"/>
              <a:t>essex</a:t>
            </a:r>
            <a:r>
              <a:rPr lang="en-IE" b="1" dirty="0"/>
              <a:t>) analysis :</a:t>
            </a:r>
          </a:p>
          <a:p>
            <a:pPr>
              <a:defRPr/>
            </a:pPr>
            <a:r>
              <a:rPr lang="en-IE" b="1" dirty="0"/>
              <a:t>– physical violence and violence in previous relationship:</a:t>
            </a:r>
            <a:r>
              <a:rPr lang="en-IE" dirty="0"/>
              <a:t> (pp.12-13)</a:t>
            </a:r>
            <a:endParaRPr lang="en-GB" dirty="0"/>
          </a:p>
          <a:p>
            <a:pPr>
              <a:defRPr/>
            </a:pPr>
            <a:r>
              <a:rPr lang="en-IE" dirty="0"/>
              <a:t>physical violence was a common behaviour noted in their sample</a:t>
            </a:r>
            <a:endParaRPr lang="en-GB" dirty="0"/>
          </a:p>
          <a:p>
            <a:pPr>
              <a:defRPr/>
            </a:pPr>
            <a:r>
              <a:rPr lang="en-IE" dirty="0"/>
              <a:t>6 of the 8 perpetrators were known to be abusive to previous partners. In 2 DHRS, perpetrators had a significant history of DA involving a number of other </a:t>
            </a:r>
            <a:r>
              <a:rPr lang="en-IE" dirty="0" err="1"/>
              <a:t>partners.</a:t>
            </a:r>
            <a:r>
              <a:rPr lang="en-IE" b="1" dirty="0" err="1"/>
              <a:t>Neville</a:t>
            </a:r>
            <a:r>
              <a:rPr lang="en-IE" b="1" dirty="0"/>
              <a:t> and Sanders (2014) –:  </a:t>
            </a:r>
            <a:r>
              <a:rPr lang="en-IE" dirty="0"/>
              <a:t>no distinction between AFH and IPH- disclosure of DA of previous partner:</a:t>
            </a:r>
            <a:endParaRPr lang="en-GB" dirty="0"/>
          </a:p>
          <a:p>
            <a:pPr>
              <a:defRPr/>
            </a:pPr>
            <a:r>
              <a:rPr lang="en-IE" dirty="0"/>
              <a:t>In </a:t>
            </a:r>
            <a:r>
              <a:rPr lang="en-IE" b="1" dirty="0"/>
              <a:t>five cases (5/13)</a:t>
            </a:r>
            <a:r>
              <a:rPr lang="en-IE" dirty="0"/>
              <a:t> the victim’s partner had previously been violent towards a former partner. </a:t>
            </a:r>
          </a:p>
          <a:p>
            <a:pPr>
              <a:defRPr/>
            </a:pPr>
            <a:endParaRPr lang="en-GB" altLang="en-US" b="1" dirty="0"/>
          </a:p>
          <a:p>
            <a:pPr>
              <a:defRPr/>
            </a:pPr>
            <a:endParaRPr lang="en-IE" dirty="0"/>
          </a:p>
          <a:p>
            <a:pPr>
              <a:defRPr/>
            </a:pPr>
            <a:r>
              <a:rPr lang="en-IE" b="1" dirty="0"/>
              <a:t>Previous Criminality - Supported by other analysis: </a:t>
            </a:r>
            <a:endParaRPr lang="en-GB" b="1" dirty="0"/>
          </a:p>
          <a:p>
            <a:pPr>
              <a:defRPr/>
            </a:pPr>
            <a:r>
              <a:rPr lang="en-IE" b="1" dirty="0"/>
              <a:t>SET analysis:  </a:t>
            </a:r>
            <a:r>
              <a:rPr lang="en-IE" dirty="0"/>
              <a:t>5 of the 8 perpetrators  (IPH) had criminal records which included violent crime.</a:t>
            </a:r>
          </a:p>
          <a:p>
            <a:pPr>
              <a:defRPr/>
            </a:pPr>
            <a:r>
              <a:rPr lang="en-IE" b="1" dirty="0"/>
              <a:t>Home Office Case Analysis: </a:t>
            </a:r>
          </a:p>
          <a:p>
            <a:pPr marL="170313" indent="-170313">
              <a:buFont typeface="Arial" panose="020B0604020202020204" pitchFamily="34" charset="0"/>
              <a:buChar char="•"/>
              <a:defRPr/>
            </a:pPr>
            <a:r>
              <a:rPr lang="en-GB" dirty="0"/>
              <a:t>In 24 of the 33 intimate partner homicide DHRs the perpetrator had a history of violence. In seven of these cases the history of violence was not known to any agency. Of the other 17 cases, agencies had recent knowledge of this in 12 cases. </a:t>
            </a:r>
          </a:p>
          <a:p>
            <a:pPr marL="170313" indent="-170313">
              <a:buFont typeface="Arial" panose="020B0604020202020204" pitchFamily="34" charset="0"/>
              <a:buChar char="•"/>
              <a:defRPr/>
            </a:pPr>
            <a:r>
              <a:rPr lang="en-GB" dirty="0"/>
              <a:t>In 13 of the 24 DHRs where the perpetrator had a history of violence, the violence mentioned was towards the victim only. Of the remaining 11 DHRs, nine had a history of violence towards others, seven had a history of violence towards women specifically, and six had a history of general criminality.</a:t>
            </a:r>
          </a:p>
          <a:p>
            <a:pPr>
              <a:defRPr/>
            </a:pPr>
            <a:endParaRPr lang="en-IE" dirty="0"/>
          </a:p>
        </p:txBody>
      </p:sp>
      <p:sp>
        <p:nvSpPr>
          <p:cNvPr id="22532" name="Slide Number Placeholder 3">
            <a:extLst>
              <a:ext uri="{FF2B5EF4-FFF2-40B4-BE49-F238E27FC236}">
                <a16:creationId xmlns:a16="http://schemas.microsoft.com/office/drawing/2014/main" id="{B220B4BC-EE86-4BDD-98E6-3BFE652FD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713B932-332F-49CE-910A-C78B9BB8E972}" type="slidenum">
              <a:rPr lang="en-GB" altLang="en-US" sz="1200" smtClean="0"/>
              <a:pPr/>
              <a:t>61</a:t>
            </a:fld>
            <a:endParaRPr lang="en-GB"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31C17A6-E3EE-4925-8F8C-ED3527A349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4841F7F0-D287-475E-A797-46AD86645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12.12-12.13</a:t>
            </a:r>
          </a:p>
        </p:txBody>
      </p:sp>
      <p:sp>
        <p:nvSpPr>
          <p:cNvPr id="24580" name="Slide Number Placeholder 3">
            <a:extLst>
              <a:ext uri="{FF2B5EF4-FFF2-40B4-BE49-F238E27FC236}">
                <a16:creationId xmlns:a16="http://schemas.microsoft.com/office/drawing/2014/main" id="{D9909C2F-EEFB-42E3-9357-3AFDD6F2B3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A890AA-4612-4FE2-89AA-3A5A5E9FED95}" type="slidenum">
              <a:rPr lang="en-GB" altLang="en-US" sz="1200" smtClean="0"/>
              <a:pPr/>
              <a:t>62</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85% of biomedical research is ‘wasted’ (Chalmers &amp; </a:t>
            </a:r>
            <a:r>
              <a:rPr lang="en-GB" sz="1200" dirty="0" err="1"/>
              <a:t>Glasziou</a:t>
            </a:r>
            <a:r>
              <a:rPr lang="en-GB" sz="1200" dirty="0"/>
              <a:t>, 2009)</a:t>
            </a:r>
          </a:p>
          <a:p>
            <a:endParaRPr lang="en-GB" sz="1200" dirty="0"/>
          </a:p>
          <a:p>
            <a:pPr marL="342900" indent="-342900">
              <a:buFontTx/>
              <a:buChar char="-"/>
            </a:pPr>
            <a:r>
              <a:rPr lang="en-GB" sz="1200" dirty="0"/>
              <a:t>Wrong questions being asked</a:t>
            </a:r>
          </a:p>
          <a:p>
            <a:pPr marL="342900" indent="-342900">
              <a:buFontTx/>
              <a:buChar char="-"/>
            </a:pPr>
            <a:r>
              <a:rPr lang="en-GB" sz="1200" dirty="0"/>
              <a:t>Wrong outcomes assessed</a:t>
            </a:r>
          </a:p>
          <a:p>
            <a:pPr marL="342900" indent="-342900">
              <a:buFontTx/>
              <a:buChar char="-"/>
            </a:pPr>
            <a:r>
              <a:rPr lang="en-GB" sz="1200" dirty="0"/>
              <a:t>No stakeholder involvement</a:t>
            </a:r>
          </a:p>
          <a:p>
            <a:pPr marL="342900" indent="-342900">
              <a:buFontTx/>
              <a:buChar char="-"/>
            </a:pPr>
            <a:r>
              <a:rPr lang="en-US" sz="1200" dirty="0"/>
              <a:t>Poor design/bias</a:t>
            </a:r>
          </a:p>
          <a:p>
            <a:pPr marL="342900" indent="-342900">
              <a:buFontTx/>
              <a:buChar char="-"/>
            </a:pPr>
            <a:r>
              <a:rPr lang="en-US" sz="1200" dirty="0"/>
              <a:t>Under-reported, unpublished, inaccessible findings </a:t>
            </a:r>
          </a:p>
          <a:p>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12</a:t>
            </a:fld>
            <a:endParaRPr lang="en-GB"/>
          </a:p>
        </p:txBody>
      </p:sp>
    </p:spTree>
    <p:extLst>
      <p:ext uri="{BB962C8B-B14F-4D97-AF65-F5344CB8AC3E}">
        <p14:creationId xmlns:p14="http://schemas.microsoft.com/office/powerpoint/2010/main" val="351352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C5976A0-89C8-4DE9-9368-3F66462DAF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E74BFD-B92E-4B55-94F8-24C9A286DF8D}"/>
              </a:ext>
            </a:extLst>
          </p:cNvPr>
          <p:cNvSpPr>
            <a:spLocks noGrp="1"/>
          </p:cNvSpPr>
          <p:nvPr>
            <p:ph type="body" idx="1"/>
          </p:nvPr>
        </p:nvSpPr>
        <p:spPr/>
        <p:txBody>
          <a:bodyPr/>
          <a:lstStyle/>
          <a:p>
            <a:pPr>
              <a:buFont typeface="Arial" panose="020B0604020202020204" pitchFamily="34" charset="0"/>
              <a:buNone/>
              <a:defRPr/>
            </a:pPr>
            <a:r>
              <a:rPr lang="en-GB" dirty="0"/>
              <a:t>12.13-12.14</a:t>
            </a:r>
          </a:p>
          <a:p>
            <a:pPr marL="171450" indent="-171450">
              <a:buFont typeface="Arial" panose="020B0604020202020204" pitchFamily="34" charset="0"/>
              <a:buChar char="•"/>
              <a:defRPr/>
            </a:pPr>
            <a:r>
              <a:rPr lang="en-GB" dirty="0"/>
              <a:t>*3 different types of personality disorder- emotionally unstable, dissocial and PD (non-specific)</a:t>
            </a:r>
          </a:p>
          <a:p>
            <a:pPr marL="171450" indent="-171450">
              <a:buFont typeface="Arial" panose="020B0604020202020204" pitchFamily="34" charset="0"/>
              <a:buChar char="•"/>
              <a:defRPr/>
            </a:pPr>
            <a:r>
              <a:rPr lang="en-GB" dirty="0"/>
              <a:t>In 8 cases mental health issues were self-reported.</a:t>
            </a:r>
          </a:p>
          <a:p>
            <a:pPr marL="171450" indent="-171450">
              <a:buFont typeface="Arial" panose="020B0604020202020204" pitchFamily="34" charset="0"/>
              <a:buChar char="•"/>
              <a:defRPr/>
            </a:pPr>
            <a:r>
              <a:rPr lang="en-GB" dirty="0"/>
              <a:t>** 3 cases of schizophrenia for perp were paranoid schizophrenia</a:t>
            </a:r>
          </a:p>
          <a:p>
            <a:pPr marL="171450" indent="-171450">
              <a:buFont typeface="Arial" panose="020B0604020202020204" pitchFamily="34" charset="0"/>
              <a:buChar char="•"/>
              <a:defRPr/>
            </a:pPr>
            <a:r>
              <a:rPr lang="en-GB" dirty="0"/>
              <a:t>Where people present with mental health and substance use, DVA is overlooked or not addressed</a:t>
            </a:r>
          </a:p>
        </p:txBody>
      </p:sp>
      <p:sp>
        <p:nvSpPr>
          <p:cNvPr id="26628" name="Slide Number Placeholder 3">
            <a:extLst>
              <a:ext uri="{FF2B5EF4-FFF2-40B4-BE49-F238E27FC236}">
                <a16:creationId xmlns:a16="http://schemas.microsoft.com/office/drawing/2014/main" id="{EB23DAF6-9ACF-4B38-AE28-53752E332D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619F2C7-1399-4C7E-A61C-3FADF8AFCB8C}" type="slidenum">
              <a:rPr lang="en-GB" altLang="en-US" sz="1200" smtClean="0"/>
              <a:pPr/>
              <a:t>63</a:t>
            </a:fld>
            <a:endParaRPr lang="en-GB"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307457D-9D08-4710-A7B7-8A285D239E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37E5415D-C53F-41EF-B820-A445AD23AE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12.14-12.17</a:t>
            </a:r>
          </a:p>
        </p:txBody>
      </p:sp>
      <p:sp>
        <p:nvSpPr>
          <p:cNvPr id="28676" name="Slide Number Placeholder 3">
            <a:extLst>
              <a:ext uri="{FF2B5EF4-FFF2-40B4-BE49-F238E27FC236}">
                <a16:creationId xmlns:a16="http://schemas.microsoft.com/office/drawing/2014/main" id="{A308CB5A-F9A8-4660-9EC9-10ED9FB5C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2862ED3-A42C-4723-AB9F-41A2B898F1B8}" type="slidenum">
              <a:rPr lang="en-GB" altLang="en-US" sz="1200" smtClean="0"/>
              <a:pPr/>
              <a:t>64</a:t>
            </a:fld>
            <a:endParaRPr lang="en-GB"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3DC6C6A-781C-4BFF-95BA-C56956F685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DAAE23E-5DF3-474C-AB8F-D465ECDF3C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12.17-12.18</a:t>
            </a:r>
          </a:p>
        </p:txBody>
      </p:sp>
      <p:sp>
        <p:nvSpPr>
          <p:cNvPr id="30724" name="Slide Number Placeholder 3">
            <a:extLst>
              <a:ext uri="{FF2B5EF4-FFF2-40B4-BE49-F238E27FC236}">
                <a16:creationId xmlns:a16="http://schemas.microsoft.com/office/drawing/2014/main" id="{1286773C-4CA2-47A4-8754-EC3E40D190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3CD51BB-CE2B-4DFE-BC63-883A68253309}" type="slidenum">
              <a:rPr lang="en-GB" altLang="en-US" sz="1200" smtClean="0"/>
              <a:pPr/>
              <a:t>65</a:t>
            </a:fld>
            <a:endParaRPr lang="en-GB"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1FBC9AA-6586-4AAD-97ED-26EF867B1B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0819D343-208A-4908-9FE8-B54EAD42C8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12.18-12.21</a:t>
            </a:r>
          </a:p>
          <a:p>
            <a:r>
              <a:rPr lang="en-GB" altLang="en-US" b="1"/>
              <a:t>[3 minutes]</a:t>
            </a:r>
          </a:p>
          <a:p>
            <a:endParaRPr lang="en-GB" altLang="en-US"/>
          </a:p>
          <a:p>
            <a:r>
              <a:rPr lang="en-GB" altLang="en-US"/>
              <a:t>Listed here is a summary of the some of the key recommendations outlined in the reports. These recommendations, while devised for health – specifically GPs and MH – are not without relevance for other contexts. And, although hospitals weren’t a key feature in Standing Together’ analysis they were highlighted in the Home Office report. </a:t>
            </a:r>
          </a:p>
          <a:p>
            <a:endParaRPr lang="en-GB" altLang="en-US"/>
          </a:p>
          <a:p>
            <a:r>
              <a:rPr lang="en-GB" altLang="en-US"/>
              <a:t>Some of these recommendations will not be new to you, focussing on already established good practice, echoing those recommendations made over the years by peak bodies such as NICE, SafeLives, Royal Colleges or NHS England but that we still aren’t seeing routinely in practice – such as commissioning IRIS in General Practice &amp; hospital-based IDVAs, DA training, enquiry,  information sharing and so on.</a:t>
            </a:r>
            <a:r>
              <a:rPr lang="en-GB" altLang="en-US" b="1"/>
              <a:t> </a:t>
            </a:r>
            <a:r>
              <a:rPr lang="en-GB" altLang="en-US"/>
              <a:t>Some are newer recommendations developed </a:t>
            </a:r>
            <a:r>
              <a:rPr lang="en-GB" altLang="en-US" i="1"/>
              <a:t>because</a:t>
            </a:r>
            <a:r>
              <a:rPr lang="en-GB" altLang="en-US"/>
              <a:t> of the findings from DHRs for which practice may need to be established or adopted more widely, and in some cases where we may want to build links between research and practice about the best way implement these recommendations. </a:t>
            </a:r>
          </a:p>
          <a:p>
            <a:endParaRPr lang="en-GB" altLang="en-US">
              <a:solidFill>
                <a:srgbClr val="92D050"/>
              </a:solidFill>
            </a:endParaRPr>
          </a:p>
          <a:p>
            <a:r>
              <a:rPr lang="en-GB" altLang="en-US">
                <a:solidFill>
                  <a:srgbClr val="92D050"/>
                </a:solidFill>
              </a:rPr>
              <a:t>Specifically there are recommendations aimed at (1) improving how we work with perpetrators in health settings - improved mechanisms of enquiry and risk assessment with perpetrators, building links with Respect accredited perpetrator programmes; (2) Improving our knowledge around the impact of caring relationships on DA – assessments for carers</a:t>
            </a:r>
            <a:r>
              <a:rPr lang="en-GB" altLang="en-US"/>
              <a:t> (3) implementing intersectional understanding into policies, training and pathways. </a:t>
            </a:r>
          </a:p>
          <a:p>
            <a:endParaRPr lang="en-GB" altLang="en-US"/>
          </a:p>
          <a:p>
            <a:r>
              <a:rPr lang="en-GB" altLang="en-US"/>
              <a:t>There weren’t huge distinctions between the recommendations made for GPs and Mental Health – all focussed on improving identification &amp; enquiry (with both victims and perpetrators); the need for embedded and ongoing training; development of comprehensive, standalone DA policies; integrated ways of working as well as better mechanisms for information sharing and improved understanding of risk.</a:t>
            </a:r>
          </a:p>
          <a:p>
            <a:endParaRPr lang="en-GB" altLang="en-US" b="1"/>
          </a:p>
          <a:p>
            <a:r>
              <a:rPr lang="en-GB" altLang="en-US"/>
              <a:t>In terms of the distinctions: for GPs improved record keeping was one. For example linking patient records where the victim and perpetrator are both patients at the same surgery. For Mental Health there were recommendations focussed on the overlap between Mental Health and Substance Misuse including developing guidance around dual diagnosis and joint assessments. Programmes that tackle both MH and SM are better able to reach and retain patients in services. </a:t>
            </a:r>
          </a:p>
          <a:p>
            <a:endParaRPr lang="en-GB" altLang="en-US"/>
          </a:p>
          <a:p>
            <a:r>
              <a:rPr lang="en-GB" altLang="en-US" b="1"/>
              <a:t>I think that it is important to recognise that some recommendations may be more ambitious than others. Some will be simpler to implement than others, and may offer quicker wins. It is important for us to think about what are our minimum requirements? What can be done now? What might require funding or commissioning? </a:t>
            </a:r>
          </a:p>
          <a:p>
            <a:endParaRPr lang="en-GB" altLang="en-US"/>
          </a:p>
        </p:txBody>
      </p:sp>
      <p:sp>
        <p:nvSpPr>
          <p:cNvPr id="32772" name="Slide Number Placeholder 3">
            <a:extLst>
              <a:ext uri="{FF2B5EF4-FFF2-40B4-BE49-F238E27FC236}">
                <a16:creationId xmlns:a16="http://schemas.microsoft.com/office/drawing/2014/main" id="{A4013C80-7863-4BBD-85CA-AF830A31BF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89189EA-252D-4D19-92C8-197284454536}" type="slidenum">
              <a:rPr lang="en-GB" altLang="en-US" sz="1200" smtClean="0"/>
              <a:pPr/>
              <a:t>66</a:t>
            </a:fld>
            <a:endParaRPr lang="en-GB"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22F519C-68C0-4AFC-B9C1-EBFF058958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3A05720-9B25-49BC-9B22-493898C45C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12.21-12.23</a:t>
            </a:r>
          </a:p>
          <a:p>
            <a:endParaRPr lang="en-GB" altLang="en-US" b="1"/>
          </a:p>
          <a:p>
            <a:r>
              <a:rPr lang="en-GB" altLang="en-US" b="1"/>
              <a:t>Also beginning to establish a network of DA leads</a:t>
            </a:r>
          </a:p>
        </p:txBody>
      </p:sp>
      <p:sp>
        <p:nvSpPr>
          <p:cNvPr id="34820" name="Slide Number Placeholder 3">
            <a:extLst>
              <a:ext uri="{FF2B5EF4-FFF2-40B4-BE49-F238E27FC236}">
                <a16:creationId xmlns:a16="http://schemas.microsoft.com/office/drawing/2014/main" id="{A3539D1D-3390-4C17-BF7A-ECF6624EB2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80E5E9B8-DA8F-4C78-9C02-C76F42192C72}" type="slidenum">
              <a:rPr lang="en-GB" altLang="en-US" sz="1200" smtClean="0"/>
              <a:pPr/>
              <a:t>67</a:t>
            </a:fld>
            <a:endParaRPr lang="en-GB"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CE5031F-8714-4C5C-A436-BE1609FCE9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0B4110D-5193-4677-A8D6-3CD27B8FA857}"/>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GB" altLang="en-US" dirty="0"/>
              <a:t>12.23- 12.26</a:t>
            </a:r>
          </a:p>
          <a:p>
            <a:pPr>
              <a:defRPr/>
            </a:pPr>
            <a:endParaRPr lang="en-GB" altLang="en-US" dirty="0"/>
          </a:p>
          <a:p>
            <a:pPr>
              <a:defRPr/>
            </a:pPr>
            <a:r>
              <a:rPr lang="en-GB" altLang="en-US" dirty="0"/>
              <a:t>Training: </a:t>
            </a:r>
          </a:p>
          <a:p>
            <a:pPr marL="171450" indent="-171450">
              <a:buFont typeface="Arial" panose="020B0604020202020204" pitchFamily="34" charset="0"/>
              <a:buChar char="•"/>
              <a:defRPr/>
            </a:pPr>
            <a:r>
              <a:rPr lang="en-GB" altLang="en-US" dirty="0"/>
              <a:t>Our sessions were 1-3 hrs long, feedback was consistently that sessions weren’t long enough</a:t>
            </a:r>
          </a:p>
          <a:p>
            <a:pPr marL="171450" indent="-171450">
              <a:buFont typeface="Arial" panose="020B0604020202020204" pitchFamily="34" charset="0"/>
              <a:buChar char="•"/>
              <a:defRPr/>
            </a:pPr>
            <a:r>
              <a:rPr lang="en-GB" altLang="en-US" dirty="0"/>
              <a:t>We cannot deliver on long term, who will?</a:t>
            </a:r>
          </a:p>
          <a:p>
            <a:pPr marL="171450" indent="-171450">
              <a:buFont typeface="Arial" panose="020B0604020202020204" pitchFamily="34" charset="0"/>
              <a:buChar char="•"/>
              <a:defRPr/>
            </a:pPr>
            <a:r>
              <a:rPr lang="en-GB" altLang="en-US" dirty="0"/>
              <a:t>Time, money</a:t>
            </a:r>
          </a:p>
        </p:txBody>
      </p:sp>
      <p:sp>
        <p:nvSpPr>
          <p:cNvPr id="36868" name="Slide Number Placeholder 3">
            <a:extLst>
              <a:ext uri="{FF2B5EF4-FFF2-40B4-BE49-F238E27FC236}">
                <a16:creationId xmlns:a16="http://schemas.microsoft.com/office/drawing/2014/main" id="{477DB4A2-7EAE-4C8F-8BCB-C8655441F1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D69B7C6-38DE-45E9-8A12-91AD80DF4608}" type="slidenum">
              <a:rPr lang="en-GB" altLang="en-US" sz="1200" smtClean="0"/>
              <a:pPr/>
              <a:t>68</a:t>
            </a:fld>
            <a:endParaRPr lang="en-GB"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022570B-9887-476B-A55E-863FEE0119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EA8FC1A8-B09A-40C6-AA1A-43754B4BFE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12.26-12.28</a:t>
            </a:r>
          </a:p>
        </p:txBody>
      </p:sp>
      <p:sp>
        <p:nvSpPr>
          <p:cNvPr id="38916" name="Slide Number Placeholder 3">
            <a:extLst>
              <a:ext uri="{FF2B5EF4-FFF2-40B4-BE49-F238E27FC236}">
                <a16:creationId xmlns:a16="http://schemas.microsoft.com/office/drawing/2014/main" id="{C6EF571E-57DB-4EF6-9990-DE2C48F0FE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B8D258D-68D1-4FBF-8186-A63DA21ECA32}" type="slidenum">
              <a:rPr lang="en-GB" altLang="en-US" sz="1200" smtClean="0"/>
              <a:pPr/>
              <a:t>69</a:t>
            </a:fld>
            <a:endParaRPr lang="en-GB"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CE17993-3D8B-4C64-9EC3-A086C39C3B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8C1B63D-721E-4E81-883A-AC304F7763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12.31-12.32</a:t>
            </a:r>
          </a:p>
        </p:txBody>
      </p:sp>
      <p:sp>
        <p:nvSpPr>
          <p:cNvPr id="40964" name="Slide Number Placeholder 3">
            <a:extLst>
              <a:ext uri="{FF2B5EF4-FFF2-40B4-BE49-F238E27FC236}">
                <a16:creationId xmlns:a16="http://schemas.microsoft.com/office/drawing/2014/main" id="{AA9AE4D2-CAEA-41FB-A098-8738D4FDF7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1D58971-5D14-409B-98A3-DA4E5ECB826B}" type="slidenum">
              <a:rPr lang="en-GB" altLang="en-US" sz="1200" smtClean="0"/>
              <a:pPr/>
              <a:t>70</a:t>
            </a:fld>
            <a:endParaRPr lang="en-GB"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chi-square test of independence was used, because it works on proportions not whole numbers so uneven samples not so crucial, which resulted in alpha value p=.001.  </a:t>
            </a:r>
            <a:r>
              <a:rPr lang="en-GB" dirty="0" err="1"/>
              <a:t>Cramers</a:t>
            </a:r>
            <a:r>
              <a:rPr lang="en-GB" dirty="0"/>
              <a:t> V test which is used to test the strength of relationship between variables i.e. domestic homicide type and likelihood of mental health diagnosis and it came out at 2.88 which is a moderate relationship should anyone ask which I think is unlikely. </a:t>
            </a:r>
          </a:p>
        </p:txBody>
      </p:sp>
      <p:sp>
        <p:nvSpPr>
          <p:cNvPr id="4" name="Slide Number Placeholder 3"/>
          <p:cNvSpPr>
            <a:spLocks noGrp="1"/>
          </p:cNvSpPr>
          <p:nvPr>
            <p:ph type="sldNum" sz="quarter" idx="10"/>
          </p:nvPr>
        </p:nvSpPr>
        <p:spPr/>
        <p:txBody>
          <a:bodyPr/>
          <a:lstStyle/>
          <a:p>
            <a:fld id="{44BB2A2B-640E-40E5-8DB0-95E72BECD21F}" type="slidenum">
              <a:rPr lang="en-GB" smtClean="0"/>
              <a:t>91</a:t>
            </a:fld>
            <a:endParaRPr lang="en-GB"/>
          </a:p>
        </p:txBody>
      </p:sp>
    </p:spTree>
    <p:extLst>
      <p:ext uri="{BB962C8B-B14F-4D97-AF65-F5344CB8AC3E}">
        <p14:creationId xmlns:p14="http://schemas.microsoft.com/office/powerpoint/2010/main" val="26006680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ssholder for lysbilde 1">
            <a:extLst>
              <a:ext uri="{FF2B5EF4-FFF2-40B4-BE49-F238E27FC236}">
                <a16:creationId xmlns:a16="http://schemas.microsoft.com/office/drawing/2014/main" id="{C95C8845-8869-4D56-876C-E8E9F02F4DA3}"/>
              </a:ext>
            </a:extLst>
          </p:cNvPr>
          <p:cNvSpPr>
            <a:spLocks noGrp="1" noRot="1" noChangeAspect="1" noChangeArrowheads="1" noTextEdit="1"/>
          </p:cNvSpPr>
          <p:nvPr>
            <p:ph type="sldImg"/>
          </p:nvPr>
        </p:nvSpPr>
        <p:spPr>
          <a:ln/>
        </p:spPr>
      </p:sp>
      <p:sp>
        <p:nvSpPr>
          <p:cNvPr id="6147" name="Plassholder for notater 2">
            <a:extLst>
              <a:ext uri="{FF2B5EF4-FFF2-40B4-BE49-F238E27FC236}">
                <a16:creationId xmlns:a16="http://schemas.microsoft.com/office/drawing/2014/main" id="{76F3C0F5-ACDE-4B6C-B70E-66FD7549F08E}"/>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nb-NO" dirty="0">
              <a:latin typeface="+mn-lt"/>
            </a:endParaRPr>
          </a:p>
          <a:p>
            <a:pPr eaLnBrk="1" hangingPunct="1">
              <a:spcBef>
                <a:spcPct val="0"/>
              </a:spcBef>
              <a:defRPr/>
            </a:pPr>
            <a:endParaRPr lang="nb-NO" altLang="nb-NO" dirty="0"/>
          </a:p>
        </p:txBody>
      </p:sp>
      <p:sp>
        <p:nvSpPr>
          <p:cNvPr id="6148" name="Plassholder for lysbildenummer 3">
            <a:extLst>
              <a:ext uri="{FF2B5EF4-FFF2-40B4-BE49-F238E27FC236}">
                <a16:creationId xmlns:a16="http://schemas.microsoft.com/office/drawing/2014/main" id="{13F04084-E111-4BF3-A754-8A80F8563C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28663" indent="-279400">
              <a:spcBef>
                <a:spcPct val="30000"/>
              </a:spcBef>
              <a:defRPr sz="1200">
                <a:solidFill>
                  <a:schemeClr val="tx1"/>
                </a:solidFill>
                <a:latin typeface="Times New Roman" panose="02020603050405020304" pitchFamily="18" charset="0"/>
              </a:defRPr>
            </a:lvl2pPr>
            <a:lvl3pPr marL="1120775" indent="-223838">
              <a:spcBef>
                <a:spcPct val="30000"/>
              </a:spcBef>
              <a:defRPr sz="1200">
                <a:solidFill>
                  <a:schemeClr val="tx1"/>
                </a:solidFill>
                <a:latin typeface="Times New Roman" panose="02020603050405020304" pitchFamily="18" charset="0"/>
              </a:defRPr>
            </a:lvl3pPr>
            <a:lvl4pPr marL="1570038" indent="-223838">
              <a:spcBef>
                <a:spcPct val="30000"/>
              </a:spcBef>
              <a:defRPr sz="1200">
                <a:solidFill>
                  <a:schemeClr val="tx1"/>
                </a:solidFill>
                <a:latin typeface="Times New Roman" panose="02020603050405020304" pitchFamily="18" charset="0"/>
              </a:defRPr>
            </a:lvl4pPr>
            <a:lvl5pPr marL="2019300" indent="-223838">
              <a:spcBef>
                <a:spcPct val="30000"/>
              </a:spcBef>
              <a:defRPr sz="1200">
                <a:solidFill>
                  <a:schemeClr val="tx1"/>
                </a:solidFill>
                <a:latin typeface="Times New Roman" panose="02020603050405020304" pitchFamily="18" charset="0"/>
              </a:defRPr>
            </a:lvl5pPr>
            <a:lvl6pPr marL="2476500" indent="-223838" eaLnBrk="0" fontAlgn="base" hangingPunct="0">
              <a:spcBef>
                <a:spcPct val="30000"/>
              </a:spcBef>
              <a:spcAft>
                <a:spcPct val="0"/>
              </a:spcAft>
              <a:defRPr sz="1200">
                <a:solidFill>
                  <a:schemeClr val="tx1"/>
                </a:solidFill>
                <a:latin typeface="Times New Roman" panose="02020603050405020304" pitchFamily="18" charset="0"/>
              </a:defRPr>
            </a:lvl6pPr>
            <a:lvl7pPr marL="2933700" indent="-223838" eaLnBrk="0" fontAlgn="base" hangingPunct="0">
              <a:spcBef>
                <a:spcPct val="30000"/>
              </a:spcBef>
              <a:spcAft>
                <a:spcPct val="0"/>
              </a:spcAft>
              <a:defRPr sz="1200">
                <a:solidFill>
                  <a:schemeClr val="tx1"/>
                </a:solidFill>
                <a:latin typeface="Times New Roman" panose="02020603050405020304" pitchFamily="18" charset="0"/>
              </a:defRPr>
            </a:lvl7pPr>
            <a:lvl8pPr marL="3390900" indent="-223838" eaLnBrk="0" fontAlgn="base" hangingPunct="0">
              <a:spcBef>
                <a:spcPct val="30000"/>
              </a:spcBef>
              <a:spcAft>
                <a:spcPct val="0"/>
              </a:spcAft>
              <a:defRPr sz="1200">
                <a:solidFill>
                  <a:schemeClr val="tx1"/>
                </a:solidFill>
                <a:latin typeface="Times New Roman" panose="02020603050405020304" pitchFamily="18" charset="0"/>
              </a:defRPr>
            </a:lvl8pPr>
            <a:lvl9pPr marL="3848100" indent="-2238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1C7D16-3E44-4E47-9A64-265F65CF7E9E}" type="slidenum">
              <a:rPr lang="nb-NO" altLang="nb-NO" smtClean="0">
                <a:latin typeface="Verdana" panose="020B0604030504040204" pitchFamily="34" charset="0"/>
              </a:rPr>
              <a:pPr>
                <a:spcBef>
                  <a:spcPct val="0"/>
                </a:spcBef>
              </a:pPr>
              <a:t>105</a:t>
            </a:fld>
            <a:endParaRPr lang="nb-NO" altLang="nb-NO">
              <a:latin typeface="Verdan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research really matters, and to whom?</a:t>
            </a:r>
          </a:p>
          <a:p>
            <a:endParaRPr lang="en-GB" dirty="0"/>
          </a:p>
          <a:p>
            <a:r>
              <a:rPr lang="en-GB" dirty="0"/>
              <a:t>We’re not doing a full JLA process here – time consuming and</a:t>
            </a:r>
            <a:r>
              <a:rPr lang="en-GB" baseline="0" dirty="0"/>
              <a:t> beyond the budget we have.</a:t>
            </a:r>
          </a:p>
          <a:p>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13</a:t>
            </a:fld>
            <a:endParaRPr lang="en-GB"/>
          </a:p>
        </p:txBody>
      </p:sp>
    </p:spTree>
    <p:extLst>
      <p:ext uri="{BB962C8B-B14F-4D97-AF65-F5344CB8AC3E}">
        <p14:creationId xmlns:p14="http://schemas.microsoft.com/office/powerpoint/2010/main" val="3716588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A0D2351-9E11-4B8E-9CEC-CB3EEFDC95C8}"/>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D5036B67-F4C5-4BBE-ABDF-278FC89084A9}"/>
              </a:ext>
            </a:extLst>
          </p:cNvPr>
          <p:cNvSpPr>
            <a:spLocks noGrp="1" noChangeArrowheads="1"/>
          </p:cNvSpPr>
          <p:nvPr>
            <p:ph type="body" idx="1"/>
          </p:nvPr>
        </p:nvSpPr>
        <p:spPr>
          <a:noFill/>
        </p:spPr>
        <p:txBody>
          <a:bodyPr/>
          <a:lstStyle/>
          <a:p>
            <a:pPr defTabSz="896938"/>
            <a:endParaRPr lang="nb-NO" altLang="nb-NO">
              <a:latin typeface="Times New Roman" panose="02020603050405020304" pitchFamily="18" charset="0"/>
            </a:endParaRPr>
          </a:p>
          <a:p>
            <a:pPr defTabSz="896938"/>
            <a:endParaRPr lang="nb-NO" altLang="nb-NO">
              <a:latin typeface="Times New Roman" panose="02020603050405020304" pitchFamily="18" charset="0"/>
            </a:endParaRPr>
          </a:p>
          <a:p>
            <a:pPr defTabSz="896938"/>
            <a:endParaRPr lang="nb-NO" altLang="nb-NO">
              <a:latin typeface="Times New Roman" panose="02020603050405020304" pitchFamily="18" charset="0"/>
            </a:endParaRPr>
          </a:p>
        </p:txBody>
      </p:sp>
      <p:sp>
        <p:nvSpPr>
          <p:cNvPr id="8196" name="Slide Number Placeholder 3">
            <a:extLst>
              <a:ext uri="{FF2B5EF4-FFF2-40B4-BE49-F238E27FC236}">
                <a16:creationId xmlns:a16="http://schemas.microsoft.com/office/drawing/2014/main" id="{99C2A6F7-E2AF-4DF9-A218-73BE0C88AC2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837542-FDD4-437C-88A9-2594A9542CE4}" type="slidenum">
              <a:rPr lang="nb-NO" altLang="nb-NO" smtClean="0"/>
              <a:pPr>
                <a:spcBef>
                  <a:spcPct val="0"/>
                </a:spcBef>
              </a:pPr>
              <a:t>106</a:t>
            </a:fld>
            <a:endParaRPr lang="nb-NO" altLang="nb-NO"/>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4B9DF6A-CF82-4A70-B980-92E72A6EEA2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1DEBB754-520B-49C7-8415-A54055764A6B}"/>
              </a:ext>
            </a:extLst>
          </p:cNvPr>
          <p:cNvSpPr>
            <a:spLocks noGrp="1" noChangeArrowheads="1"/>
          </p:cNvSpPr>
          <p:nvPr>
            <p:ph type="body" idx="1"/>
          </p:nvPr>
        </p:nvSpPr>
        <p:spPr>
          <a:noFill/>
        </p:spPr>
        <p:txBody>
          <a:bodyPr/>
          <a:lstStyle/>
          <a:p>
            <a:endParaRPr lang="nb-NO" altLang="en-US">
              <a:latin typeface="Times New Roman" panose="02020603050405020304" pitchFamily="18" charset="0"/>
            </a:endParaRPr>
          </a:p>
          <a:p>
            <a:br>
              <a:rPr lang="nb-NO" altLang="en-US">
                <a:latin typeface="Times New Roman" panose="02020603050405020304" pitchFamily="18" charset="0"/>
              </a:rPr>
            </a:br>
            <a:endParaRPr lang="nb-NO" altLang="nb-NO">
              <a:latin typeface="Times New Roman" panose="02020603050405020304" pitchFamily="18" charset="0"/>
            </a:endParaRPr>
          </a:p>
        </p:txBody>
      </p:sp>
      <p:sp>
        <p:nvSpPr>
          <p:cNvPr id="10244" name="Slide Number Placeholder 3">
            <a:extLst>
              <a:ext uri="{FF2B5EF4-FFF2-40B4-BE49-F238E27FC236}">
                <a16:creationId xmlns:a16="http://schemas.microsoft.com/office/drawing/2014/main" id="{9B415D30-BC1A-4537-82F3-06DE47151140}"/>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AA3C08-7EBB-49DF-8A93-F2D7F29CC319}" type="slidenum">
              <a:rPr lang="nb-NO" altLang="nb-NO" smtClean="0"/>
              <a:pPr>
                <a:spcBef>
                  <a:spcPct val="0"/>
                </a:spcBef>
              </a:pPr>
              <a:t>107</a:t>
            </a:fld>
            <a:endParaRPr lang="nb-NO" altLang="nb-NO"/>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963E98B-6025-45F0-9803-9B92472E066E}"/>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00B70259-E136-4327-92BE-B5FBFD748D78}"/>
              </a:ext>
            </a:extLst>
          </p:cNvPr>
          <p:cNvSpPr>
            <a:spLocks noGrp="1"/>
          </p:cNvSpPr>
          <p:nvPr>
            <p:ph type="body" idx="1"/>
          </p:nvPr>
        </p:nvSpPr>
        <p:spPr/>
        <p:txBody>
          <a:bodyPr/>
          <a:lstStyle/>
          <a:p>
            <a:pPr>
              <a:defRPr/>
            </a:pPr>
            <a:endParaRPr lang="nb-NO" altLang="nb-NO" dirty="0">
              <a:latin typeface="+mn-lt"/>
            </a:endParaRPr>
          </a:p>
        </p:txBody>
      </p:sp>
      <p:sp>
        <p:nvSpPr>
          <p:cNvPr id="12292" name="Slide Number Placeholder 3">
            <a:extLst>
              <a:ext uri="{FF2B5EF4-FFF2-40B4-BE49-F238E27FC236}">
                <a16:creationId xmlns:a16="http://schemas.microsoft.com/office/drawing/2014/main" id="{29AE24E4-7522-426B-B39D-57A41668EBEE}"/>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BB1E6E-F536-4888-939F-30BFA184E406}" type="slidenum">
              <a:rPr lang="nb-NO" altLang="nb-NO" smtClean="0"/>
              <a:pPr>
                <a:spcBef>
                  <a:spcPct val="0"/>
                </a:spcBef>
              </a:pPr>
              <a:t>108</a:t>
            </a:fld>
            <a:endParaRPr lang="nb-NO" altLang="nb-NO"/>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E50D7D8-3322-4BC3-92CD-06DFCC3F456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8B2ABC5-BFC3-40D8-8E3F-B39BEC8CCFFC}"/>
              </a:ext>
            </a:extLst>
          </p:cNvPr>
          <p:cNvSpPr>
            <a:spLocks noGrp="1" noChangeArrowheads="1"/>
          </p:cNvSpPr>
          <p:nvPr>
            <p:ph type="body" idx="1"/>
          </p:nvPr>
        </p:nvSpPr>
        <p:spPr>
          <a:noFill/>
        </p:spPr>
        <p:txBody>
          <a:bodyPr/>
          <a:lstStyle/>
          <a:p>
            <a:endParaRPr lang="nb-NO" altLang="en-US">
              <a:latin typeface="Times New Roman" panose="02020603050405020304" pitchFamily="18" charset="0"/>
            </a:endParaRPr>
          </a:p>
          <a:p>
            <a:endParaRPr lang="nb-NO" altLang="en-US">
              <a:latin typeface="Times New Roman" panose="02020603050405020304" pitchFamily="18" charset="0"/>
            </a:endParaRPr>
          </a:p>
        </p:txBody>
      </p:sp>
      <p:sp>
        <p:nvSpPr>
          <p:cNvPr id="14340" name="Slide Number Placeholder 3">
            <a:extLst>
              <a:ext uri="{FF2B5EF4-FFF2-40B4-BE49-F238E27FC236}">
                <a16:creationId xmlns:a16="http://schemas.microsoft.com/office/drawing/2014/main" id="{0F5FF90D-C858-4E66-9541-08BA8F9C6D73}"/>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F304F5-9E4C-4A15-BD89-F325F199F04F}" type="slidenum">
              <a:rPr lang="nb-NO" altLang="nb-NO" smtClean="0">
                <a:solidFill>
                  <a:srgbClr val="000000"/>
                </a:solidFill>
              </a:rPr>
              <a:pPr>
                <a:spcBef>
                  <a:spcPct val="0"/>
                </a:spcBef>
              </a:pPr>
              <a:t>109</a:t>
            </a:fld>
            <a:endParaRPr lang="nb-NO" altLang="nb-NO">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6F730A8-7890-4E5A-97AA-19DFCF9E0540}"/>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ECDABD6B-85A8-4918-835E-52439E230C88}"/>
              </a:ext>
            </a:extLst>
          </p:cNvPr>
          <p:cNvSpPr>
            <a:spLocks noGrp="1"/>
          </p:cNvSpPr>
          <p:nvPr>
            <p:ph type="body" idx="1"/>
          </p:nvPr>
        </p:nvSpPr>
        <p:spPr/>
        <p:txBody>
          <a:bodyPr/>
          <a:lstStyle/>
          <a:p>
            <a:pPr>
              <a:defRPr/>
            </a:pPr>
            <a:endParaRPr lang="en-US" altLang="nb-NO" dirty="0">
              <a:latin typeface="+mn-lt"/>
            </a:endParaRPr>
          </a:p>
        </p:txBody>
      </p:sp>
      <p:sp>
        <p:nvSpPr>
          <p:cNvPr id="16388" name="Slide Number Placeholder 3">
            <a:extLst>
              <a:ext uri="{FF2B5EF4-FFF2-40B4-BE49-F238E27FC236}">
                <a16:creationId xmlns:a16="http://schemas.microsoft.com/office/drawing/2014/main" id="{F7A8159A-E62D-4272-9F05-97CFD075E55E}"/>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11CA15-34F3-4EF3-B74E-EC2DD1A1404E}" type="slidenum">
              <a:rPr lang="nb-NO" altLang="nb-NO" smtClean="0"/>
              <a:pPr>
                <a:spcBef>
                  <a:spcPct val="0"/>
                </a:spcBef>
              </a:pPr>
              <a:t>110</a:t>
            </a:fld>
            <a:endParaRPr lang="nb-NO" altLang="nb-NO"/>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A7034FB-2922-4263-A168-17FD7E02358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CF84CE0-1F75-44BD-99FE-51EE8A3EDB65}"/>
              </a:ext>
            </a:extLst>
          </p:cNvPr>
          <p:cNvSpPr>
            <a:spLocks noGrp="1"/>
          </p:cNvSpPr>
          <p:nvPr>
            <p:ph type="body" idx="1"/>
          </p:nvPr>
        </p:nvSpPr>
        <p:spPr/>
        <p:txBody>
          <a:bodyPr/>
          <a:lstStyle/>
          <a:p>
            <a:pPr>
              <a:defRPr/>
            </a:pPr>
            <a:endParaRPr lang="nb-NO" dirty="0">
              <a:latin typeface="+mn-lt"/>
            </a:endParaRPr>
          </a:p>
        </p:txBody>
      </p:sp>
      <p:sp>
        <p:nvSpPr>
          <p:cNvPr id="18436" name="Slide Number Placeholder 3">
            <a:extLst>
              <a:ext uri="{FF2B5EF4-FFF2-40B4-BE49-F238E27FC236}">
                <a16:creationId xmlns:a16="http://schemas.microsoft.com/office/drawing/2014/main" id="{C82D26CA-EB92-41CC-92CE-382762AE1ED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F270ED-1AC1-4102-95DB-851E6C42A9C4}" type="slidenum">
              <a:rPr lang="nb-NO" altLang="nb-NO" smtClean="0"/>
              <a:pPr>
                <a:spcBef>
                  <a:spcPct val="0"/>
                </a:spcBef>
              </a:pPr>
              <a:t>111</a:t>
            </a:fld>
            <a:endParaRPr lang="nb-NO" altLang="nb-NO"/>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19CD927-1F0A-4758-8370-A813AAD10B80}"/>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56AB4BED-8433-49A4-AD3C-9BE48668AA44}"/>
              </a:ext>
            </a:extLst>
          </p:cNvPr>
          <p:cNvSpPr>
            <a:spLocks noGrp="1" noChangeArrowheads="1"/>
          </p:cNvSpPr>
          <p:nvPr>
            <p:ph type="body" idx="1"/>
          </p:nvPr>
        </p:nvSpPr>
        <p:spPr>
          <a:noFill/>
        </p:spPr>
        <p:txBody>
          <a:bodyPr/>
          <a:lstStyle/>
          <a:p>
            <a:pPr defTabSz="896938"/>
            <a:endParaRPr lang="nb-NO" altLang="nb-NO">
              <a:latin typeface="Times New Roman" panose="02020603050405020304" pitchFamily="18" charset="0"/>
            </a:endParaRPr>
          </a:p>
        </p:txBody>
      </p:sp>
      <p:sp>
        <p:nvSpPr>
          <p:cNvPr id="20484" name="Slide Number Placeholder 3">
            <a:extLst>
              <a:ext uri="{FF2B5EF4-FFF2-40B4-BE49-F238E27FC236}">
                <a16:creationId xmlns:a16="http://schemas.microsoft.com/office/drawing/2014/main" id="{6F67AF4D-923C-46FE-8E53-9EE1B37314C0}"/>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FCCF63-F477-4798-A9FE-E76ED7F8140E}" type="slidenum">
              <a:rPr lang="nb-NO" altLang="nb-NO" smtClean="0"/>
              <a:pPr>
                <a:spcBef>
                  <a:spcPct val="0"/>
                </a:spcBef>
              </a:pPr>
              <a:t>112</a:t>
            </a:fld>
            <a:endParaRPr lang="nb-NO" altLang="nb-NO"/>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D405AF7-CA4D-4109-A12E-2F3E6FAF9023}"/>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32D283B-8B11-4E77-ABC1-F89B54AE143B}"/>
              </a:ext>
            </a:extLst>
          </p:cNvPr>
          <p:cNvSpPr>
            <a:spLocks noGrp="1"/>
          </p:cNvSpPr>
          <p:nvPr>
            <p:ph type="body" idx="1"/>
          </p:nvPr>
        </p:nvSpPr>
        <p:spPr/>
        <p:txBody>
          <a:bodyPr/>
          <a:lstStyle/>
          <a:p>
            <a:pPr>
              <a:defRPr/>
            </a:pPr>
            <a:endParaRPr lang="nb-NO" dirty="0">
              <a:latin typeface="+mn-lt"/>
            </a:endParaRPr>
          </a:p>
        </p:txBody>
      </p:sp>
      <p:sp>
        <p:nvSpPr>
          <p:cNvPr id="22532" name="Slide Number Placeholder 3">
            <a:extLst>
              <a:ext uri="{FF2B5EF4-FFF2-40B4-BE49-F238E27FC236}">
                <a16:creationId xmlns:a16="http://schemas.microsoft.com/office/drawing/2014/main" id="{C99525AC-C7F0-44D5-8A42-59EB4037D1D5}"/>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39B9DD-BBE7-485F-ADE6-76BCF6C498CF}" type="slidenum">
              <a:rPr lang="nb-NO" altLang="nb-NO" smtClean="0"/>
              <a:pPr>
                <a:spcBef>
                  <a:spcPct val="0"/>
                </a:spcBef>
              </a:pPr>
              <a:t>113</a:t>
            </a:fld>
            <a:endParaRPr lang="nb-NO" altLang="nb-NO"/>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ssholder for lysbilde 1">
            <a:extLst>
              <a:ext uri="{FF2B5EF4-FFF2-40B4-BE49-F238E27FC236}">
                <a16:creationId xmlns:a16="http://schemas.microsoft.com/office/drawing/2014/main" id="{C9D0DAD8-E7CD-4C81-80F1-FD6C67BDA8D5}"/>
              </a:ext>
            </a:extLst>
          </p:cNvPr>
          <p:cNvSpPr>
            <a:spLocks noGrp="1" noRot="1" noChangeAspect="1" noChangeArrowheads="1" noTextEdit="1"/>
          </p:cNvSpPr>
          <p:nvPr>
            <p:ph type="sldImg"/>
          </p:nvPr>
        </p:nvSpPr>
        <p:spPr>
          <a:ln/>
        </p:spPr>
      </p:sp>
      <p:sp>
        <p:nvSpPr>
          <p:cNvPr id="24579" name="Plassholder for notater 2">
            <a:extLst>
              <a:ext uri="{FF2B5EF4-FFF2-40B4-BE49-F238E27FC236}">
                <a16:creationId xmlns:a16="http://schemas.microsoft.com/office/drawing/2014/main" id="{D07CE58F-3791-4544-95AB-820185E9FAA6}"/>
              </a:ext>
            </a:extLst>
          </p:cNvPr>
          <p:cNvSpPr>
            <a:spLocks noGrp="1" noChangeArrowheads="1"/>
          </p:cNvSpPr>
          <p:nvPr>
            <p:ph type="body" idx="1"/>
          </p:nvPr>
        </p:nvSpPr>
        <p:spPr>
          <a:noFill/>
        </p:spPr>
        <p:txBody>
          <a:bodyPr/>
          <a:lstStyle/>
          <a:p>
            <a:endParaRPr lang="nb-NO" altLang="nb-NO">
              <a:latin typeface="Times New Roman" panose="02020603050405020304" pitchFamily="18" charset="0"/>
            </a:endParaRPr>
          </a:p>
        </p:txBody>
      </p:sp>
      <p:sp>
        <p:nvSpPr>
          <p:cNvPr id="24580" name="Plassholder for lysbildenummer 3">
            <a:extLst>
              <a:ext uri="{FF2B5EF4-FFF2-40B4-BE49-F238E27FC236}">
                <a16:creationId xmlns:a16="http://schemas.microsoft.com/office/drawing/2014/main" id="{3BBD00BF-1264-4384-85FE-BF9E7534F632}"/>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E3CC32-C2DA-4250-9C13-2CB4E932576A}" type="slidenum">
              <a:rPr lang="nb-NO" altLang="nb-NO" smtClean="0"/>
              <a:pPr>
                <a:spcBef>
                  <a:spcPct val="0"/>
                </a:spcBef>
              </a:pPr>
              <a:t>114</a:t>
            </a:fld>
            <a:endParaRPr lang="nb-NO" altLang="nb-NO"/>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C65D387-DF5D-45F9-91F6-73AA8385396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4FEF52B-52D5-4AFC-A689-D29029A62D06}"/>
              </a:ext>
            </a:extLst>
          </p:cNvPr>
          <p:cNvSpPr>
            <a:spLocks noGrp="1"/>
          </p:cNvSpPr>
          <p:nvPr>
            <p:ph type="body" idx="1"/>
          </p:nvPr>
        </p:nvSpPr>
        <p:spPr/>
        <p:txBody>
          <a:bodyPr/>
          <a:lstStyle/>
          <a:p>
            <a:pPr defTabSz="897849">
              <a:defRPr/>
            </a:pPr>
            <a:endParaRPr lang="en-GB" dirty="0">
              <a:latin typeface="+mn-lt"/>
            </a:endParaRPr>
          </a:p>
        </p:txBody>
      </p:sp>
      <p:sp>
        <p:nvSpPr>
          <p:cNvPr id="26628" name="Slide Number Placeholder 3">
            <a:extLst>
              <a:ext uri="{FF2B5EF4-FFF2-40B4-BE49-F238E27FC236}">
                <a16:creationId xmlns:a16="http://schemas.microsoft.com/office/drawing/2014/main" id="{57C24595-DD0D-4EE9-8DA1-D4A6220D8632}"/>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C0456D-9DBA-40AB-9319-6D1910321D4D}" type="slidenum">
              <a:rPr lang="nb-NO" altLang="nb-NO" smtClean="0"/>
              <a:pPr>
                <a:spcBef>
                  <a:spcPct val="0"/>
                </a:spcBef>
              </a:pPr>
              <a:t>115</a:t>
            </a:fld>
            <a:endParaRPr lang="nb-NO" alt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Survey developed with insight from people</a:t>
            </a:r>
          </a:p>
          <a:p>
            <a:r>
              <a:rPr lang="en-GB" dirty="0"/>
              <a:t>Developing</a:t>
            </a:r>
            <a:r>
              <a:rPr lang="en-GB" baseline="0" dirty="0"/>
              <a:t> the blurb</a:t>
            </a:r>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14</a:t>
            </a:fld>
            <a:endParaRPr lang="en-GB"/>
          </a:p>
        </p:txBody>
      </p:sp>
    </p:spTree>
    <p:extLst>
      <p:ext uri="{BB962C8B-B14F-4D97-AF65-F5344CB8AC3E}">
        <p14:creationId xmlns:p14="http://schemas.microsoft.com/office/powerpoint/2010/main" val="23726267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1D9A4B-26FF-4FD6-AB7C-DB6A7C062EB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86B5D96-2553-479C-AB45-9B6B034B7FD9}"/>
              </a:ext>
            </a:extLst>
          </p:cNvPr>
          <p:cNvSpPr>
            <a:spLocks noGrp="1"/>
          </p:cNvSpPr>
          <p:nvPr>
            <p:ph type="body" idx="1"/>
          </p:nvPr>
        </p:nvSpPr>
        <p:spPr/>
        <p:txBody>
          <a:bodyPr/>
          <a:lstStyle/>
          <a:p>
            <a:pPr defTabSz="897849">
              <a:defRPr/>
            </a:pPr>
            <a:endParaRPr lang="nb-NO" dirty="0">
              <a:latin typeface="+mn-lt"/>
            </a:endParaRPr>
          </a:p>
        </p:txBody>
      </p:sp>
      <p:sp>
        <p:nvSpPr>
          <p:cNvPr id="28676" name="Slide Number Placeholder 3">
            <a:extLst>
              <a:ext uri="{FF2B5EF4-FFF2-40B4-BE49-F238E27FC236}">
                <a16:creationId xmlns:a16="http://schemas.microsoft.com/office/drawing/2014/main" id="{ED1B9A37-64B7-4966-8199-3FFAFDE7CC6B}"/>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4BC763-E6FA-4BFC-9BF3-B00A2C524532}" type="slidenum">
              <a:rPr lang="nb-NO" altLang="nb-NO" smtClean="0"/>
              <a:pPr>
                <a:spcBef>
                  <a:spcPct val="0"/>
                </a:spcBef>
              </a:pPr>
              <a:t>116</a:t>
            </a:fld>
            <a:endParaRPr lang="nb-NO" altLang="nb-NO"/>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B76838F-276E-4D5E-921E-4390443E9469}"/>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2D73A9BF-BE20-4983-AE8B-5440D71711C0}"/>
              </a:ext>
            </a:extLst>
          </p:cNvPr>
          <p:cNvSpPr>
            <a:spLocks noGrp="1" noChangeArrowheads="1"/>
          </p:cNvSpPr>
          <p:nvPr>
            <p:ph type="body" idx="1"/>
          </p:nvPr>
        </p:nvSpPr>
        <p:spPr>
          <a:noFill/>
        </p:spPr>
        <p:txBody>
          <a:bodyPr/>
          <a:lstStyle/>
          <a:p>
            <a:endParaRPr lang="en-US" altLang="en-US">
              <a:latin typeface="Times New Roman" panose="02020603050405020304" pitchFamily="18" charset="0"/>
            </a:endParaRPr>
          </a:p>
        </p:txBody>
      </p:sp>
      <p:sp>
        <p:nvSpPr>
          <p:cNvPr id="30724" name="Slide Number Placeholder 3">
            <a:extLst>
              <a:ext uri="{FF2B5EF4-FFF2-40B4-BE49-F238E27FC236}">
                <a16:creationId xmlns:a16="http://schemas.microsoft.com/office/drawing/2014/main" id="{82965437-086B-44C7-B64F-C2C8557320B2}"/>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ACF4F2-D516-45C9-9D58-E2A34A48537E}" type="slidenum">
              <a:rPr lang="nb-NO" altLang="nb-NO" smtClean="0"/>
              <a:pPr>
                <a:spcBef>
                  <a:spcPct val="0"/>
                </a:spcBef>
              </a:pPr>
              <a:t>117</a:t>
            </a:fld>
            <a:endParaRPr lang="nb-NO" altLang="nb-NO"/>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506BFF5-D9A7-4123-9BF3-D08E510AA811}"/>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9721EB18-2FCB-4E85-BA34-02DD49907CEA}"/>
              </a:ext>
            </a:extLst>
          </p:cNvPr>
          <p:cNvSpPr>
            <a:spLocks noGrp="1" noChangeArrowheads="1"/>
          </p:cNvSpPr>
          <p:nvPr>
            <p:ph type="body" idx="1"/>
          </p:nvPr>
        </p:nvSpPr>
        <p:spPr>
          <a:noFill/>
        </p:spPr>
        <p:txBody>
          <a:bodyPr/>
          <a:lstStyle/>
          <a:p>
            <a:endParaRPr lang="en-US" altLang="en-US">
              <a:latin typeface="Times New Roman" panose="02020603050405020304" pitchFamily="18" charset="0"/>
            </a:endParaRPr>
          </a:p>
        </p:txBody>
      </p:sp>
      <p:sp>
        <p:nvSpPr>
          <p:cNvPr id="32772" name="Slide Number Placeholder 3">
            <a:extLst>
              <a:ext uri="{FF2B5EF4-FFF2-40B4-BE49-F238E27FC236}">
                <a16:creationId xmlns:a16="http://schemas.microsoft.com/office/drawing/2014/main" id="{77A9091A-19D6-40E6-89E0-D6B55555062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C96C4A-4721-44B1-8672-0D4125551E73}" type="slidenum">
              <a:rPr lang="nb-NO" altLang="nb-NO" smtClean="0"/>
              <a:pPr>
                <a:spcBef>
                  <a:spcPct val="0"/>
                </a:spcBef>
              </a:pPr>
              <a:t>118</a:t>
            </a:fld>
            <a:endParaRPr lang="nb-NO" altLang="nb-NO"/>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3032352-DB6A-4382-ABAA-706602C5238D}"/>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299B876F-723A-4942-ABC5-079DEF7BB2CD}"/>
              </a:ext>
            </a:extLst>
          </p:cNvPr>
          <p:cNvSpPr>
            <a:spLocks noGrp="1" noChangeArrowheads="1"/>
          </p:cNvSpPr>
          <p:nvPr>
            <p:ph type="body" idx="1"/>
          </p:nvPr>
        </p:nvSpPr>
        <p:spPr>
          <a:noFill/>
        </p:spPr>
        <p:txBody>
          <a:bodyPr/>
          <a:lstStyle/>
          <a:p>
            <a:pPr defTabSz="896938"/>
            <a:endParaRPr lang="en-US" altLang="en-US">
              <a:latin typeface="Times New Roman" panose="02020603050405020304" pitchFamily="18" charset="0"/>
            </a:endParaRPr>
          </a:p>
        </p:txBody>
      </p:sp>
      <p:sp>
        <p:nvSpPr>
          <p:cNvPr id="34820" name="Slide Number Placeholder 3">
            <a:extLst>
              <a:ext uri="{FF2B5EF4-FFF2-40B4-BE49-F238E27FC236}">
                <a16:creationId xmlns:a16="http://schemas.microsoft.com/office/drawing/2014/main" id="{1F785C5D-DDB9-498A-A5D9-72EA668C7B66}"/>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CCF533-EF17-431A-B230-8F05D138972F}" type="slidenum">
              <a:rPr lang="nb-NO" altLang="nb-NO" smtClean="0"/>
              <a:pPr>
                <a:spcBef>
                  <a:spcPct val="0"/>
                </a:spcBef>
              </a:pPr>
              <a:t>119</a:t>
            </a:fld>
            <a:endParaRPr lang="nb-NO" altLang="nb-NO"/>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473A6F0-B279-4450-8043-5DA3967576B2}"/>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90FD01A-4242-4C63-B496-3CD7574CAF6C}"/>
              </a:ext>
            </a:extLst>
          </p:cNvPr>
          <p:cNvSpPr>
            <a:spLocks noGrp="1"/>
          </p:cNvSpPr>
          <p:nvPr>
            <p:ph type="body" idx="1"/>
          </p:nvPr>
        </p:nvSpPr>
        <p:spPr/>
        <p:txBody>
          <a:bodyPr/>
          <a:lstStyle/>
          <a:p>
            <a:pPr defTabSz="897849">
              <a:defRPr/>
            </a:pPr>
            <a:endParaRPr lang="en-US" dirty="0">
              <a:latin typeface="+mn-lt"/>
            </a:endParaRPr>
          </a:p>
        </p:txBody>
      </p:sp>
      <p:sp>
        <p:nvSpPr>
          <p:cNvPr id="36868" name="Slide Number Placeholder 3">
            <a:extLst>
              <a:ext uri="{FF2B5EF4-FFF2-40B4-BE49-F238E27FC236}">
                <a16:creationId xmlns:a16="http://schemas.microsoft.com/office/drawing/2014/main" id="{FD891334-A9FE-4058-B07F-6ABC5B41F87F}"/>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AF6916-2704-4D7E-B7AC-86AE6238AB65}" type="slidenum">
              <a:rPr lang="nb-NO" altLang="nb-NO" smtClean="0"/>
              <a:pPr>
                <a:spcBef>
                  <a:spcPct val="0"/>
                </a:spcBef>
              </a:pPr>
              <a:t>120</a:t>
            </a:fld>
            <a:endParaRPr lang="nb-NO" altLang="nb-NO"/>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3829494-C337-4123-B10F-C76BFA861025}"/>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16E449E7-CAB4-4890-B5F3-EA3AAB418E52}"/>
              </a:ext>
            </a:extLst>
          </p:cNvPr>
          <p:cNvSpPr>
            <a:spLocks noGrp="1" noChangeArrowheads="1"/>
          </p:cNvSpPr>
          <p:nvPr>
            <p:ph type="body" idx="1"/>
          </p:nvPr>
        </p:nvSpPr>
        <p:spPr>
          <a:noFill/>
        </p:spPr>
        <p:txBody>
          <a:bodyPr/>
          <a:lstStyle/>
          <a:p>
            <a:endParaRPr lang="en-US" altLang="en-US">
              <a:latin typeface="Times New Roman" panose="02020603050405020304" pitchFamily="18" charset="0"/>
            </a:endParaRPr>
          </a:p>
        </p:txBody>
      </p:sp>
      <p:sp>
        <p:nvSpPr>
          <p:cNvPr id="38916" name="Slide Number Placeholder 3">
            <a:extLst>
              <a:ext uri="{FF2B5EF4-FFF2-40B4-BE49-F238E27FC236}">
                <a16:creationId xmlns:a16="http://schemas.microsoft.com/office/drawing/2014/main" id="{2B4F2810-EC67-4A87-BE6E-06878F97A5B5}"/>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8CB6ED-E5E0-4D65-9F01-D3AA49413FD7}" type="slidenum">
              <a:rPr lang="nb-NO" altLang="nb-NO" smtClean="0"/>
              <a:pPr>
                <a:spcBef>
                  <a:spcPct val="0"/>
                </a:spcBef>
              </a:pPr>
              <a:t>121</a:t>
            </a:fld>
            <a:endParaRPr lang="nb-NO" altLang="nb-NO"/>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ssholder for lysbilde 1">
            <a:extLst>
              <a:ext uri="{FF2B5EF4-FFF2-40B4-BE49-F238E27FC236}">
                <a16:creationId xmlns:a16="http://schemas.microsoft.com/office/drawing/2014/main" id="{C8684415-6525-41A5-AC79-1D77FBF2AEA7}"/>
              </a:ext>
            </a:extLst>
          </p:cNvPr>
          <p:cNvSpPr>
            <a:spLocks noGrp="1" noRot="1" noChangeAspect="1" noChangeArrowheads="1" noTextEdit="1"/>
          </p:cNvSpPr>
          <p:nvPr>
            <p:ph type="sldImg"/>
          </p:nvPr>
        </p:nvSpPr>
        <p:spPr>
          <a:ln/>
        </p:spPr>
      </p:sp>
      <p:sp>
        <p:nvSpPr>
          <p:cNvPr id="40963" name="Plassholder for notater 2">
            <a:extLst>
              <a:ext uri="{FF2B5EF4-FFF2-40B4-BE49-F238E27FC236}">
                <a16:creationId xmlns:a16="http://schemas.microsoft.com/office/drawing/2014/main" id="{B690B37B-397F-4947-9E7E-EC928B02914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b-NO" altLang="nb-NO">
                <a:latin typeface="Times New Roman" panose="02020603050405020304" pitchFamily="18" charset="0"/>
              </a:rPr>
              <a:t> </a:t>
            </a:r>
          </a:p>
        </p:txBody>
      </p:sp>
      <p:sp>
        <p:nvSpPr>
          <p:cNvPr id="40964" name="Plassholder for lysbildenummer 3">
            <a:extLst>
              <a:ext uri="{FF2B5EF4-FFF2-40B4-BE49-F238E27FC236}">
                <a16:creationId xmlns:a16="http://schemas.microsoft.com/office/drawing/2014/main" id="{D72CBF74-36AA-40C2-8C46-97A9799AA2D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28663" indent="-279400">
              <a:spcBef>
                <a:spcPct val="30000"/>
              </a:spcBef>
              <a:defRPr sz="1200">
                <a:solidFill>
                  <a:schemeClr val="tx1"/>
                </a:solidFill>
                <a:latin typeface="Times New Roman" panose="02020603050405020304" pitchFamily="18" charset="0"/>
              </a:defRPr>
            </a:lvl2pPr>
            <a:lvl3pPr marL="1120775" indent="-223838">
              <a:spcBef>
                <a:spcPct val="30000"/>
              </a:spcBef>
              <a:defRPr sz="1200">
                <a:solidFill>
                  <a:schemeClr val="tx1"/>
                </a:solidFill>
                <a:latin typeface="Times New Roman" panose="02020603050405020304" pitchFamily="18" charset="0"/>
              </a:defRPr>
            </a:lvl3pPr>
            <a:lvl4pPr marL="1570038" indent="-223838">
              <a:spcBef>
                <a:spcPct val="30000"/>
              </a:spcBef>
              <a:defRPr sz="1200">
                <a:solidFill>
                  <a:schemeClr val="tx1"/>
                </a:solidFill>
                <a:latin typeface="Times New Roman" panose="02020603050405020304" pitchFamily="18" charset="0"/>
              </a:defRPr>
            </a:lvl4pPr>
            <a:lvl5pPr marL="2019300" indent="-223838">
              <a:spcBef>
                <a:spcPct val="30000"/>
              </a:spcBef>
              <a:defRPr sz="1200">
                <a:solidFill>
                  <a:schemeClr val="tx1"/>
                </a:solidFill>
                <a:latin typeface="Times New Roman" panose="02020603050405020304" pitchFamily="18" charset="0"/>
              </a:defRPr>
            </a:lvl5pPr>
            <a:lvl6pPr marL="2476500" indent="-223838" eaLnBrk="0" fontAlgn="base" hangingPunct="0">
              <a:spcBef>
                <a:spcPct val="30000"/>
              </a:spcBef>
              <a:spcAft>
                <a:spcPct val="0"/>
              </a:spcAft>
              <a:defRPr sz="1200">
                <a:solidFill>
                  <a:schemeClr val="tx1"/>
                </a:solidFill>
                <a:latin typeface="Times New Roman" panose="02020603050405020304" pitchFamily="18" charset="0"/>
              </a:defRPr>
            </a:lvl6pPr>
            <a:lvl7pPr marL="2933700" indent="-223838" eaLnBrk="0" fontAlgn="base" hangingPunct="0">
              <a:spcBef>
                <a:spcPct val="30000"/>
              </a:spcBef>
              <a:spcAft>
                <a:spcPct val="0"/>
              </a:spcAft>
              <a:defRPr sz="1200">
                <a:solidFill>
                  <a:schemeClr val="tx1"/>
                </a:solidFill>
                <a:latin typeface="Times New Roman" panose="02020603050405020304" pitchFamily="18" charset="0"/>
              </a:defRPr>
            </a:lvl7pPr>
            <a:lvl8pPr marL="3390900" indent="-223838" eaLnBrk="0" fontAlgn="base" hangingPunct="0">
              <a:spcBef>
                <a:spcPct val="30000"/>
              </a:spcBef>
              <a:spcAft>
                <a:spcPct val="0"/>
              </a:spcAft>
              <a:defRPr sz="1200">
                <a:solidFill>
                  <a:schemeClr val="tx1"/>
                </a:solidFill>
                <a:latin typeface="Times New Roman" panose="02020603050405020304" pitchFamily="18" charset="0"/>
              </a:defRPr>
            </a:lvl8pPr>
            <a:lvl9pPr marL="3848100" indent="-2238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45C0FB-C670-421F-8C1A-BAD9FC3E1E4B}" type="slidenum">
              <a:rPr lang="nb-NO" altLang="nb-NO" smtClean="0">
                <a:latin typeface="Verdana" panose="020B0604030504040204" pitchFamily="34" charset="0"/>
              </a:rPr>
              <a:pPr>
                <a:spcBef>
                  <a:spcPct val="0"/>
                </a:spcBef>
              </a:pPr>
              <a:t>122</a:t>
            </a:fld>
            <a:endParaRPr lang="nb-NO" altLang="nb-NO">
              <a:latin typeface="Verdana" panose="020B060403050404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
            </a:r>
          </a:p>
        </p:txBody>
      </p:sp>
      <p:sp>
        <p:nvSpPr>
          <p:cNvPr id="4" name="Slide Number Placeholder 3"/>
          <p:cNvSpPr>
            <a:spLocks noGrp="1"/>
          </p:cNvSpPr>
          <p:nvPr>
            <p:ph type="sldNum" sz="quarter" idx="10"/>
          </p:nvPr>
        </p:nvSpPr>
        <p:spPr/>
        <p:txBody>
          <a:bodyPr/>
          <a:lstStyle/>
          <a:p>
            <a:fld id="{4C819C7E-69F1-46BF-9B1A-5F8F39CC1455}" type="slidenum">
              <a:rPr lang="en-GB" smtClean="0"/>
              <a:t>131</a:t>
            </a:fld>
            <a:endParaRPr lang="en-GB"/>
          </a:p>
        </p:txBody>
      </p:sp>
    </p:spTree>
    <p:extLst>
      <p:ext uri="{BB962C8B-B14F-4D97-AF65-F5344CB8AC3E}">
        <p14:creationId xmlns:p14="http://schemas.microsoft.com/office/powerpoint/2010/main" val="25543627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
            </a:r>
          </a:p>
        </p:txBody>
      </p:sp>
      <p:sp>
        <p:nvSpPr>
          <p:cNvPr id="4" name="Slide Number Placeholder 3"/>
          <p:cNvSpPr>
            <a:spLocks noGrp="1"/>
          </p:cNvSpPr>
          <p:nvPr>
            <p:ph type="sldNum" sz="quarter" idx="10"/>
          </p:nvPr>
        </p:nvSpPr>
        <p:spPr/>
        <p:txBody>
          <a:bodyPr/>
          <a:lstStyle/>
          <a:p>
            <a:fld id="{4C819C7E-69F1-46BF-9B1A-5F8F39CC1455}" type="slidenum">
              <a:rPr lang="en-GB" smtClean="0"/>
              <a:t>132</a:t>
            </a:fld>
            <a:endParaRPr lang="en-GB"/>
          </a:p>
        </p:txBody>
      </p:sp>
    </p:spTree>
    <p:extLst>
      <p:ext uri="{BB962C8B-B14F-4D97-AF65-F5344CB8AC3E}">
        <p14:creationId xmlns:p14="http://schemas.microsoft.com/office/powerpoint/2010/main" val="14996634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a:t>
            </a:r>
          </a:p>
        </p:txBody>
      </p:sp>
      <p:sp>
        <p:nvSpPr>
          <p:cNvPr id="4" name="Slide Number Placeholder 3"/>
          <p:cNvSpPr>
            <a:spLocks noGrp="1"/>
          </p:cNvSpPr>
          <p:nvPr>
            <p:ph type="sldNum" sz="quarter" idx="10"/>
          </p:nvPr>
        </p:nvSpPr>
        <p:spPr/>
        <p:txBody>
          <a:bodyPr/>
          <a:lstStyle/>
          <a:p>
            <a:fld id="{4C819C7E-69F1-46BF-9B1A-5F8F39CC1455}" type="slidenum">
              <a:rPr lang="en-GB" smtClean="0"/>
              <a:t>137</a:t>
            </a:fld>
            <a:endParaRPr lang="en-GB"/>
          </a:p>
        </p:txBody>
      </p:sp>
    </p:spTree>
    <p:extLst>
      <p:ext uri="{BB962C8B-B14F-4D97-AF65-F5344CB8AC3E}">
        <p14:creationId xmlns:p14="http://schemas.microsoft.com/office/powerpoint/2010/main" val="216987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were other questions, but this was the most important one.</a:t>
            </a:r>
          </a:p>
          <a:p>
            <a:endParaRPr lang="en-GB" dirty="0"/>
          </a:p>
          <a:p>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15</a:t>
            </a:fld>
            <a:endParaRPr lang="en-GB"/>
          </a:p>
        </p:txBody>
      </p:sp>
    </p:spTree>
    <p:extLst>
      <p:ext uri="{BB962C8B-B14F-4D97-AF65-F5344CB8AC3E}">
        <p14:creationId xmlns:p14="http://schemas.microsoft.com/office/powerpoint/2010/main" val="18224506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142</a:t>
            </a:fld>
            <a:endParaRPr lang="en-GB"/>
          </a:p>
        </p:txBody>
      </p:sp>
    </p:spTree>
    <p:extLst>
      <p:ext uri="{BB962C8B-B14F-4D97-AF65-F5344CB8AC3E}">
        <p14:creationId xmlns:p14="http://schemas.microsoft.com/office/powerpoint/2010/main" val="7943660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146</a:t>
            </a:fld>
            <a:endParaRPr lang="en-GB"/>
          </a:p>
        </p:txBody>
      </p:sp>
    </p:spTree>
    <p:extLst>
      <p:ext uri="{BB962C8B-B14F-4D97-AF65-F5344CB8AC3E}">
        <p14:creationId xmlns:p14="http://schemas.microsoft.com/office/powerpoint/2010/main" val="1590713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279D3A-3F51-4A26-BEAD-631EFF2F17D7}" type="slidenum">
              <a:rPr lang="en-GB" smtClean="0"/>
              <a:t>18</a:t>
            </a:fld>
            <a:endParaRPr lang="en-GB"/>
          </a:p>
        </p:txBody>
      </p:sp>
    </p:spTree>
    <p:extLst>
      <p:ext uri="{BB962C8B-B14F-4D97-AF65-F5344CB8AC3E}">
        <p14:creationId xmlns:p14="http://schemas.microsoft.com/office/powerpoint/2010/main" val="4007644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3DD2-D328-4530-A521-7DC0E31FB8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E6730E-4DF4-40BB-9584-11DCD1EA6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733627-D2D2-4DE7-BACA-C308DED839B8}"/>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5" name="Footer Placeholder 4">
            <a:extLst>
              <a:ext uri="{FF2B5EF4-FFF2-40B4-BE49-F238E27FC236}">
                <a16:creationId xmlns:a16="http://schemas.microsoft.com/office/drawing/2014/main" id="{1A1716AD-3451-480D-971A-EC5D126216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FB6DB9-F112-45B9-8A40-A6DFAFDEB21B}"/>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2515101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DA9C-AED1-4EB5-A93E-914FF26662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5F16B4-DE62-4F07-84B1-6CB772349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B33181-205A-4F3C-893D-3967513CFAE8}"/>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5" name="Footer Placeholder 4">
            <a:extLst>
              <a:ext uri="{FF2B5EF4-FFF2-40B4-BE49-F238E27FC236}">
                <a16:creationId xmlns:a16="http://schemas.microsoft.com/office/drawing/2014/main" id="{D0EF6877-648B-4FB1-BAF2-B1C903B344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35566-3A7A-4A8D-8959-13D6CB743A70}"/>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167777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7DBD5-2BF2-4307-898E-7D2CFB950A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A1C0DD-3AA2-4EC9-9917-04210CF009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F24ED3-4540-492F-8AED-F3AAF156D508}"/>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5" name="Footer Placeholder 4">
            <a:extLst>
              <a:ext uri="{FF2B5EF4-FFF2-40B4-BE49-F238E27FC236}">
                <a16:creationId xmlns:a16="http://schemas.microsoft.com/office/drawing/2014/main" id="{2C4D63C5-A43C-4FB5-A59B-D20C77C232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F96674-CFE8-4C4F-8839-60F3AF90D9B8}"/>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171854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77480"/>
            <a:ext cx="10058400" cy="1371600"/>
          </a:xfrm>
        </p:spPr>
        <p:txBody>
          <a:bodyPr/>
          <a:lstStyle>
            <a:lvl1pPr>
              <a:lnSpc>
                <a:spcPts val="5000"/>
              </a:lnSpc>
              <a:defRPr sz="4800">
                <a:solidFill>
                  <a:schemeClr val="accent2"/>
                </a:solidFill>
              </a:defRPr>
            </a:lvl1pPr>
          </a:lstStyle>
          <a:p>
            <a:r>
              <a:rPr lang="en-US"/>
              <a:t>Click to edit Master title style</a:t>
            </a:r>
          </a:p>
        </p:txBody>
      </p:sp>
      <p:sp>
        <p:nvSpPr>
          <p:cNvPr id="49" name="Rectangle 3"/>
          <p:cNvSpPr>
            <a:spLocks noGrp="1" noChangeArrowheads="1"/>
          </p:cNvSpPr>
          <p:nvPr>
            <p:ph type="subTitle" idx="1"/>
          </p:nvPr>
        </p:nvSpPr>
        <p:spPr>
          <a:xfrm>
            <a:off x="1524000" y="4183360"/>
            <a:ext cx="10058400" cy="685800"/>
          </a:xfrm>
        </p:spPr>
        <p:txBody>
          <a:bodyPr/>
          <a:lstStyle>
            <a:lvl1pPr marL="0" indent="0">
              <a:lnSpc>
                <a:spcPts val="4000"/>
              </a:lnSpc>
              <a:spcBef>
                <a:spcPct val="0"/>
              </a:spcBef>
              <a:buFont typeface="Times" pitchFamily="6" charset="0"/>
              <a:buNone/>
              <a:defRPr sz="3200" b="1">
                <a:solidFill>
                  <a:schemeClr val="tx2"/>
                </a:solidFill>
              </a:defRPr>
            </a:lvl1pPr>
          </a:lstStyle>
          <a:p>
            <a:r>
              <a:rPr lang="en-US"/>
              <a:t>Click to edit Master subtitle style</a:t>
            </a:r>
          </a:p>
        </p:txBody>
      </p:sp>
      <p:sp>
        <p:nvSpPr>
          <p:cNvPr id="5" name="Footer Placeholder 2"/>
          <p:cNvSpPr>
            <a:spLocks noGrp="1"/>
          </p:cNvSpPr>
          <p:nvPr>
            <p:ph type="ftr" sz="quarter" idx="10"/>
          </p:nvPr>
        </p:nvSpPr>
        <p:spPr/>
        <p:txBody>
          <a:bodyPr/>
          <a:lstStyle>
            <a:lvl1pPr>
              <a:defRPr/>
            </a:lvl1pPr>
          </a:lstStyle>
          <a:p>
            <a:pPr>
              <a:defRPr/>
            </a:pPr>
            <a:r>
              <a:rPr lang="en-US"/>
              <a:t>© SafeLives 2019</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933" y="472702"/>
            <a:ext cx="3846940" cy="1444131"/>
          </a:xfrm>
          <a:prstGeom prst="rect">
            <a:avLst/>
          </a:prstGeom>
        </p:spPr>
      </p:pic>
    </p:spTree>
    <p:extLst>
      <p:ext uri="{BB962C8B-B14F-4D97-AF65-F5344CB8AC3E}">
        <p14:creationId xmlns:p14="http://schemas.microsoft.com/office/powerpoint/2010/main" val="374562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age with title">
    <p:spTree>
      <p:nvGrpSpPr>
        <p:cNvPr id="1" name=""/>
        <p:cNvGrpSpPr/>
        <p:nvPr/>
      </p:nvGrpSpPr>
      <p:grpSpPr>
        <a:xfrm>
          <a:off x="0" y="0"/>
          <a:ext cx="0" cy="0"/>
          <a:chOff x="0" y="0"/>
          <a:chExt cx="0" cy="0"/>
        </a:xfrm>
      </p:grpSpPr>
      <p:sp>
        <p:nvSpPr>
          <p:cNvPr id="9" name="Vertical Title 8"/>
          <p:cNvSpPr>
            <a:spLocks noGrp="1"/>
          </p:cNvSpPr>
          <p:nvPr>
            <p:ph type="title"/>
          </p:nvPr>
        </p:nvSpPr>
        <p:spPr>
          <a:xfrm>
            <a:off x="609600" y="457200"/>
            <a:ext cx="10972800" cy="685800"/>
          </a:xfrm>
        </p:spPr>
        <p:txBody>
          <a:bodyPr/>
          <a:lstStyle/>
          <a:p>
            <a:r>
              <a:rPr lang="en-US"/>
              <a:t>Click to edit Master title style</a:t>
            </a:r>
          </a:p>
        </p:txBody>
      </p:sp>
      <p:sp>
        <p:nvSpPr>
          <p:cNvPr id="5" name="Rectangle 7"/>
          <p:cNvSpPr>
            <a:spLocks noGrp="1" noChangeArrowheads="1"/>
          </p:cNvSpPr>
          <p:nvPr>
            <p:ph type="ftr" sz="quarter" idx="12"/>
          </p:nvPr>
        </p:nvSpPr>
        <p:spPr>
          <a:ln/>
        </p:spPr>
        <p:txBody>
          <a:bodyPr/>
          <a:lstStyle>
            <a:lvl1pPr>
              <a:defRPr baseline="0">
                <a:solidFill>
                  <a:schemeClr val="tx1">
                    <a:lumMod val="50000"/>
                  </a:schemeClr>
                </a:solidFill>
                <a:cs typeface="Arial" panose="020B0604020202020204" pitchFamily="34" charset="0"/>
              </a:defRPr>
            </a:lvl1pPr>
          </a:lstStyle>
          <a:p>
            <a:pPr>
              <a:defRPr/>
            </a:pPr>
            <a:r>
              <a:rPr lang="en-US"/>
              <a:t>© SafeLives 2019</a:t>
            </a:r>
          </a:p>
        </p:txBody>
      </p:sp>
      <p:pic>
        <p:nvPicPr>
          <p:cNvPr id="7" name="Picture 6" descr="SAFELIVES_STRAP_RGB_300.jpg"/>
          <p:cNvPicPr>
            <a:picLocks noChangeAspect="1"/>
          </p:cNvPicPr>
          <p:nvPr userDrawn="1"/>
        </p:nvPicPr>
        <p:blipFill>
          <a:blip r:embed="rId2"/>
          <a:stretch>
            <a:fillRect/>
          </a:stretch>
        </p:blipFill>
        <p:spPr>
          <a:xfrm>
            <a:off x="609600" y="6312185"/>
            <a:ext cx="3048000" cy="206380"/>
          </a:xfrm>
          <a:prstGeom prst="rect">
            <a:avLst/>
          </a:prstGeom>
        </p:spPr>
      </p:pic>
    </p:spTree>
    <p:extLst>
      <p:ext uri="{BB962C8B-B14F-4D97-AF65-F5344CB8AC3E}">
        <p14:creationId xmlns:p14="http://schemas.microsoft.com/office/powerpoint/2010/main" val="3806869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8800"/>
            <a:ext cx="10972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Vertical Title 8"/>
          <p:cNvSpPr>
            <a:spLocks noGrp="1"/>
          </p:cNvSpPr>
          <p:nvPr>
            <p:ph type="title"/>
          </p:nvPr>
        </p:nvSpPr>
        <p:spPr>
          <a:xfrm>
            <a:off x="609600" y="457200"/>
            <a:ext cx="10972800" cy="685800"/>
          </a:xfrm>
        </p:spPr>
        <p:txBody>
          <a:bodyPr/>
          <a:lstStyle/>
          <a:p>
            <a:r>
              <a:rPr lang="en-US"/>
              <a:t>Click to edit Master title style</a:t>
            </a:r>
          </a:p>
        </p:txBody>
      </p:sp>
      <p:sp>
        <p:nvSpPr>
          <p:cNvPr id="5" name="Rectangle 7"/>
          <p:cNvSpPr>
            <a:spLocks noGrp="1" noChangeArrowheads="1"/>
          </p:cNvSpPr>
          <p:nvPr>
            <p:ph type="ftr" sz="quarter" idx="12"/>
          </p:nvPr>
        </p:nvSpPr>
        <p:spPr>
          <a:ln/>
        </p:spPr>
        <p:txBody>
          <a:bodyPr/>
          <a:lstStyle>
            <a:lvl1pPr>
              <a:defRPr/>
            </a:lvl1pPr>
          </a:lstStyle>
          <a:p>
            <a:pPr>
              <a:defRPr/>
            </a:pPr>
            <a:r>
              <a:rPr lang="en-US"/>
              <a:t>© SafeLives 2019</a:t>
            </a:r>
          </a:p>
        </p:txBody>
      </p:sp>
      <p:pic>
        <p:nvPicPr>
          <p:cNvPr id="7" name="Picture 6" descr="SAFELIVES_STRAP_RGB_300.jpg"/>
          <p:cNvPicPr>
            <a:picLocks noChangeAspect="1"/>
          </p:cNvPicPr>
          <p:nvPr userDrawn="1"/>
        </p:nvPicPr>
        <p:blipFill>
          <a:blip r:embed="rId2"/>
          <a:stretch>
            <a:fillRect/>
          </a:stretch>
        </p:blipFill>
        <p:spPr>
          <a:xfrm>
            <a:off x="609600" y="6312185"/>
            <a:ext cx="3048000" cy="206380"/>
          </a:xfrm>
          <a:prstGeom prst="rect">
            <a:avLst/>
          </a:prstGeom>
        </p:spPr>
      </p:pic>
    </p:spTree>
    <p:extLst>
      <p:ext uri="{BB962C8B-B14F-4D97-AF65-F5344CB8AC3E}">
        <p14:creationId xmlns:p14="http://schemas.microsoft.com/office/powerpoint/2010/main" val="3370567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2 objects">
    <p:spTree>
      <p:nvGrpSpPr>
        <p:cNvPr id="1" name=""/>
        <p:cNvGrpSpPr/>
        <p:nvPr/>
      </p:nvGrpSpPr>
      <p:grpSpPr>
        <a:xfrm>
          <a:off x="0" y="0"/>
          <a:ext cx="0" cy="0"/>
          <a:chOff x="0" y="0"/>
          <a:chExt cx="0" cy="0"/>
        </a:xfrm>
      </p:grpSpPr>
      <p:sp>
        <p:nvSpPr>
          <p:cNvPr id="9" name="Vertical Title 8"/>
          <p:cNvSpPr>
            <a:spLocks noGrp="1"/>
          </p:cNvSpPr>
          <p:nvPr>
            <p:ph type="title"/>
          </p:nvPr>
        </p:nvSpPr>
        <p:spPr>
          <a:xfrm>
            <a:off x="609600" y="457200"/>
            <a:ext cx="10972800" cy="685800"/>
          </a:xfrm>
        </p:spPr>
        <p:txBody>
          <a:bodyPr/>
          <a:lstStyle>
            <a:lvl1pPr>
              <a:defRPr>
                <a:solidFill>
                  <a:srgbClr val="009FDF"/>
                </a:solidFill>
              </a:defRPr>
            </a:lvl1pPr>
          </a:lstStyle>
          <a:p>
            <a:r>
              <a:rPr lang="en-US"/>
              <a:t>Click to edit Master title style</a:t>
            </a:r>
          </a:p>
        </p:txBody>
      </p:sp>
      <p:sp>
        <p:nvSpPr>
          <p:cNvPr id="5" name="Rectangle 7"/>
          <p:cNvSpPr>
            <a:spLocks noGrp="1" noChangeArrowheads="1"/>
          </p:cNvSpPr>
          <p:nvPr>
            <p:ph type="ftr" sz="quarter" idx="12"/>
          </p:nvPr>
        </p:nvSpPr>
        <p:spPr>
          <a:ln/>
        </p:spPr>
        <p:txBody>
          <a:bodyPr/>
          <a:lstStyle>
            <a:lvl1pPr>
              <a:defRPr/>
            </a:lvl1pPr>
          </a:lstStyle>
          <a:p>
            <a:pPr>
              <a:defRPr/>
            </a:pPr>
            <a:r>
              <a:rPr lang="en-US"/>
              <a:t>© SafeLives 2019</a:t>
            </a:r>
          </a:p>
        </p:txBody>
      </p:sp>
      <p:sp>
        <p:nvSpPr>
          <p:cNvPr id="10" name="Content Placeholder 2"/>
          <p:cNvSpPr>
            <a:spLocks noGrp="1"/>
          </p:cNvSpPr>
          <p:nvPr>
            <p:ph idx="13" hasCustomPrompt="1"/>
          </p:nvPr>
        </p:nvSpPr>
        <p:spPr>
          <a:xfrm>
            <a:off x="6096000" y="1828800"/>
            <a:ext cx="5486400" cy="4114800"/>
          </a:xfrm>
        </p:spPr>
        <p:txBody>
          <a:bodyPr/>
          <a:lstStyle>
            <a:lvl1pPr marL="0" indent="0">
              <a:buNone/>
              <a:defRPr>
                <a:solidFill>
                  <a:schemeClr val="tx1">
                    <a:lumMod val="50000"/>
                  </a:schemeClr>
                </a:solidFill>
              </a:defRPr>
            </a:lvl1pPr>
          </a:lstStyle>
          <a:p>
            <a:pPr lvl="0"/>
            <a:r>
              <a:rPr lang="en-GB"/>
              <a:t>Click to add object</a:t>
            </a:r>
            <a:endParaRPr lang="en-US"/>
          </a:p>
        </p:txBody>
      </p:sp>
      <p:sp>
        <p:nvSpPr>
          <p:cNvPr id="11" name="Content Placeholder 2"/>
          <p:cNvSpPr>
            <a:spLocks noGrp="1"/>
          </p:cNvSpPr>
          <p:nvPr>
            <p:ph idx="16" hasCustomPrompt="1"/>
          </p:nvPr>
        </p:nvSpPr>
        <p:spPr>
          <a:xfrm>
            <a:off x="609600" y="1828800"/>
            <a:ext cx="5486400" cy="4114800"/>
          </a:xfrm>
        </p:spPr>
        <p:txBody>
          <a:bodyPr/>
          <a:lstStyle>
            <a:lvl1pPr marL="0" indent="0">
              <a:buNone/>
              <a:defRPr>
                <a:solidFill>
                  <a:schemeClr val="tx1">
                    <a:lumMod val="50000"/>
                  </a:schemeClr>
                </a:solidFill>
              </a:defRPr>
            </a:lvl1pPr>
          </a:lstStyle>
          <a:p>
            <a:pPr lvl="0"/>
            <a:r>
              <a:rPr lang="en-GB"/>
              <a:t>Click to add object</a:t>
            </a:r>
            <a:endParaRPr lang="en-US"/>
          </a:p>
        </p:txBody>
      </p:sp>
      <p:pic>
        <p:nvPicPr>
          <p:cNvPr id="7" name="Picture 6" descr="SAFELIVES_STRAP_RGB_300.jpg"/>
          <p:cNvPicPr>
            <a:picLocks noChangeAspect="1"/>
          </p:cNvPicPr>
          <p:nvPr userDrawn="1"/>
        </p:nvPicPr>
        <p:blipFill>
          <a:blip r:embed="rId2"/>
          <a:stretch>
            <a:fillRect/>
          </a:stretch>
        </p:blipFill>
        <p:spPr>
          <a:xfrm>
            <a:off x="609600" y="6312185"/>
            <a:ext cx="3048000" cy="206380"/>
          </a:xfrm>
          <a:prstGeom prst="rect">
            <a:avLst/>
          </a:prstGeom>
        </p:spPr>
      </p:pic>
    </p:spTree>
    <p:extLst>
      <p:ext uri="{BB962C8B-B14F-4D97-AF65-F5344CB8AC3E}">
        <p14:creationId xmlns:p14="http://schemas.microsoft.com/office/powerpoint/2010/main" val="142140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60871EE4-0299-4B1E-9AD9-3E436FE4EEBC}" type="slidenum">
              <a:rPr lang="en-GB" smtClean="0"/>
              <a:t>‹#›</a:t>
            </a:fld>
            <a:endParaRPr lang="en-GB" dirty="0"/>
          </a:p>
        </p:txBody>
      </p:sp>
    </p:spTree>
    <p:extLst>
      <p:ext uri="{BB962C8B-B14F-4D97-AF65-F5344CB8AC3E}">
        <p14:creationId xmlns:p14="http://schemas.microsoft.com/office/powerpoint/2010/main" val="1123394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9F1BC4-0DD5-493E-BC87-E75563D5F9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79" t="13903" b="10118"/>
          <a:stretch/>
        </p:blipFill>
        <p:spPr>
          <a:xfrm>
            <a:off x="482958" y="377800"/>
            <a:ext cx="2666283" cy="1529079"/>
          </a:xfrm>
          <a:prstGeom prst="rect">
            <a:avLst/>
          </a:prstGeom>
        </p:spPr>
      </p:pic>
      <p:pic>
        <p:nvPicPr>
          <p:cNvPr id="3" name="Picture 2" descr="A picture containing person, holding&#10;&#10;Description generated with very high confidence">
            <a:extLst>
              <a:ext uri="{FF2B5EF4-FFF2-40B4-BE49-F238E27FC236}">
                <a16:creationId xmlns:a16="http://schemas.microsoft.com/office/drawing/2014/main" id="{005A34CE-41E5-4986-94A5-A93CBA008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1123" y="0"/>
            <a:ext cx="9146858" cy="6858000"/>
          </a:xfrm>
          <a:prstGeom prst="rect">
            <a:avLst/>
          </a:prstGeom>
        </p:spPr>
      </p:pic>
      <p:pic>
        <p:nvPicPr>
          <p:cNvPr id="8" name="Picture 7">
            <a:extLst>
              <a:ext uri="{FF2B5EF4-FFF2-40B4-BE49-F238E27FC236}">
                <a16:creationId xmlns:a16="http://schemas.microsoft.com/office/drawing/2014/main" id="{D0591D24-5CA7-40E6-B181-82CFFEBD3A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23889"/>
            <a:ext cx="7615451" cy="4356311"/>
          </a:xfrm>
          <a:prstGeom prst="rect">
            <a:avLst/>
          </a:prstGeom>
        </p:spPr>
      </p:pic>
      <p:sp>
        <p:nvSpPr>
          <p:cNvPr id="4" name="Text Placeholder 3">
            <a:extLst>
              <a:ext uri="{FF2B5EF4-FFF2-40B4-BE49-F238E27FC236}">
                <a16:creationId xmlns:a16="http://schemas.microsoft.com/office/drawing/2014/main" id="{AB997EEE-F3FD-4EC6-963C-A249F04CCD9A}"/>
              </a:ext>
            </a:extLst>
          </p:cNvPr>
          <p:cNvSpPr>
            <a:spLocks noGrp="1"/>
          </p:cNvSpPr>
          <p:nvPr>
            <p:ph type="body" sz="quarter" idx="10" hasCustomPrompt="1"/>
          </p:nvPr>
        </p:nvSpPr>
        <p:spPr>
          <a:xfrm>
            <a:off x="349250" y="2693207"/>
            <a:ext cx="6216650" cy="1911350"/>
          </a:xfrm>
        </p:spPr>
        <p:txBody>
          <a:bodyPr>
            <a:noAutofit/>
          </a:bodyPr>
          <a:lstStyle>
            <a:lvl1pPr marL="0" indent="0">
              <a:buNone/>
              <a:defRPr sz="9600">
                <a:solidFill>
                  <a:schemeClr val="tx1"/>
                </a:solidFill>
              </a:defRPr>
            </a:lvl1pPr>
          </a:lstStyle>
          <a:p>
            <a:pPr lvl="0"/>
            <a:r>
              <a:rPr lang="en-US" dirty="0"/>
              <a:t>Title</a:t>
            </a:r>
            <a:endParaRPr lang="en-GB" dirty="0"/>
          </a:p>
        </p:txBody>
      </p:sp>
      <p:sp>
        <p:nvSpPr>
          <p:cNvPr id="6" name="Text Placeholder 5">
            <a:extLst>
              <a:ext uri="{FF2B5EF4-FFF2-40B4-BE49-F238E27FC236}">
                <a16:creationId xmlns:a16="http://schemas.microsoft.com/office/drawing/2014/main" id="{7EAB0606-1780-45E3-9BA9-023B80EA3DA5}"/>
              </a:ext>
            </a:extLst>
          </p:cNvPr>
          <p:cNvSpPr>
            <a:spLocks noGrp="1"/>
          </p:cNvSpPr>
          <p:nvPr>
            <p:ph type="body" sz="quarter" idx="11" hasCustomPrompt="1"/>
          </p:nvPr>
        </p:nvSpPr>
        <p:spPr>
          <a:xfrm>
            <a:off x="349250" y="4799820"/>
            <a:ext cx="6216650" cy="698500"/>
          </a:xfrm>
        </p:spPr>
        <p:txBody>
          <a:bodyPr/>
          <a:lstStyle>
            <a:lvl1pPr marL="0" indent="0">
              <a:buNone/>
              <a:defRPr>
                <a:solidFill>
                  <a:schemeClr val="tx1"/>
                </a:solidFill>
              </a:defRPr>
            </a:lvl1pPr>
          </a:lstStyle>
          <a:p>
            <a:pPr lvl="0"/>
            <a:r>
              <a:rPr lang="en-GB" dirty="0"/>
              <a:t>Subtitle</a:t>
            </a:r>
          </a:p>
        </p:txBody>
      </p:sp>
    </p:spTree>
    <p:extLst>
      <p:ext uri="{BB962C8B-B14F-4D97-AF65-F5344CB8AC3E}">
        <p14:creationId xmlns:p14="http://schemas.microsoft.com/office/powerpoint/2010/main" val="73568629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A920-F051-4522-875E-36875B023EF6}"/>
              </a:ext>
            </a:extLst>
          </p:cNvPr>
          <p:cNvSpPr>
            <a:spLocks noGrp="1"/>
          </p:cNvSpPr>
          <p:nvPr>
            <p:ph type="title" hasCustomPrompt="1"/>
          </p:nvPr>
        </p:nvSpPr>
        <p:spPr>
          <a:xfrm>
            <a:off x="838200" y="365125"/>
            <a:ext cx="10515600" cy="1186273"/>
          </a:xfrm>
        </p:spPr>
        <p:txBody>
          <a:bodyPr/>
          <a:lstStyle>
            <a:lvl1pPr>
              <a:defRPr b="1">
                <a:solidFill>
                  <a:srgbClr val="003D4C"/>
                </a:solidFill>
                <a:latin typeface="Arial" panose="020B0604020202020204" pitchFamily="34" charset="0"/>
                <a:cs typeface="Arial" panose="020B0604020202020204" pitchFamily="34" charset="0"/>
              </a:defRPr>
            </a:lvl1pPr>
          </a:lstStyle>
          <a:p>
            <a:r>
              <a:rPr lang="en-US" dirty="0"/>
              <a:t>Header</a:t>
            </a:r>
            <a:endParaRPr lang="en-GB" dirty="0"/>
          </a:p>
        </p:txBody>
      </p:sp>
      <p:sp>
        <p:nvSpPr>
          <p:cNvPr id="3" name="Content Placeholder 2">
            <a:extLst>
              <a:ext uri="{FF2B5EF4-FFF2-40B4-BE49-F238E27FC236}">
                <a16:creationId xmlns:a16="http://schemas.microsoft.com/office/drawing/2014/main" id="{D453B622-7DE7-496B-905D-4B70E71E3D39}"/>
              </a:ext>
            </a:extLst>
          </p:cNvPr>
          <p:cNvSpPr>
            <a:spLocks noGrp="1"/>
          </p:cNvSpPr>
          <p:nvPr>
            <p:ph idx="1"/>
          </p:nvPr>
        </p:nvSpPr>
        <p:spPr>
          <a:xfrm>
            <a:off x="838200" y="1702335"/>
            <a:ext cx="10515600" cy="4328595"/>
          </a:xfrm>
        </p:spPr>
        <p:txBody>
          <a:bodyPr/>
          <a:lstStyle>
            <a:lvl1pPr>
              <a:buClr>
                <a:schemeClr val="tx2"/>
              </a:buClr>
              <a:defRPr>
                <a:solidFill>
                  <a:srgbClr val="000000"/>
                </a:solidFill>
                <a:latin typeface="Arial" panose="020B0604020202020204" pitchFamily="34" charset="0"/>
                <a:cs typeface="Arial" panose="020B0604020202020204" pitchFamily="34" charset="0"/>
              </a:defRPr>
            </a:lvl1pPr>
            <a:lvl2pPr>
              <a:buClr>
                <a:schemeClr val="tx2"/>
              </a:buClr>
              <a:defRPr>
                <a:solidFill>
                  <a:srgbClr val="000000"/>
                </a:solidFill>
                <a:latin typeface="Arial" panose="020B0604020202020204" pitchFamily="34" charset="0"/>
                <a:cs typeface="Arial" panose="020B0604020202020204" pitchFamily="34" charset="0"/>
              </a:defRPr>
            </a:lvl2pPr>
            <a:lvl3pPr>
              <a:buClr>
                <a:schemeClr val="tx2"/>
              </a:buClr>
              <a:defRPr>
                <a:solidFill>
                  <a:srgbClr val="000000"/>
                </a:solidFill>
                <a:latin typeface="Arial" panose="020B0604020202020204" pitchFamily="34" charset="0"/>
                <a:cs typeface="Arial" panose="020B0604020202020204" pitchFamily="34" charset="0"/>
              </a:defRPr>
            </a:lvl3pPr>
            <a:lvl4pPr>
              <a:buClr>
                <a:schemeClr val="tx2"/>
              </a:buClr>
              <a:defRPr>
                <a:solidFill>
                  <a:srgbClr val="000000"/>
                </a:solidFill>
                <a:latin typeface="Arial" panose="020B0604020202020204" pitchFamily="34" charset="0"/>
                <a:cs typeface="Arial" panose="020B0604020202020204" pitchFamily="34" charset="0"/>
              </a:defRPr>
            </a:lvl4pPr>
            <a:lvl5pPr>
              <a:buClr>
                <a:schemeClr val="tx2"/>
              </a:buCl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F35988C5-88E4-4296-B54E-AB082B8D2929}"/>
              </a:ext>
            </a:extLst>
          </p:cNvPr>
          <p:cNvSpPr/>
          <p:nvPr userDrawn="1"/>
        </p:nvSpPr>
        <p:spPr>
          <a:xfrm>
            <a:off x="0" y="6030931"/>
            <a:ext cx="12192000" cy="827070"/>
          </a:xfrm>
          <a:prstGeom prst="rect">
            <a:avLst/>
          </a:prstGeom>
          <a:solidFill>
            <a:srgbClr val="003D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884B49AF-EB68-4366-A1F7-CA85FBD5AD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flipV="1">
            <a:off x="698500" y="6031248"/>
            <a:ext cx="2621924" cy="826752"/>
          </a:xfrm>
          <a:prstGeom prst="rect">
            <a:avLst/>
          </a:prstGeom>
        </p:spPr>
      </p:pic>
      <p:sp>
        <p:nvSpPr>
          <p:cNvPr id="5" name="Text Placeholder 4">
            <a:extLst>
              <a:ext uri="{FF2B5EF4-FFF2-40B4-BE49-F238E27FC236}">
                <a16:creationId xmlns:a16="http://schemas.microsoft.com/office/drawing/2014/main" id="{7E730D02-DD66-4FA6-909E-DCFAE07568A9}"/>
              </a:ext>
            </a:extLst>
          </p:cNvPr>
          <p:cNvSpPr>
            <a:spLocks noGrp="1"/>
          </p:cNvSpPr>
          <p:nvPr>
            <p:ph type="body" sz="quarter" idx="10" hasCustomPrompt="1"/>
          </p:nvPr>
        </p:nvSpPr>
        <p:spPr>
          <a:xfrm>
            <a:off x="8731876" y="6256338"/>
            <a:ext cx="2621924" cy="369887"/>
          </a:xfrm>
        </p:spPr>
        <p:txBody>
          <a:bodyPr>
            <a:noAutofit/>
          </a:bodyPr>
          <a:lstStyle>
            <a:lvl1pPr marL="0" indent="0" algn="r">
              <a:buNone/>
              <a:defRPr sz="1800">
                <a:solidFill>
                  <a:schemeClr val="bg1"/>
                </a:solidFill>
              </a:defRPr>
            </a:lvl1pPr>
          </a:lstStyle>
          <a:p>
            <a:pPr lvl="0"/>
            <a:r>
              <a:rPr lang="en-GB" dirty="0"/>
              <a:t>Name of presentation</a:t>
            </a:r>
          </a:p>
        </p:txBody>
      </p:sp>
    </p:spTree>
    <p:extLst>
      <p:ext uri="{BB962C8B-B14F-4D97-AF65-F5344CB8AC3E}">
        <p14:creationId xmlns:p14="http://schemas.microsoft.com/office/powerpoint/2010/main" val="202498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FE5E-A656-410E-8DC9-A7EB58A59B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87D6FB-224D-40F1-8B0C-8743C04D6A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04C470-C601-4007-8A85-5BD4AC4705B5}"/>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5" name="Footer Placeholder 4">
            <a:extLst>
              <a:ext uri="{FF2B5EF4-FFF2-40B4-BE49-F238E27FC236}">
                <a16:creationId xmlns:a16="http://schemas.microsoft.com/office/drawing/2014/main" id="{5354D5CD-B36E-4050-B916-D58B8723FF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9284A-DCA9-4A9D-8977-8A57243E5A7E}"/>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381802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1CB3-28E6-4F31-9A8A-4A6A3B8F1C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2F64F02-D113-4F0C-B80C-232B986BFC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B98029-4F2B-4BDA-A3F5-524EDB3A40CE}"/>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5" name="Footer Placeholder 4">
            <a:extLst>
              <a:ext uri="{FF2B5EF4-FFF2-40B4-BE49-F238E27FC236}">
                <a16:creationId xmlns:a16="http://schemas.microsoft.com/office/drawing/2014/main" id="{77407255-D0F4-467D-997B-5C2E8FD56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0620E-1928-4A10-A959-93B1F9474307}"/>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77613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7376-E391-4927-A403-62DFC2997E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5162C7-DBB9-4BD3-A3D8-FF989A302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C930A5-A8D5-438B-B6B4-8A65DE9405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09B1CD-DABA-411E-9961-066BF0444104}"/>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6" name="Footer Placeholder 5">
            <a:extLst>
              <a:ext uri="{FF2B5EF4-FFF2-40B4-BE49-F238E27FC236}">
                <a16:creationId xmlns:a16="http://schemas.microsoft.com/office/drawing/2014/main" id="{4BFD166E-FC78-4AE0-A02E-DAFF2ED56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C3B7E9-A821-4841-A7C3-F76DACC67AE2}"/>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209990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2F2F-4280-4B42-A470-1806662729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01AC15-8874-4A9A-A057-9589EA5F1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12ED2D-0C6C-497B-990F-75450D0A53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258502-E72E-4FCA-9A29-319B300994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016801-E982-4CD7-A0AD-817494814B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EEFF52-CE12-4896-B9BE-1A25011AD100}"/>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8" name="Footer Placeholder 7">
            <a:extLst>
              <a:ext uri="{FF2B5EF4-FFF2-40B4-BE49-F238E27FC236}">
                <a16:creationId xmlns:a16="http://schemas.microsoft.com/office/drawing/2014/main" id="{7FB66FA5-0360-422C-AC4D-44F486F4D4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D353DF-BFC7-4764-B677-7AC67D7E8267}"/>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39200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5919-A3FE-4A88-B0D3-7304C5EAE5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F2DCE2-B341-4841-9F8E-FD4021F27B57}"/>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4" name="Footer Placeholder 3">
            <a:extLst>
              <a:ext uri="{FF2B5EF4-FFF2-40B4-BE49-F238E27FC236}">
                <a16:creationId xmlns:a16="http://schemas.microsoft.com/office/drawing/2014/main" id="{1D7A2081-3C9D-4BE5-B1D5-1EA28A119D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59E10A-A45D-407A-8F05-00C229CCEBD0}"/>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265375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20777-97E0-4DC5-92D0-BF1C64BE875E}"/>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3" name="Footer Placeholder 2">
            <a:extLst>
              <a:ext uri="{FF2B5EF4-FFF2-40B4-BE49-F238E27FC236}">
                <a16:creationId xmlns:a16="http://schemas.microsoft.com/office/drawing/2014/main" id="{BD61A825-D084-4FCD-8511-BDE280A4E71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808F8B-852F-4705-9F60-BC09234032FE}"/>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243126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74C4-F083-46A7-B5F5-375B2E81AA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23731C-E62A-465A-B0CE-38CB73687C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BA1412-05FC-479F-8EB7-ABEE6D8B2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0EA0DE-5F31-4AD1-B7D6-BFFFBF4F67BF}"/>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6" name="Footer Placeholder 5">
            <a:extLst>
              <a:ext uri="{FF2B5EF4-FFF2-40B4-BE49-F238E27FC236}">
                <a16:creationId xmlns:a16="http://schemas.microsoft.com/office/drawing/2014/main" id="{E235BD66-3E99-46FF-83FB-254C542167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0353DF-BE2F-4E15-85AB-DF3D983F5568}"/>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6879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CAF8-ED21-4B36-A3E7-96E4D5A6F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C66834-5256-4057-9733-ACDF44FF2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6CC782-ECFC-49A9-8598-23F9DC956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AC272C-3CA9-4BC5-BBB8-5E5F2B23449D}"/>
              </a:ext>
            </a:extLst>
          </p:cNvPr>
          <p:cNvSpPr>
            <a:spLocks noGrp="1"/>
          </p:cNvSpPr>
          <p:nvPr>
            <p:ph type="dt" sz="half" idx="10"/>
          </p:nvPr>
        </p:nvSpPr>
        <p:spPr/>
        <p:txBody>
          <a:bodyPr/>
          <a:lstStyle/>
          <a:p>
            <a:fld id="{BEA34601-58E4-439B-AC27-1051767B5CF9}" type="datetimeFigureOut">
              <a:rPr lang="en-GB" smtClean="0"/>
              <a:t>12/03/2019</a:t>
            </a:fld>
            <a:endParaRPr lang="en-GB"/>
          </a:p>
        </p:txBody>
      </p:sp>
      <p:sp>
        <p:nvSpPr>
          <p:cNvPr id="6" name="Footer Placeholder 5">
            <a:extLst>
              <a:ext uri="{FF2B5EF4-FFF2-40B4-BE49-F238E27FC236}">
                <a16:creationId xmlns:a16="http://schemas.microsoft.com/office/drawing/2014/main" id="{F5F91E8B-CAD7-4AB2-86A2-BC3278DBA0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98ECE0-DF68-4A13-B5C5-0D1335871ABA}"/>
              </a:ext>
            </a:extLst>
          </p:cNvPr>
          <p:cNvSpPr>
            <a:spLocks noGrp="1"/>
          </p:cNvSpPr>
          <p:nvPr>
            <p:ph type="sldNum" sz="quarter" idx="12"/>
          </p:nvPr>
        </p:nvSpPr>
        <p:spPr/>
        <p:txBody>
          <a:bodyPr/>
          <a:lstStyle/>
          <a:p>
            <a:fld id="{17098A2A-6131-401E-BD89-EF626511423D}" type="slidenum">
              <a:rPr lang="en-GB" smtClean="0"/>
              <a:t>‹#›</a:t>
            </a:fld>
            <a:endParaRPr lang="en-GB"/>
          </a:p>
        </p:txBody>
      </p:sp>
    </p:spTree>
    <p:extLst>
      <p:ext uri="{BB962C8B-B14F-4D97-AF65-F5344CB8AC3E}">
        <p14:creationId xmlns:p14="http://schemas.microsoft.com/office/powerpoint/2010/main" val="88370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64E05-1583-4B99-AE2F-2D5521ACC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F38CA8-F9AF-4364-BF1B-02D4B683B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A83A9C-57A4-4F98-89FE-2D1F71ED93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34601-58E4-439B-AC27-1051767B5CF9}" type="datetimeFigureOut">
              <a:rPr lang="en-GB" smtClean="0"/>
              <a:t>12/03/2019</a:t>
            </a:fld>
            <a:endParaRPr lang="en-GB"/>
          </a:p>
        </p:txBody>
      </p:sp>
      <p:sp>
        <p:nvSpPr>
          <p:cNvPr id="5" name="Footer Placeholder 4">
            <a:extLst>
              <a:ext uri="{FF2B5EF4-FFF2-40B4-BE49-F238E27FC236}">
                <a16:creationId xmlns:a16="http://schemas.microsoft.com/office/drawing/2014/main" id="{E8F2988C-5A21-4C6B-AA34-91C77BC121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62AADE-D169-4D4C-BB2D-623489A6F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98A2A-6131-401E-BD89-EF626511423D}" type="slidenum">
              <a:rPr lang="en-GB" smtClean="0"/>
              <a:t>‹#›</a:t>
            </a:fld>
            <a:endParaRPr lang="en-GB"/>
          </a:p>
        </p:txBody>
      </p:sp>
    </p:spTree>
    <p:extLst>
      <p:ext uri="{BB962C8B-B14F-4D97-AF65-F5344CB8AC3E}">
        <p14:creationId xmlns:p14="http://schemas.microsoft.com/office/powerpoint/2010/main" val="31296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107.jpeg"/><Relationship Id="rId4"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s://www.google.no/url?sa=i&amp;rct=j&amp;q=&amp;esrc=s&amp;source=images&amp;cd=&amp;cad=rja&amp;uact=8&amp;ved=2ahUKEwjeuOSj28PaAhWM2ywKHUEzBMQQjRx6BAgAEAU&amp;url=https://ndla.no/nb/node/56175&amp;psig=AOvVaw3nMCWhXUDF4WsOzK3qNbUG&amp;ust=1524136992793201" TargetMode="External"/><Relationship Id="rId7" Type="http://schemas.openxmlformats.org/officeDocument/2006/relationships/image" Target="../media/image110.jpe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09.jpeg"/><Relationship Id="rId5" Type="http://schemas.openxmlformats.org/officeDocument/2006/relationships/hyperlink" Target="https://www.google.no/url?sa=i&amp;rct=j&amp;q=&amp;esrc=s&amp;source=images&amp;cd=&amp;cad=rja&amp;uact=8&amp;ved=2ahUKEwicoOqm3MPaAhWDGCwKHW2IAAAQjRx6BAgAEAU&amp;url=https://www.fhi.no/nyheter/2017/syntetiske-opioider-en-okende-helsetrussel/&amp;psig=AOvVaw3Pwp6uJOcm0-mnLMzxM-yA&amp;ust=1524137322678600" TargetMode="External"/><Relationship Id="rId4" Type="http://schemas.openxmlformats.org/officeDocument/2006/relationships/image" Target="../media/image108.jpeg"/><Relationship Id="rId9" Type="http://schemas.openxmlformats.org/officeDocument/2006/relationships/image" Target="../media/image11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120.png"/></Relationships>
</file>

<file path=ppt/slides/_rels/slide11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1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8.jpeg"/><Relationship Id="rId4" Type="http://schemas.openxmlformats.org/officeDocument/2006/relationships/hyperlink" Target="http://www.google.no/url?sa=i&amp;rct=j&amp;q=&amp;esrc=s&amp;source=images&amp;cd=&amp;cad=rja&amp;uact=8&amp;ved=2ahUKEwiRqPzN2sPaAhXLXCwKHQi7AlYQjRx6BAgAEAU&amp;url=http://rusfabrikken.blogg.no/1444097172_hva_er_rus_egentlig.html&amp;psig=AOvVaw2y79fLlIB0EZigMH5vEysT&amp;ust=1524136917293829"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22.xml.rels><?xml version="1.0" encoding="UTF-8" standalone="yes"?>
<Relationships xmlns="http://schemas.openxmlformats.org/package/2006/relationships"><Relationship Id="rId3" Type="http://schemas.openxmlformats.org/officeDocument/2006/relationships/hyperlink" Target="mailto:uxvaso@ous-hf.no"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33.jpeg"/></Relationships>
</file>

<file path=ppt/slides/_rels/slide1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mailto:vamhn@kcl.ac.uk"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vamhn@kcl.ac.uk"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mailto:vamhn@kcl.ac.uk"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www.vamhn.co.uk/"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8.svg"/></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hyperlink" Target="http://driveproject.org.uk/year-2-evaluation/"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hyperlink" Target="https://doi.org/10.1177/0886260517729404" TargetMode="External"/><Relationship Id="rId5" Type="http://schemas.openxmlformats.org/officeDocument/2006/relationships/hyperlink" Target="https://www.rcpsych.ac.uk/docs/default-source/improving-care/better-mh-policy/position-statements/ps04_2010.pdf?sfvrsn=b7316b7_4" TargetMode="External"/><Relationship Id="rId4" Type="http://schemas.openxmlformats.org/officeDocument/2006/relationships/hyperlink" Target="https://www.mentalhealth.org.uk/sites/default/files/fundamental-facts-about-mental-health-2016.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thedtgroup.org/media/4061/prison_research_briefing_paper_16022015.pdf"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hyperlink" Target="https://www.thedtgroup.org/media/4073/1i_brain_injury_and_homelessness__glasgow__-_briefing_paper.pdf" TargetMode="External"/><Relationship Id="rId4" Type="http://schemas.openxmlformats.org/officeDocument/2006/relationships/hyperlink" Target="https://www.headway.org.uk/about-brain-injury/individuals/effects-of-brain-injury/"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2.png"/><Relationship Id="rId3" Type="http://schemas.openxmlformats.org/officeDocument/2006/relationships/notesSlide" Target="../notesSlides/notesSlide46.xml"/><Relationship Id="rId7" Type="http://schemas.openxmlformats.org/officeDocument/2006/relationships/image" Target="../media/image59.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0.png"/><Relationship Id="rId1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 Id="rId9" Type="http://schemas.openxmlformats.org/officeDocument/2006/relationships/image" Target="cid:image001.jpg@01D30BA2.15D192E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s.hughes@standingtogether.org.uk"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eg"/><Relationship Id="rId1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1.png"/><Relationship Id="rId5" Type="http://schemas.microsoft.com/office/2007/relationships/hdphoto" Target="../media/hdphoto2.wdp"/><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94.png"/><Relationship Id="rId4" Type="http://schemas.microsoft.com/office/2007/relationships/hdphoto" Target="../media/hdphoto3.wdp"/></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0.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microsoft.com/office/2007/relationships/hdphoto" Target="../media/hdphoto3.wdp"/></Relationships>
</file>

<file path=ppt/slides/_rels/slide91.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97.png"/><Relationship Id="rId4" Type="http://schemas.openxmlformats.org/officeDocument/2006/relationships/image" Target="../media/image9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130516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2284699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2336" y="142718"/>
            <a:ext cx="11379200" cy="75895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Learning re: Carers/Mental Health</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100</a:t>
            </a:fld>
            <a:endParaRPr lang="en-GB">
              <a:solidFill>
                <a:srgbClr val="4E005F">
                  <a:shade val="75000"/>
                </a:srgbClr>
              </a:solidFill>
            </a:endParaRPr>
          </a:p>
        </p:txBody>
      </p:sp>
      <p:sp>
        <p:nvSpPr>
          <p:cNvPr id="7" name="Content Placeholder 6"/>
          <p:cNvSpPr>
            <a:spLocks noGrp="1"/>
          </p:cNvSpPr>
          <p:nvPr>
            <p:ph sz="quarter" idx="1"/>
          </p:nvPr>
        </p:nvSpPr>
        <p:spPr>
          <a:xfrm>
            <a:off x="402336" y="1716355"/>
            <a:ext cx="11338560" cy="4823268"/>
          </a:xfrm>
        </p:spPr>
        <p:txBody>
          <a:bodyPr>
            <a:normAutofit/>
          </a:bodyPr>
          <a:lstStyle/>
          <a:p>
            <a:pPr marL="342900" lvl="0" indent="-342900">
              <a:lnSpc>
                <a:spcPct val="107000"/>
              </a:lnSpc>
              <a:spcAft>
                <a:spcPts val="800"/>
              </a:spcAft>
              <a:buFont typeface="Symbol" panose="05050102010706020507" pitchFamily="18" charset="2"/>
              <a:buChar char=""/>
            </a:pPr>
            <a:r>
              <a:rPr lang="en-GB" sz="2800" i="1"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‘[Name of services]  put in place procedures and monitoring arrangements to ensure that a carer’s assessment is always offered where a significant other is offering a caring role, even if this is at specific times only’. </a:t>
            </a:r>
            <a:r>
              <a:rPr lang="en-GB" sz="2400" dirty="0">
                <a:latin typeface="Arial Narrow" panose="020B0606020202030204" pitchFamily="34" charset="0"/>
                <a:ea typeface="Calibri" panose="020F0502020204030204" pitchFamily="34" charset="0"/>
                <a:cs typeface="Times New Roman" panose="02020603050405020304" pitchFamily="18" charset="0"/>
              </a:rPr>
              <a:t>(DHR057, p.13, Executive Summary)</a:t>
            </a:r>
          </a:p>
          <a:p>
            <a:pPr marL="342900" lvl="0" indent="-342900">
              <a:lnSpc>
                <a:spcPct val="107000"/>
              </a:lnSpc>
              <a:spcAft>
                <a:spcPts val="800"/>
              </a:spcAft>
              <a:buFont typeface="Symbol" panose="05050102010706020507" pitchFamily="18" charset="2"/>
              <a:buChar char=""/>
            </a:pPr>
            <a:r>
              <a:rPr lang="en-GB" sz="2800" i="1" dirty="0">
                <a:solidFill>
                  <a:schemeClr val="accent6"/>
                </a:solidFill>
                <a:latin typeface="Arial Narrow" panose="020B0606020202030204" pitchFamily="34" charset="0"/>
              </a:rPr>
              <a:t>‘[Name of MH trust] must ensure (as part of their organisation of care) that all carers are advised of their right to a carer’s assessment. The offer must be clearly documented. If the offer is not accepted the reasons should also be clearly documented and a date set to revisit this with the carer’ </a:t>
            </a:r>
            <a:r>
              <a:rPr lang="en-GB" sz="2400" dirty="0">
                <a:latin typeface="Arial Narrow" panose="020B0606020202030204" pitchFamily="34" charset="0"/>
              </a:rPr>
              <a:t>(DHR068, p.27, Overview Report) </a:t>
            </a:r>
          </a:p>
        </p:txBody>
      </p:sp>
      <p:pic>
        <p:nvPicPr>
          <p:cNvPr id="5" name="Picture 2" descr="Image result for learning boo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9984" y="401109"/>
            <a:ext cx="1238903" cy="121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799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Learning re: Risk Assessment</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101</a:t>
            </a:fld>
            <a:endParaRPr lang="en-GB">
              <a:solidFill>
                <a:srgbClr val="4E005F">
                  <a:shade val="75000"/>
                </a:srgbClr>
              </a:solidFill>
            </a:endParaRPr>
          </a:p>
        </p:txBody>
      </p:sp>
      <p:sp>
        <p:nvSpPr>
          <p:cNvPr id="7" name="Content Placeholder 6"/>
          <p:cNvSpPr>
            <a:spLocks noGrp="1"/>
          </p:cNvSpPr>
          <p:nvPr>
            <p:ph sz="quarter" idx="1"/>
          </p:nvPr>
        </p:nvSpPr>
        <p:spPr>
          <a:xfrm>
            <a:off x="402336" y="2034732"/>
            <a:ext cx="11338560" cy="4823268"/>
          </a:xfrm>
        </p:spPr>
        <p:txBody>
          <a:bodyPr>
            <a:normAutofit/>
          </a:bodyPr>
          <a:lstStyle/>
          <a:p>
            <a:pPr marL="0" lvl="0" indent="0">
              <a:lnSpc>
                <a:spcPct val="107000"/>
              </a:lnSpc>
              <a:spcAft>
                <a:spcPts val="800"/>
              </a:spcAft>
              <a:buNone/>
            </a:pPr>
            <a:r>
              <a:rPr lang="en-GB" sz="2800" i="1" dirty="0">
                <a:solidFill>
                  <a:schemeClr val="accent6"/>
                </a:solidFill>
                <a:latin typeface="Arial Narrow" panose="020B0606020202030204" pitchFamily="34" charset="0"/>
              </a:rPr>
              <a:t>‘When one examines the circumstances of the alleged perpetrator it is clear that his deteriorating behaviour posed a risk to others. Whilst the [name of MH trust] does indicate there was no history of violence towards his mother, the evidence shows, that as time progressed and his mental condition worsened, his behaviour and verbal aggression towards his mother in particular should have been of concern, and the risk assessment as outlined above should have been completed.’ </a:t>
            </a:r>
            <a:r>
              <a:rPr lang="en-GB" sz="2400" dirty="0">
                <a:latin typeface="Arial Narrow" panose="020B0606020202030204" pitchFamily="34" charset="0"/>
              </a:rPr>
              <a:t>(DHR068, p.26, Overview report).</a:t>
            </a:r>
          </a:p>
        </p:txBody>
      </p:sp>
      <p:pic>
        <p:nvPicPr>
          <p:cNvPr id="5" name="Picture 2" descr="Image result for learning boo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9984" y="401109"/>
            <a:ext cx="1238903" cy="121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471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1696" y="134417"/>
            <a:ext cx="11379200" cy="75895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Summary of pilot</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102</a:t>
            </a:fld>
            <a:endParaRPr lang="en-GB">
              <a:solidFill>
                <a:srgbClr val="4E005F">
                  <a:shade val="75000"/>
                </a:srgbClr>
              </a:solidFill>
            </a:endParaRPr>
          </a:p>
        </p:txBody>
      </p:sp>
      <p:sp>
        <p:nvSpPr>
          <p:cNvPr id="7" name="Content Placeholder 6"/>
          <p:cNvSpPr>
            <a:spLocks noGrp="1"/>
          </p:cNvSpPr>
          <p:nvPr>
            <p:ph sz="quarter" idx="1"/>
          </p:nvPr>
        </p:nvSpPr>
        <p:spPr>
          <a:xfrm>
            <a:off x="402336" y="1600702"/>
            <a:ext cx="11338560" cy="4789232"/>
          </a:xfrm>
        </p:spPr>
        <p:txBody>
          <a:bodyPr>
            <a:normAutofit/>
          </a:bodyPr>
          <a:lstStyle/>
          <a:p>
            <a:r>
              <a:rPr lang="en-GB" sz="2800" dirty="0">
                <a:latin typeface="Arial Narrow" panose="020B0606020202030204" pitchFamily="34" charset="0"/>
              </a:rPr>
              <a:t>Mental health and substance misuse settings are prime locations to discuss domestic abuse with perpetrators.</a:t>
            </a:r>
          </a:p>
          <a:p>
            <a:r>
              <a:rPr lang="en-GB" sz="2800" dirty="0">
                <a:latin typeface="Arial Narrow" panose="020B0606020202030204" pitchFamily="34" charset="0"/>
              </a:rPr>
              <a:t>Carers (whether victims or perpetrators) rarely had carer assessments</a:t>
            </a:r>
          </a:p>
          <a:p>
            <a:r>
              <a:rPr lang="en-GB" sz="2800" dirty="0">
                <a:latin typeface="Arial Narrow" panose="020B0606020202030204" pitchFamily="34" charset="0"/>
              </a:rPr>
              <a:t>Where either the victim or perpetrator had physical or mental health needs these tended to dominate assessments. Domestic abuse was hardly ever considered in these contexts.</a:t>
            </a:r>
          </a:p>
          <a:p>
            <a:r>
              <a:rPr lang="en-GB" sz="2800" dirty="0">
                <a:latin typeface="Arial Narrow" panose="020B0606020202030204" pitchFamily="34" charset="0"/>
              </a:rPr>
              <a:t>Professional understanding of domestic abuse needs to be expanded to include inter-familial violence and abuse  </a:t>
            </a:r>
          </a:p>
          <a:p>
            <a:r>
              <a:rPr lang="en-GB" sz="2800" dirty="0">
                <a:latin typeface="Arial Narrow" panose="020B0606020202030204" pitchFamily="34" charset="0"/>
              </a:rPr>
              <a:t>Further exploration in our ESRC funded DHR study</a:t>
            </a:r>
          </a:p>
        </p:txBody>
      </p:sp>
    </p:spTree>
    <p:extLst>
      <p:ext uri="{BB962C8B-B14F-4D97-AF65-F5344CB8AC3E}">
        <p14:creationId xmlns:p14="http://schemas.microsoft.com/office/powerpoint/2010/main" val="8812965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2336" y="125700"/>
            <a:ext cx="11379200" cy="75895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ESRC DHR Study (ES/S005471/1) </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103</a:t>
            </a:fld>
            <a:endParaRPr lang="en-GB">
              <a:solidFill>
                <a:srgbClr val="4E005F">
                  <a:shade val="75000"/>
                </a:srgbClr>
              </a:solidFill>
            </a:endParaRPr>
          </a:p>
        </p:txBody>
      </p:sp>
      <p:sp>
        <p:nvSpPr>
          <p:cNvPr id="7" name="Content Placeholder 6"/>
          <p:cNvSpPr>
            <a:spLocks noGrp="1"/>
          </p:cNvSpPr>
          <p:nvPr>
            <p:ph sz="quarter" idx="1"/>
          </p:nvPr>
        </p:nvSpPr>
        <p:spPr>
          <a:xfrm>
            <a:off x="282633" y="1542572"/>
            <a:ext cx="11820698" cy="4789232"/>
          </a:xfrm>
        </p:spPr>
        <p:txBody>
          <a:bodyPr>
            <a:normAutofit/>
          </a:bodyPr>
          <a:lstStyle/>
          <a:p>
            <a:pPr marL="0" indent="0">
              <a:buNone/>
            </a:pPr>
            <a:r>
              <a:rPr lang="en-GB" sz="2800" b="1" dirty="0">
                <a:solidFill>
                  <a:schemeClr val="accent4"/>
                </a:solidFill>
                <a:effectLst>
                  <a:outerShdw blurRad="38100" dist="38100" dir="2700000" algn="tl">
                    <a:srgbClr val="000000">
                      <a:alpha val="43137"/>
                    </a:srgbClr>
                  </a:outerShdw>
                </a:effectLst>
                <a:latin typeface="Arial Narrow" panose="020B0606020202030204" pitchFamily="34" charset="0"/>
              </a:rPr>
              <a:t>Learning from Domestic Homicide Reviews using Experience Based Co-Design (EBCD)</a:t>
            </a:r>
          </a:p>
          <a:p>
            <a:pPr marL="0" indent="0">
              <a:buNone/>
            </a:pPr>
            <a:r>
              <a:rPr lang="en-GB" sz="2800" dirty="0">
                <a:latin typeface="Arial Narrow" panose="020B0606020202030204" pitchFamily="34" charset="0"/>
              </a:rPr>
              <a:t>Three work packages:</a:t>
            </a:r>
          </a:p>
          <a:p>
            <a:pPr marL="514350" indent="-514350">
              <a:buAutoNum type="arabicParenR"/>
            </a:pPr>
            <a:r>
              <a:rPr lang="en-GB" sz="2800" dirty="0">
                <a:latin typeface="Arial Narrow" panose="020B0606020202030204" pitchFamily="34" charset="0"/>
              </a:rPr>
              <a:t>Systematic literature review to identify learning from DHRs</a:t>
            </a:r>
            <a:r>
              <a:rPr lang="en-GB" sz="2800" b="1" dirty="0">
                <a:latin typeface="Arial Narrow" panose="020B0606020202030204" pitchFamily="34" charset="0"/>
              </a:rPr>
              <a:t> </a:t>
            </a:r>
            <a:r>
              <a:rPr lang="en-GB" sz="2800" dirty="0">
                <a:latin typeface="Arial Narrow" panose="020B0606020202030204" pitchFamily="34" charset="0"/>
              </a:rPr>
              <a:t>inter/nationally.</a:t>
            </a:r>
          </a:p>
          <a:p>
            <a:pPr marL="514350" indent="-514350">
              <a:buAutoNum type="arabicParenR"/>
            </a:pPr>
            <a:r>
              <a:rPr lang="en-GB" sz="2800" dirty="0">
                <a:latin typeface="Arial Narrow" panose="020B0606020202030204" pitchFamily="34" charset="0"/>
              </a:rPr>
              <a:t>Quantitative analysis of all available DHRs (up to end of 2019); quantitative and qualitative analysis of subsets of DHRs e.g. complex needs, children, mental health, ethnicity, parricide. Creation of DHR database.</a:t>
            </a:r>
          </a:p>
          <a:p>
            <a:pPr marL="514350" indent="-514350">
              <a:buAutoNum type="arabicParenR"/>
            </a:pPr>
            <a:r>
              <a:rPr lang="en-GB" sz="2800" dirty="0">
                <a:latin typeface="Arial Narrow" panose="020B0606020202030204" pitchFamily="34" charset="0"/>
              </a:rPr>
              <a:t>EBCD: Working with CSPs and third sector agencies (AAFDA, Safe-Net, Agenda) and those who have lost family members to domestic homicide to deepen learning from domestic homicide and to co-create guidelines for best practice.</a:t>
            </a:r>
          </a:p>
          <a:p>
            <a:pPr marL="514350" indent="-514350">
              <a:buAutoNum type="arabicParenR"/>
            </a:pPr>
            <a:endParaRPr lang="en-GB" sz="2800" dirty="0"/>
          </a:p>
          <a:p>
            <a:pPr marL="514350" indent="-514350">
              <a:buAutoNum type="arabicParenR"/>
            </a:pPr>
            <a:endParaRPr lang="en-GB" sz="2800" dirty="0"/>
          </a:p>
        </p:txBody>
      </p:sp>
    </p:spTree>
    <p:extLst>
      <p:ext uri="{BB962C8B-B14F-4D97-AF65-F5344CB8AC3E}">
        <p14:creationId xmlns:p14="http://schemas.microsoft.com/office/powerpoint/2010/main" val="215221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4608032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CFBAE06-8D56-45AA-9210-EE04CC5F6E17}"/>
              </a:ext>
            </a:extLst>
          </p:cNvPr>
          <p:cNvSpPr>
            <a:spLocks noGrp="1" noChangeArrowheads="1"/>
          </p:cNvSpPr>
          <p:nvPr>
            <p:ph type="ctrTitle"/>
          </p:nvPr>
        </p:nvSpPr>
        <p:spPr>
          <a:xfrm>
            <a:off x="1992314" y="404813"/>
            <a:ext cx="8567737" cy="863600"/>
          </a:xfrm>
        </p:spPr>
        <p:txBody>
          <a:bodyPr>
            <a:normAutofit fontScale="90000"/>
          </a:bodyPr>
          <a:lstStyle/>
          <a:p>
            <a:r>
              <a:rPr lang="en-US" altLang="nb-NO" sz="3200"/>
              <a:t>Domestic homicide, mental health and </a:t>
            </a:r>
            <a:br>
              <a:rPr lang="en-US" altLang="nb-NO" sz="3200"/>
            </a:br>
            <a:r>
              <a:rPr lang="en-US" altLang="nb-NO" sz="3200"/>
              <a:t>substance misuse</a:t>
            </a:r>
          </a:p>
        </p:txBody>
      </p:sp>
      <p:sp>
        <p:nvSpPr>
          <p:cNvPr id="5123" name="Rectangle 3">
            <a:extLst>
              <a:ext uri="{FF2B5EF4-FFF2-40B4-BE49-F238E27FC236}">
                <a16:creationId xmlns:a16="http://schemas.microsoft.com/office/drawing/2014/main" id="{E2674547-6E85-4079-B70B-F408B28ED62D}"/>
              </a:ext>
            </a:extLst>
          </p:cNvPr>
          <p:cNvSpPr>
            <a:spLocks noGrp="1" noChangeArrowheads="1"/>
          </p:cNvSpPr>
          <p:nvPr>
            <p:ph type="subTitle" idx="1"/>
          </p:nvPr>
        </p:nvSpPr>
        <p:spPr>
          <a:xfrm>
            <a:off x="1774825" y="1341438"/>
            <a:ext cx="8839200" cy="4824412"/>
          </a:xfrm>
        </p:spPr>
        <p:txBody>
          <a:bodyPr>
            <a:normAutofit fontScale="85000" lnSpcReduction="20000"/>
          </a:bodyPr>
          <a:lstStyle/>
          <a:p>
            <a:pPr>
              <a:spcBef>
                <a:spcPct val="0"/>
              </a:spcBef>
            </a:pPr>
            <a:r>
              <a:rPr lang="en-US" altLang="nb-NO" sz="1800"/>
              <a:t>Evidence from a Norwegian 22-year cohort</a:t>
            </a:r>
          </a:p>
          <a:p>
            <a:pPr>
              <a:spcBef>
                <a:spcPct val="0"/>
              </a:spcBef>
            </a:pPr>
            <a:endParaRPr lang="nb-NO" altLang="nb-NO" sz="1400">
              <a:latin typeface="Verdana" panose="020B0604030504040204" pitchFamily="34" charset="0"/>
              <a:cs typeface="Times New Roman" panose="02020603050405020304" pitchFamily="18" charset="0"/>
            </a:endParaRPr>
          </a:p>
          <a:p>
            <a:pPr>
              <a:spcBef>
                <a:spcPct val="0"/>
              </a:spcBef>
            </a:pPr>
            <a:r>
              <a:rPr lang="en-US" altLang="nb-NO" sz="1400" b="1"/>
              <a:t>Solveig K. B. Vatnar, </a:t>
            </a:r>
            <a:r>
              <a:rPr lang="en-US" altLang="nb-NO" sz="1400"/>
              <a:t>professor</a:t>
            </a:r>
            <a:endParaRPr lang="nb-NO" altLang="nb-NO" sz="1400">
              <a:latin typeface="Verdana" panose="020B0604030504040204" pitchFamily="34" charset="0"/>
              <a:cs typeface="Times New Roman" panose="02020603050405020304" pitchFamily="18" charset="0"/>
            </a:endParaRPr>
          </a:p>
          <a:p>
            <a:r>
              <a:rPr lang="en-US" altLang="nb-NO" sz="1200"/>
              <a:t> Faculty of Health and Social Sciences</a:t>
            </a:r>
            <a:endParaRPr lang="nb-NO" altLang="nb-NO" sz="1200"/>
          </a:p>
          <a:p>
            <a:r>
              <a:rPr lang="en-US" altLang="nb-NO" sz="1200"/>
              <a:t>Molde University College, Norway</a:t>
            </a:r>
            <a:endParaRPr lang="nb-NO" altLang="nb-NO" sz="1200"/>
          </a:p>
          <a:p>
            <a:r>
              <a:rPr lang="en-US" altLang="nb-NO" sz="1200"/>
              <a:t>and</a:t>
            </a:r>
          </a:p>
          <a:p>
            <a:r>
              <a:rPr lang="en-US" altLang="nb-NO" sz="1200"/>
              <a:t> Centre for Research and Education in Forensic Psychiatry</a:t>
            </a:r>
            <a:endParaRPr lang="nb-NO" altLang="nb-NO" sz="1200"/>
          </a:p>
          <a:p>
            <a:r>
              <a:rPr lang="en-US" altLang="nb-NO" sz="1200"/>
              <a:t>Oslo University Hospital, Norway</a:t>
            </a:r>
            <a:endParaRPr lang="nb-NO" altLang="nb-NO" sz="1200"/>
          </a:p>
          <a:p>
            <a:endParaRPr lang="nb-NO" altLang="nb-NO" sz="1200"/>
          </a:p>
          <a:p>
            <a:r>
              <a:rPr lang="en-US" altLang="nb-NO" sz="1400" b="1"/>
              <a:t>Christine Friestad, </a:t>
            </a:r>
            <a:r>
              <a:rPr lang="en-US" altLang="nb-NO" sz="1400"/>
              <a:t>head of research group </a:t>
            </a:r>
            <a:endParaRPr lang="nb-NO" altLang="nb-NO" sz="1400"/>
          </a:p>
          <a:p>
            <a:r>
              <a:rPr lang="en-US" altLang="nb-NO" sz="1200"/>
              <a:t> Centre for Research and Education in Forensic Psychiatry</a:t>
            </a:r>
            <a:endParaRPr lang="nb-NO" altLang="nb-NO" sz="1200"/>
          </a:p>
          <a:p>
            <a:r>
              <a:rPr lang="en-US" altLang="nb-NO" sz="1200"/>
              <a:t>Oslo University Hospital, Norway</a:t>
            </a:r>
          </a:p>
          <a:p>
            <a:r>
              <a:rPr lang="en-US" altLang="nb-NO" sz="1200"/>
              <a:t>and</a:t>
            </a:r>
          </a:p>
          <a:p>
            <a:r>
              <a:rPr lang="en-US" altLang="nb-NO" sz="1200"/>
              <a:t>University College of Norwegian Correctional Service, Norway</a:t>
            </a:r>
            <a:endParaRPr lang="nb-NO" altLang="nb-NO" sz="1200"/>
          </a:p>
          <a:p>
            <a:r>
              <a:rPr lang="en-US" altLang="nb-NO" sz="1200"/>
              <a:t> </a:t>
            </a:r>
            <a:endParaRPr lang="nb-NO" altLang="nb-NO" sz="1200"/>
          </a:p>
          <a:p>
            <a:r>
              <a:rPr lang="en-US" altLang="nb-NO" sz="1400" b="1"/>
              <a:t>Stål Bjørkly , </a:t>
            </a:r>
            <a:r>
              <a:rPr lang="en-US" altLang="nb-NO" sz="1400"/>
              <a:t>professor</a:t>
            </a:r>
            <a:endParaRPr lang="nb-NO" altLang="nb-NO" sz="1400"/>
          </a:p>
          <a:p>
            <a:r>
              <a:rPr lang="en-US" altLang="nb-NO" sz="1200"/>
              <a:t>Faculty of Health and Social Sciences</a:t>
            </a:r>
            <a:endParaRPr lang="nb-NO" altLang="nb-NO" sz="1200"/>
          </a:p>
          <a:p>
            <a:r>
              <a:rPr lang="en-US" altLang="nb-NO" sz="1200"/>
              <a:t>Molde University College, Norway</a:t>
            </a:r>
            <a:endParaRPr lang="nb-NO" altLang="nb-NO" sz="1200"/>
          </a:p>
          <a:p>
            <a:r>
              <a:rPr lang="en-US" altLang="nb-NO" sz="1200"/>
              <a:t>and</a:t>
            </a:r>
          </a:p>
          <a:p>
            <a:r>
              <a:rPr lang="en-US" altLang="nb-NO" sz="1200"/>
              <a:t> Centre for Research and Education in Forensic Psychiatry</a:t>
            </a:r>
            <a:endParaRPr lang="nb-NO" altLang="nb-NO" sz="1200"/>
          </a:p>
          <a:p>
            <a:r>
              <a:rPr lang="en-US" altLang="nb-NO" sz="1200"/>
              <a:t>Oslo University Hospital, Norway</a:t>
            </a:r>
            <a:endParaRPr lang="nb-NO" altLang="nb-NO" sz="1200"/>
          </a:p>
          <a:p>
            <a:pPr>
              <a:spcBef>
                <a:spcPct val="0"/>
              </a:spcBef>
            </a:pPr>
            <a:endParaRPr lang="nb-NO" altLang="nb-NO" sz="1400">
              <a:latin typeface="Verdana" panose="020B0604030504040204" pitchFamily="34" charset="0"/>
              <a:cs typeface="Times New Roman" panose="02020603050405020304" pitchFamily="18" charset="0"/>
            </a:endParaRPr>
          </a:p>
        </p:txBody>
      </p:sp>
      <p:sp>
        <p:nvSpPr>
          <p:cNvPr id="5124" name="Rectangle 1028">
            <a:extLst>
              <a:ext uri="{FF2B5EF4-FFF2-40B4-BE49-F238E27FC236}">
                <a16:creationId xmlns:a16="http://schemas.microsoft.com/office/drawing/2014/main" id="{66C7D094-300A-4013-8B6A-484D42591EC9}"/>
              </a:ext>
            </a:extLst>
          </p:cNvPr>
          <p:cNvSpPr>
            <a:spLocks noChangeArrowheads="1"/>
          </p:cNvSpPr>
          <p:nvPr/>
        </p:nvSpPr>
        <p:spPr bwMode="auto">
          <a:xfrm>
            <a:off x="1524001" y="533370"/>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nb-NO" altLang="nb-NO" sz="2000">
              <a:latin typeface="Verdana" panose="020B0604030504040204" pitchFamily="34" charset="0"/>
            </a:endParaRPr>
          </a:p>
        </p:txBody>
      </p:sp>
      <p:pic>
        <p:nvPicPr>
          <p:cNvPr id="5125" name="Picture 2" descr="Publication Cover">
            <a:extLst>
              <a:ext uri="{FF2B5EF4-FFF2-40B4-BE49-F238E27FC236}">
                <a16:creationId xmlns:a16="http://schemas.microsoft.com/office/drawing/2014/main" id="{999FDBD5-0670-4FCF-A966-82544D488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052513"/>
            <a:ext cx="136842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a:extLst>
              <a:ext uri="{FF2B5EF4-FFF2-40B4-BE49-F238E27FC236}">
                <a16:creationId xmlns:a16="http://schemas.microsoft.com/office/drawing/2014/main" id="{BBA6AFE4-9BFC-4EA4-A973-C219829830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6389688"/>
            <a:ext cx="18796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2F5624-9498-4026-BE17-DFF5686A65DA}"/>
              </a:ext>
            </a:extLst>
          </p:cNvPr>
          <p:cNvSpPr>
            <a:spLocks noGrp="1" noChangeArrowheads="1"/>
          </p:cNvSpPr>
          <p:nvPr>
            <p:ph type="title"/>
          </p:nvPr>
        </p:nvSpPr>
        <p:spPr/>
        <p:txBody>
          <a:bodyPr/>
          <a:lstStyle/>
          <a:p>
            <a:pPr eaLnBrk="1" hangingPunct="1"/>
            <a:r>
              <a:rPr lang="en-GB" altLang="nb-NO" sz="2800"/>
              <a:t>Topics </a:t>
            </a:r>
          </a:p>
        </p:txBody>
      </p:sp>
      <p:sp>
        <p:nvSpPr>
          <p:cNvPr id="2" name="Plassholder for innhold 1">
            <a:extLst>
              <a:ext uri="{FF2B5EF4-FFF2-40B4-BE49-F238E27FC236}">
                <a16:creationId xmlns:a16="http://schemas.microsoft.com/office/drawing/2014/main" id="{6CBC4EF7-4BD7-49E4-9771-22016343E3EB}"/>
              </a:ext>
            </a:extLst>
          </p:cNvPr>
          <p:cNvSpPr>
            <a:spLocks noGrp="1"/>
          </p:cNvSpPr>
          <p:nvPr>
            <p:ph idx="1"/>
          </p:nvPr>
        </p:nvSpPr>
        <p:spPr>
          <a:xfrm>
            <a:off x="5808664" y="273051"/>
            <a:ext cx="4402137" cy="5853113"/>
          </a:xfrm>
        </p:spPr>
        <p:txBody>
          <a:bodyPr/>
          <a:lstStyle/>
          <a:p>
            <a:pPr>
              <a:defRPr/>
            </a:pPr>
            <a:endParaRPr lang="nb-NO" dirty="0"/>
          </a:p>
          <a:p>
            <a:pPr marL="0" indent="0">
              <a:buNone/>
              <a:defRPr/>
            </a:pPr>
            <a:r>
              <a:rPr lang="nb-NO" dirty="0"/>
              <a:t> </a:t>
            </a:r>
          </a:p>
          <a:p>
            <a:pPr marL="0" indent="0">
              <a:buNone/>
              <a:defRPr/>
            </a:pPr>
            <a:endParaRPr lang="nb-NO" dirty="0"/>
          </a:p>
          <a:p>
            <a:pPr marL="0" indent="0">
              <a:buNone/>
              <a:defRPr/>
            </a:pPr>
            <a:endParaRPr lang="nb-NO" dirty="0"/>
          </a:p>
        </p:txBody>
      </p:sp>
      <p:sp>
        <p:nvSpPr>
          <p:cNvPr id="5124" name="Rectangle 3">
            <a:extLst>
              <a:ext uri="{FF2B5EF4-FFF2-40B4-BE49-F238E27FC236}">
                <a16:creationId xmlns:a16="http://schemas.microsoft.com/office/drawing/2014/main" id="{07C31A15-981C-40FB-940E-D04A298ABC95}"/>
              </a:ext>
            </a:extLst>
          </p:cNvPr>
          <p:cNvSpPr>
            <a:spLocks noGrp="1" noChangeArrowheads="1"/>
          </p:cNvSpPr>
          <p:nvPr>
            <p:ph type="body" sz="half" idx="2"/>
          </p:nvPr>
        </p:nvSpPr>
        <p:spPr>
          <a:xfrm>
            <a:off x="1981200" y="1435101"/>
            <a:ext cx="4330700" cy="4691063"/>
          </a:xfrm>
        </p:spPr>
        <p:txBody>
          <a:bodyPr/>
          <a:lstStyle/>
          <a:p>
            <a:pPr marL="342900" indent="-342900">
              <a:buFont typeface="Arial" panose="020B0604020202020204" pitchFamily="34" charset="0"/>
              <a:buChar char="•"/>
              <a:defRPr/>
            </a:pPr>
            <a:r>
              <a:rPr lang="en-US" altLang="nb-NO" sz="2000" dirty="0"/>
              <a:t>Background</a:t>
            </a:r>
          </a:p>
          <a:p>
            <a:pPr marL="800100" lvl="1" indent="-342900">
              <a:buFont typeface="Arial" panose="020B0604020202020204" pitchFamily="34" charset="0"/>
              <a:buChar char="•"/>
              <a:defRPr/>
            </a:pPr>
            <a:r>
              <a:rPr lang="en-US" altLang="nb-NO" sz="2000" dirty="0"/>
              <a:t>IPH in Norway</a:t>
            </a:r>
          </a:p>
          <a:p>
            <a:pPr marL="800100" lvl="1" indent="-342900">
              <a:buFont typeface="Arial" panose="020B0604020202020204" pitchFamily="34" charset="0"/>
              <a:buChar char="•"/>
              <a:defRPr/>
            </a:pPr>
            <a:r>
              <a:rPr lang="en-US" sz="2000" dirty="0"/>
              <a:t>The need to identify </a:t>
            </a:r>
            <a:br>
              <a:rPr lang="en-US" sz="2000" dirty="0"/>
            </a:br>
            <a:r>
              <a:rPr lang="en-US" sz="2000" dirty="0"/>
              <a:t>valid risk factors </a:t>
            </a:r>
          </a:p>
          <a:p>
            <a:pPr marL="800100" lvl="1" indent="-342900">
              <a:buFont typeface="Arial" panose="020B0604020202020204" pitchFamily="34" charset="0"/>
              <a:buChar char="•"/>
              <a:defRPr/>
            </a:pPr>
            <a:r>
              <a:rPr lang="en-US" altLang="nb-NO" sz="2000" dirty="0"/>
              <a:t>Substance use as a risk factor</a:t>
            </a:r>
          </a:p>
          <a:p>
            <a:pPr marL="800100" lvl="1" indent="-342900">
              <a:buFont typeface="Arial" panose="020B0604020202020204" pitchFamily="34" charset="0"/>
              <a:buChar char="•"/>
              <a:defRPr/>
            </a:pPr>
            <a:endParaRPr lang="en-US" altLang="nb-NO" sz="2000" dirty="0"/>
          </a:p>
          <a:p>
            <a:pPr marL="342900" indent="-342900">
              <a:buFont typeface="Arial" panose="020B0604020202020204" pitchFamily="34" charset="0"/>
              <a:buChar char="•"/>
              <a:defRPr/>
            </a:pPr>
            <a:r>
              <a:rPr lang="en-US" altLang="nb-NO" sz="2000" dirty="0"/>
              <a:t>Theoretical framework: </a:t>
            </a:r>
            <a:br>
              <a:rPr lang="en-US" altLang="nb-NO" sz="2000" dirty="0"/>
            </a:br>
            <a:r>
              <a:rPr lang="en-US" altLang="nb-NO" sz="2000" dirty="0"/>
              <a:t>An interactional perspective </a:t>
            </a:r>
          </a:p>
          <a:p>
            <a:pPr marL="342900" indent="-342900">
              <a:buFont typeface="Arial" panose="020B0604020202020204" pitchFamily="34" charset="0"/>
              <a:buChar char="•"/>
              <a:defRPr/>
            </a:pPr>
            <a:endParaRPr lang="en-US" altLang="nb-NO" sz="2000" dirty="0"/>
          </a:p>
          <a:p>
            <a:pPr marL="342900" indent="-342900">
              <a:buFont typeface="Arial" panose="020B0604020202020204" pitchFamily="34" charset="0"/>
              <a:buChar char="•"/>
              <a:defRPr/>
            </a:pPr>
            <a:r>
              <a:rPr lang="en-US" altLang="nb-NO" sz="2000" dirty="0"/>
              <a:t>Material and methods</a:t>
            </a:r>
          </a:p>
          <a:p>
            <a:pPr marL="342900" indent="-342900">
              <a:buFont typeface="Arial" panose="020B0604020202020204" pitchFamily="34" charset="0"/>
              <a:buChar char="•"/>
              <a:defRPr/>
            </a:pPr>
            <a:endParaRPr lang="en-US" altLang="nb-NO" sz="2000" dirty="0"/>
          </a:p>
          <a:p>
            <a:pPr marL="342900" indent="-342900">
              <a:buFont typeface="Arial" panose="020B0604020202020204" pitchFamily="34" charset="0"/>
              <a:buChar char="•"/>
              <a:defRPr/>
            </a:pPr>
            <a:r>
              <a:rPr lang="en-US" altLang="nb-NO" sz="2000" dirty="0"/>
              <a:t>Results and implications</a:t>
            </a:r>
          </a:p>
        </p:txBody>
      </p:sp>
      <p:sp>
        <p:nvSpPr>
          <p:cNvPr id="7173" name="Slide Number Placeholder 5">
            <a:extLst>
              <a:ext uri="{FF2B5EF4-FFF2-40B4-BE49-F238E27FC236}">
                <a16:creationId xmlns:a16="http://schemas.microsoft.com/office/drawing/2014/main" id="{24872CA5-1E76-4EC8-8E8D-720E4DCC0FA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E4D5A222-D254-4DB5-8ED4-F3C7AB25860B}" type="slidenum">
              <a:rPr lang="nb-NO" altLang="nb-NO" sz="1400">
                <a:solidFill>
                  <a:schemeClr val="bg1"/>
                </a:solidFill>
                <a:latin typeface="Verdana" panose="020B0604030504040204" pitchFamily="34" charset="0"/>
              </a:rPr>
              <a:pPr>
                <a:spcBef>
                  <a:spcPct val="0"/>
                </a:spcBef>
                <a:buFontTx/>
                <a:buNone/>
              </a:pPr>
              <a:t>106</a:t>
            </a:fld>
            <a:endParaRPr lang="nb-NO" altLang="nb-NO" sz="1400">
              <a:solidFill>
                <a:schemeClr val="bg1"/>
              </a:solidFill>
              <a:latin typeface="Verdana" panose="020B0604030504040204" pitchFamily="34" charset="0"/>
            </a:endParaRPr>
          </a:p>
        </p:txBody>
      </p:sp>
      <p:pic>
        <p:nvPicPr>
          <p:cNvPr id="7174" name="Picture 7">
            <a:extLst>
              <a:ext uri="{FF2B5EF4-FFF2-40B4-BE49-F238E27FC236}">
                <a16:creationId xmlns:a16="http://schemas.microsoft.com/office/drawing/2014/main" id="{4F981E1E-1AE2-48B5-B346-8457D97232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255963"/>
            <a:ext cx="28035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descr="http://sva.no/bilder/nyheter/nyhetmain/11163.jpg">
            <a:extLst>
              <a:ext uri="{FF2B5EF4-FFF2-40B4-BE49-F238E27FC236}">
                <a16:creationId xmlns:a16="http://schemas.microsoft.com/office/drawing/2014/main" id="{932EFDA3-50D8-4B9A-853D-8C64566AE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333376"/>
            <a:ext cx="36972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
            <a:extLst>
              <a:ext uri="{FF2B5EF4-FFF2-40B4-BE49-F238E27FC236}">
                <a16:creationId xmlns:a16="http://schemas.microsoft.com/office/drawing/2014/main" id="{C90D64DB-8BC7-4FD7-9B58-9146247FE2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6389689"/>
            <a:ext cx="18176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36632E4-8527-430D-9B39-A637FAF2F490}"/>
              </a:ext>
            </a:extLst>
          </p:cNvPr>
          <p:cNvSpPr>
            <a:spLocks noGrp="1" noChangeArrowheads="1"/>
          </p:cNvSpPr>
          <p:nvPr>
            <p:ph type="title"/>
          </p:nvPr>
        </p:nvSpPr>
        <p:spPr>
          <a:xfrm>
            <a:off x="2209800" y="609601"/>
            <a:ext cx="7772400" cy="442913"/>
          </a:xfrm>
        </p:spPr>
        <p:txBody>
          <a:bodyPr>
            <a:normAutofit fontScale="90000"/>
          </a:bodyPr>
          <a:lstStyle/>
          <a:p>
            <a:r>
              <a:rPr lang="en-US" altLang="nb-NO" sz="2800"/>
              <a:t>Background</a:t>
            </a:r>
          </a:p>
        </p:txBody>
      </p:sp>
      <p:sp>
        <p:nvSpPr>
          <p:cNvPr id="3" name="Content Placeholder 2">
            <a:extLst>
              <a:ext uri="{FF2B5EF4-FFF2-40B4-BE49-F238E27FC236}">
                <a16:creationId xmlns:a16="http://schemas.microsoft.com/office/drawing/2014/main" id="{3412C57F-C20B-4670-988B-78F21B60FCC7}"/>
              </a:ext>
            </a:extLst>
          </p:cNvPr>
          <p:cNvSpPr>
            <a:spLocks noGrp="1"/>
          </p:cNvSpPr>
          <p:nvPr>
            <p:ph sz="half" idx="1"/>
          </p:nvPr>
        </p:nvSpPr>
        <p:spPr>
          <a:xfrm>
            <a:off x="1774826" y="1268414"/>
            <a:ext cx="5184775" cy="5184775"/>
          </a:xfrm>
        </p:spPr>
        <p:txBody>
          <a:bodyPr>
            <a:normAutofit lnSpcReduction="10000"/>
          </a:bodyPr>
          <a:lstStyle/>
          <a:p>
            <a:pPr>
              <a:defRPr/>
            </a:pPr>
            <a:r>
              <a:rPr lang="en-US" sz="1600" dirty="0"/>
              <a:t>Substance use - important risk factor</a:t>
            </a:r>
            <a:br>
              <a:rPr lang="nb-NO" sz="1600" dirty="0"/>
            </a:br>
            <a:r>
              <a:rPr lang="en-US" sz="1200" dirty="0"/>
              <a:t>(e.g. Aldridge &amp;Browne, 2003; Campbell, Glass, Sharps, </a:t>
            </a:r>
            <a:r>
              <a:rPr lang="en-US" sz="1200" dirty="0" err="1"/>
              <a:t>Laughon</a:t>
            </a:r>
            <a:r>
              <a:rPr lang="en-US" sz="1200" dirty="0"/>
              <a:t>, &amp; Bloom., 2007; Campbell &amp; Glass, 2009; Dobash, Dobash, &amp; Cavanagh., 2009; Dobash &amp; Dobash, 2015; </a:t>
            </a:r>
            <a:r>
              <a:rPr lang="en-US" sz="1200" dirty="0" err="1"/>
              <a:t>Nicoladis</a:t>
            </a:r>
            <a:r>
              <a:rPr lang="en-US" sz="1200" dirty="0"/>
              <a:t> et al., 2003)</a:t>
            </a:r>
          </a:p>
          <a:p>
            <a:pPr>
              <a:defRPr/>
            </a:pPr>
            <a:endParaRPr lang="en-US" sz="1200" dirty="0"/>
          </a:p>
          <a:p>
            <a:pPr>
              <a:defRPr/>
            </a:pPr>
            <a:r>
              <a:rPr lang="en-US" sz="1600" dirty="0"/>
              <a:t>Interpretive problems</a:t>
            </a:r>
            <a:endParaRPr lang="en-US" sz="1200" dirty="0"/>
          </a:p>
          <a:p>
            <a:pPr>
              <a:defRPr/>
            </a:pPr>
            <a:endParaRPr lang="en-US" sz="1200" dirty="0"/>
          </a:p>
          <a:p>
            <a:pPr>
              <a:defRPr/>
            </a:pPr>
            <a:r>
              <a:rPr lang="en-US" sz="1600" dirty="0"/>
              <a:t>Definitions </a:t>
            </a:r>
          </a:p>
          <a:p>
            <a:pPr lvl="1">
              <a:defRPr/>
            </a:pPr>
            <a:r>
              <a:rPr lang="en-US" sz="1600" dirty="0"/>
              <a:t>use – misuse</a:t>
            </a:r>
          </a:p>
          <a:p>
            <a:pPr lvl="1">
              <a:defRPr/>
            </a:pPr>
            <a:r>
              <a:rPr lang="en-US" sz="1600" dirty="0"/>
              <a:t>legal – illegal </a:t>
            </a:r>
          </a:p>
          <a:p>
            <a:pPr lvl="1">
              <a:defRPr/>
            </a:pPr>
            <a:r>
              <a:rPr lang="en-US" sz="1600" dirty="0"/>
              <a:t>ongoing – previous use</a:t>
            </a:r>
          </a:p>
          <a:p>
            <a:pPr lvl="1">
              <a:defRPr/>
            </a:pPr>
            <a:r>
              <a:rPr lang="en-US" sz="1600" dirty="0"/>
              <a:t>perpetrator – victim</a:t>
            </a:r>
          </a:p>
          <a:p>
            <a:pPr marL="457200" lvl="1" indent="0">
              <a:buNone/>
              <a:defRPr/>
            </a:pPr>
            <a:endParaRPr lang="en-US" sz="1600" dirty="0"/>
          </a:p>
          <a:p>
            <a:pPr>
              <a:defRPr/>
            </a:pPr>
            <a:r>
              <a:rPr lang="en-US" sz="1600" dirty="0"/>
              <a:t>Substance use in the IPH incident itself</a:t>
            </a:r>
          </a:p>
          <a:p>
            <a:pPr marL="0" indent="0">
              <a:buNone/>
              <a:defRPr/>
            </a:pPr>
            <a:endParaRPr lang="en-US" sz="1200" dirty="0"/>
          </a:p>
          <a:p>
            <a:pPr marL="342900" lvl="1" indent="-342900">
              <a:buFont typeface="Wingdings" panose="05000000000000000000" pitchFamily="2" charset="2"/>
              <a:buChar char="l"/>
              <a:defRPr/>
            </a:pPr>
            <a:r>
              <a:rPr lang="en-US" sz="1600" dirty="0"/>
              <a:t>1990- 2018, 965 homicides (NCIS)</a:t>
            </a:r>
          </a:p>
          <a:p>
            <a:pPr lvl="1">
              <a:defRPr/>
            </a:pPr>
            <a:r>
              <a:rPr lang="en-US" sz="1600" dirty="0"/>
              <a:t>0.6 homicides per 100 000 residents</a:t>
            </a:r>
          </a:p>
          <a:p>
            <a:pPr lvl="1">
              <a:defRPr/>
            </a:pPr>
            <a:r>
              <a:rPr lang="en-US" sz="1600" dirty="0"/>
              <a:t>25% (n= 239) IPH</a:t>
            </a:r>
          </a:p>
          <a:p>
            <a:pPr lvl="1">
              <a:defRPr/>
            </a:pPr>
            <a:r>
              <a:rPr lang="en-US" sz="1600" dirty="0"/>
              <a:t>Norway: 8 IPHs annually</a:t>
            </a:r>
          </a:p>
          <a:p>
            <a:pPr marL="0" indent="0">
              <a:buNone/>
              <a:defRPr/>
            </a:pPr>
            <a:endParaRPr lang="en-US" sz="2000" dirty="0"/>
          </a:p>
        </p:txBody>
      </p:sp>
      <p:pic>
        <p:nvPicPr>
          <p:cNvPr id="9220" name="Picture 2" descr="Bilderesultat for rusmisbruk bilder">
            <a:hlinkClick r:id="rId3"/>
            <a:extLst>
              <a:ext uri="{FF2B5EF4-FFF2-40B4-BE49-F238E27FC236}">
                <a16:creationId xmlns:a16="http://schemas.microsoft.com/office/drawing/2014/main" id="{F90A72EA-35FB-4D20-945B-865C371B1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425" y="4437063"/>
            <a:ext cx="26749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Bilderesultat for rusmisbruk bilder">
            <a:hlinkClick r:id="rId5"/>
            <a:extLst>
              <a:ext uri="{FF2B5EF4-FFF2-40B4-BE49-F238E27FC236}">
                <a16:creationId xmlns:a16="http://schemas.microsoft.com/office/drawing/2014/main" id="{AAB82DD1-3805-4CC1-B0F0-EB7C77D83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701" y="2349501"/>
            <a:ext cx="290671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Content Placeholder 1">
            <a:extLst>
              <a:ext uri="{FF2B5EF4-FFF2-40B4-BE49-F238E27FC236}">
                <a16:creationId xmlns:a16="http://schemas.microsoft.com/office/drawing/2014/main" id="{E1AFE9D1-356F-4651-846E-F26FFA9A34B2}"/>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10358439" y="5691188"/>
            <a:ext cx="46037" cy="12700"/>
          </a:xfrm>
        </p:spPr>
      </p:pic>
      <p:pic>
        <p:nvPicPr>
          <p:cNvPr id="9223" name="Picture 1">
            <a:extLst>
              <a:ext uri="{FF2B5EF4-FFF2-40B4-BE49-F238E27FC236}">
                <a16:creationId xmlns:a16="http://schemas.microsoft.com/office/drawing/2014/main" id="{63E3DFA1-469F-43FB-8B89-9E7CF9FF71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989" y="33337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3">
            <a:extLst>
              <a:ext uri="{FF2B5EF4-FFF2-40B4-BE49-F238E27FC236}">
                <a16:creationId xmlns:a16="http://schemas.microsoft.com/office/drawing/2014/main" id="{D27892D6-DFD2-4514-AA90-BE6D8F4D46D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67664" y="6396038"/>
            <a:ext cx="1824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AAD82B4-7090-42E7-A62B-638D7813F662}"/>
              </a:ext>
            </a:extLst>
          </p:cNvPr>
          <p:cNvSpPr>
            <a:spLocks noGrp="1" noChangeArrowheads="1"/>
          </p:cNvSpPr>
          <p:nvPr>
            <p:ph type="title"/>
          </p:nvPr>
        </p:nvSpPr>
        <p:spPr/>
        <p:txBody>
          <a:bodyPr/>
          <a:lstStyle/>
          <a:p>
            <a:r>
              <a:rPr lang="en-US" altLang="nb-NO" sz="2800"/>
              <a:t>Theoretical</a:t>
            </a:r>
            <a:r>
              <a:rPr lang="en-US" altLang="nb-NO" sz="2800" b="1"/>
              <a:t> </a:t>
            </a:r>
            <a:r>
              <a:rPr lang="en-US" altLang="nb-NO" sz="2800"/>
              <a:t>framework</a:t>
            </a:r>
            <a:endParaRPr lang="nb-NO" altLang="nb-NO" sz="2800"/>
          </a:p>
        </p:txBody>
      </p:sp>
      <p:sp>
        <p:nvSpPr>
          <p:cNvPr id="3" name="Content Placeholder 2">
            <a:extLst>
              <a:ext uri="{FF2B5EF4-FFF2-40B4-BE49-F238E27FC236}">
                <a16:creationId xmlns:a16="http://schemas.microsoft.com/office/drawing/2014/main" id="{412210AB-686D-44C4-B71F-6A2F93C3A34F}"/>
              </a:ext>
            </a:extLst>
          </p:cNvPr>
          <p:cNvSpPr>
            <a:spLocks noGrp="1"/>
          </p:cNvSpPr>
          <p:nvPr>
            <p:ph idx="1"/>
          </p:nvPr>
        </p:nvSpPr>
        <p:spPr>
          <a:xfrm>
            <a:off x="1703388" y="1509713"/>
            <a:ext cx="8629650" cy="4824412"/>
          </a:xfrm>
        </p:spPr>
        <p:txBody>
          <a:bodyPr/>
          <a:lstStyle/>
          <a:p>
            <a:pPr>
              <a:defRPr/>
            </a:pPr>
            <a:r>
              <a:rPr lang="en-US" sz="2400" dirty="0"/>
              <a:t>Interactional perspectives on intimate partner violence </a:t>
            </a:r>
            <a:r>
              <a:rPr lang="en-US" sz="1400" dirty="0"/>
              <a:t>( Bell &amp; </a:t>
            </a:r>
            <a:r>
              <a:rPr lang="en-US" sz="1400" dirty="0" err="1"/>
              <a:t>Naugle</a:t>
            </a:r>
            <a:r>
              <a:rPr lang="en-US" sz="1400" dirty="0"/>
              <a:t>, 2008; Dixon, Hamilton-</a:t>
            </a:r>
            <a:r>
              <a:rPr lang="en-US" sz="1400" dirty="0" err="1"/>
              <a:t>Giachritsis</a:t>
            </a:r>
            <a:r>
              <a:rPr lang="en-US" sz="1400" dirty="0"/>
              <a:t>, &amp; Browne, 2008; Emery, 2011; </a:t>
            </a:r>
            <a:r>
              <a:rPr lang="en-US" sz="1400" dirty="0" err="1"/>
              <a:t>Winstok</a:t>
            </a:r>
            <a:r>
              <a:rPr lang="en-US" sz="1400" dirty="0"/>
              <a:t>, 2007, 2011)</a:t>
            </a:r>
          </a:p>
          <a:p>
            <a:pPr>
              <a:defRPr/>
            </a:pPr>
            <a:endParaRPr lang="en-US" sz="1400" dirty="0"/>
          </a:p>
          <a:p>
            <a:pPr lvl="1">
              <a:defRPr/>
            </a:pPr>
            <a:r>
              <a:rPr lang="en-US" sz="2000" dirty="0"/>
              <a:t>Victim and perpetrator interaction </a:t>
            </a:r>
          </a:p>
          <a:p>
            <a:pPr lvl="1">
              <a:defRPr/>
            </a:pPr>
            <a:r>
              <a:rPr lang="en-US" sz="2000" dirty="0"/>
              <a:t>Integrating multiple academic disciplines</a:t>
            </a:r>
          </a:p>
          <a:p>
            <a:pPr lvl="1">
              <a:defRPr/>
            </a:pPr>
            <a:r>
              <a:rPr lang="en-US" sz="2000" dirty="0"/>
              <a:t>Emphasis on ideographic factors</a:t>
            </a:r>
          </a:p>
          <a:p>
            <a:pPr lvl="1">
              <a:defRPr/>
            </a:pPr>
            <a:r>
              <a:rPr lang="en-US" sz="2000" dirty="0"/>
              <a:t>Significant heterogeneity of IPV</a:t>
            </a:r>
          </a:p>
          <a:p>
            <a:pPr lvl="1">
              <a:defRPr/>
            </a:pPr>
            <a:r>
              <a:rPr lang="en-US" sz="2000" dirty="0"/>
              <a:t>“The violence process”</a:t>
            </a:r>
            <a:endParaRPr lang="en-US" sz="1400" dirty="0"/>
          </a:p>
          <a:p>
            <a:pPr lvl="1">
              <a:defRPr/>
            </a:pPr>
            <a:endParaRPr lang="en-US" sz="2000" dirty="0"/>
          </a:p>
          <a:p>
            <a:pPr lvl="1">
              <a:defRPr/>
            </a:pPr>
            <a:endParaRPr lang="en-US" sz="2000" dirty="0"/>
          </a:p>
          <a:p>
            <a:pPr marL="457200" lvl="1" indent="0">
              <a:buNone/>
              <a:defRPr/>
            </a:pPr>
            <a:r>
              <a:rPr lang="en-US" sz="2000" dirty="0"/>
              <a:t>	Crucial to investigate the IPH process</a:t>
            </a:r>
            <a:br>
              <a:rPr lang="nb-NO" sz="2000" dirty="0"/>
            </a:br>
            <a:endParaRPr lang="nb-NO" sz="2000" dirty="0"/>
          </a:p>
        </p:txBody>
      </p:sp>
      <p:sp>
        <p:nvSpPr>
          <p:cNvPr id="5" name="Right Arrow 4">
            <a:extLst>
              <a:ext uri="{FF2B5EF4-FFF2-40B4-BE49-F238E27FC236}">
                <a16:creationId xmlns:a16="http://schemas.microsoft.com/office/drawing/2014/main" id="{AF081BFB-99EC-4629-BD57-D5924788B2A5}"/>
              </a:ext>
            </a:extLst>
          </p:cNvPr>
          <p:cNvSpPr/>
          <p:nvPr/>
        </p:nvSpPr>
        <p:spPr>
          <a:xfrm>
            <a:off x="1984376" y="4897439"/>
            <a:ext cx="531813"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p>
        </p:txBody>
      </p:sp>
      <p:pic>
        <p:nvPicPr>
          <p:cNvPr id="11269" name="Picture 1">
            <a:extLst>
              <a:ext uri="{FF2B5EF4-FFF2-40B4-BE49-F238E27FC236}">
                <a16:creationId xmlns:a16="http://schemas.microsoft.com/office/drawing/2014/main" id="{BD36EBF4-87B4-4A52-852E-296A4046FC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6375400"/>
            <a:ext cx="19065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DEBB77D-A64E-47D2-8B08-6903E9295D8E}"/>
              </a:ext>
            </a:extLst>
          </p:cNvPr>
          <p:cNvSpPr>
            <a:spLocks noGrp="1" noChangeArrowheads="1"/>
          </p:cNvSpPr>
          <p:nvPr>
            <p:ph type="title"/>
          </p:nvPr>
        </p:nvSpPr>
        <p:spPr>
          <a:xfrm>
            <a:off x="2209800" y="609601"/>
            <a:ext cx="7772400" cy="803275"/>
          </a:xfrm>
        </p:spPr>
        <p:txBody>
          <a:bodyPr/>
          <a:lstStyle/>
          <a:p>
            <a:r>
              <a:rPr lang="en-US" altLang="nb-NO" sz="2800"/>
              <a:t>The aim of this study</a:t>
            </a:r>
          </a:p>
        </p:txBody>
      </p:sp>
      <p:sp>
        <p:nvSpPr>
          <p:cNvPr id="3" name="Content Placeholder 2">
            <a:extLst>
              <a:ext uri="{FF2B5EF4-FFF2-40B4-BE49-F238E27FC236}">
                <a16:creationId xmlns:a16="http://schemas.microsoft.com/office/drawing/2014/main" id="{C9802A12-15C9-42B8-A5E9-AE07A410E41F}"/>
              </a:ext>
            </a:extLst>
          </p:cNvPr>
          <p:cNvSpPr>
            <a:spLocks noGrp="1"/>
          </p:cNvSpPr>
          <p:nvPr>
            <p:ph idx="1"/>
          </p:nvPr>
        </p:nvSpPr>
        <p:spPr>
          <a:xfrm>
            <a:off x="2209800" y="1484314"/>
            <a:ext cx="7772400" cy="4611687"/>
          </a:xfrm>
        </p:spPr>
        <p:txBody>
          <a:bodyPr/>
          <a:lstStyle/>
          <a:p>
            <a:pPr marL="0" indent="0">
              <a:buNone/>
              <a:defRPr/>
            </a:pPr>
            <a:r>
              <a:rPr lang="en-GB" sz="1800" dirty="0"/>
              <a:t> </a:t>
            </a:r>
            <a:r>
              <a:rPr lang="en-GB" sz="2400" dirty="0"/>
              <a:t>Research questions:</a:t>
            </a:r>
          </a:p>
          <a:p>
            <a:pPr>
              <a:buFont typeface="+mj-lt"/>
              <a:buAutoNum type="arabicPeriod"/>
              <a:defRPr/>
            </a:pPr>
            <a:r>
              <a:rPr lang="en-GB" sz="1800" dirty="0"/>
              <a:t>What was the prevalence of substance influence at the time of the crime and the presence of substance use addictions in general?</a:t>
            </a:r>
          </a:p>
          <a:p>
            <a:pPr>
              <a:buFont typeface="+mj-lt"/>
              <a:buAutoNum type="arabicPeriod"/>
              <a:defRPr/>
            </a:pPr>
            <a:endParaRPr lang="nb-NO" sz="1800" dirty="0"/>
          </a:p>
          <a:p>
            <a:pPr>
              <a:buFont typeface="+mj-lt"/>
              <a:buAutoNum type="arabicPeriod"/>
              <a:defRPr/>
            </a:pPr>
            <a:r>
              <a:rPr lang="en-GB" sz="1800" dirty="0"/>
              <a:t>Did IPH committed by a substance-influenced perpetrator have different characteristics than IPH committed by a non-influenced perpetrator?</a:t>
            </a:r>
          </a:p>
          <a:p>
            <a:pPr>
              <a:buFont typeface="+mj-lt"/>
              <a:buAutoNum type="arabicPeriod"/>
              <a:defRPr/>
            </a:pPr>
            <a:endParaRPr lang="nb-NO" sz="1800" dirty="0"/>
          </a:p>
          <a:p>
            <a:pPr>
              <a:buFont typeface="+mj-lt"/>
              <a:buAutoNum type="arabicPeriod"/>
              <a:defRPr/>
            </a:pPr>
            <a:r>
              <a:rPr lang="en-GB" sz="1800" dirty="0"/>
              <a:t>Did IPH committed by a perpetrator </a:t>
            </a:r>
            <a:br>
              <a:rPr lang="en-GB" sz="1800" dirty="0"/>
            </a:br>
            <a:r>
              <a:rPr lang="en-GB" sz="1800" dirty="0"/>
              <a:t>influenced by </a:t>
            </a:r>
            <a:r>
              <a:rPr lang="en-GB" sz="1800" u="sng" dirty="0"/>
              <a:t>illegal substances </a:t>
            </a:r>
            <a:r>
              <a:rPr lang="en-GB" sz="1800" dirty="0"/>
              <a:t>have </a:t>
            </a:r>
            <a:br>
              <a:rPr lang="en-GB" sz="1800" dirty="0"/>
            </a:br>
            <a:r>
              <a:rPr lang="en-GB" sz="1800" dirty="0"/>
              <a:t>different characteristics than IPH </a:t>
            </a:r>
            <a:br>
              <a:rPr lang="en-GB" sz="1800" dirty="0"/>
            </a:br>
            <a:r>
              <a:rPr lang="en-GB" sz="1800" dirty="0"/>
              <a:t>committed by perpetrators influenced by </a:t>
            </a:r>
            <a:br>
              <a:rPr lang="en-GB" sz="1800" dirty="0"/>
            </a:br>
            <a:r>
              <a:rPr lang="en-GB" sz="1800" u="sng" dirty="0"/>
              <a:t>alcohol alone</a:t>
            </a:r>
            <a:r>
              <a:rPr lang="en-GB" sz="1800" dirty="0"/>
              <a:t>? </a:t>
            </a:r>
            <a:endParaRPr lang="nb-NO" sz="1800" dirty="0"/>
          </a:p>
          <a:p>
            <a:pPr marL="0" indent="0">
              <a:buNone/>
              <a:defRPr/>
            </a:pPr>
            <a:endParaRPr lang="nb-NO" dirty="0"/>
          </a:p>
          <a:p>
            <a:pPr marL="0" indent="0">
              <a:buNone/>
              <a:defRPr/>
            </a:pPr>
            <a:endParaRPr lang="nb-NO" dirty="0"/>
          </a:p>
        </p:txBody>
      </p:sp>
      <p:sp>
        <p:nvSpPr>
          <p:cNvPr id="13316" name="Footer Placeholder 3">
            <a:extLst>
              <a:ext uri="{FF2B5EF4-FFF2-40B4-BE49-F238E27FC236}">
                <a16:creationId xmlns:a16="http://schemas.microsoft.com/office/drawing/2014/main" id="{3B27CF87-7523-4583-B462-BEC25BBF9E7E}"/>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13317" name="Picture 4" descr="http://1.vgc.no/drpublish/images/article/2016/01/15/23596650/1/990/2482719.jpg">
            <a:extLst>
              <a:ext uri="{FF2B5EF4-FFF2-40B4-BE49-F238E27FC236}">
                <a16:creationId xmlns:a16="http://schemas.microsoft.com/office/drawing/2014/main" id="{2A468752-569D-48AE-B72F-98F41B084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689" y="3716339"/>
            <a:ext cx="3762375"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
            <a:extLst>
              <a:ext uri="{FF2B5EF4-FFF2-40B4-BE49-F238E27FC236}">
                <a16:creationId xmlns:a16="http://schemas.microsoft.com/office/drawing/2014/main" id="{09A92614-A716-464B-A6AE-E406493D57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6364289"/>
            <a:ext cx="19415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GB" sz="5400" dirty="0"/>
              <a:t>Setting research priorities</a:t>
            </a:r>
          </a:p>
        </p:txBody>
      </p:sp>
      <p:sp>
        <p:nvSpPr>
          <p:cNvPr id="3" name="Text Placeholder 2"/>
          <p:cNvSpPr>
            <a:spLocks noGrp="1"/>
          </p:cNvSpPr>
          <p:nvPr>
            <p:ph type="body" sz="quarter" idx="11"/>
          </p:nvPr>
        </p:nvSpPr>
        <p:spPr/>
        <p:txBody>
          <a:bodyPr/>
          <a:lstStyle/>
          <a:p>
            <a:r>
              <a:rPr lang="en-GB" dirty="0"/>
              <a:t>Dan Robotham, McPin Foundation</a:t>
            </a:r>
          </a:p>
        </p:txBody>
      </p:sp>
    </p:spTree>
    <p:extLst>
      <p:ext uri="{BB962C8B-B14F-4D97-AF65-F5344CB8AC3E}">
        <p14:creationId xmlns:p14="http://schemas.microsoft.com/office/powerpoint/2010/main" val="14739502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CE6F27E-BAAA-409F-99BF-490A65BFB788}"/>
              </a:ext>
            </a:extLst>
          </p:cNvPr>
          <p:cNvSpPr>
            <a:spLocks noGrp="1" noChangeArrowheads="1"/>
          </p:cNvSpPr>
          <p:nvPr>
            <p:ph type="title"/>
          </p:nvPr>
        </p:nvSpPr>
        <p:spPr>
          <a:xfrm>
            <a:off x="1992314" y="115889"/>
            <a:ext cx="8567737" cy="1296987"/>
          </a:xfrm>
        </p:spPr>
        <p:txBody>
          <a:bodyPr/>
          <a:lstStyle/>
          <a:p>
            <a:r>
              <a:rPr lang="nb-NO" altLang="nb-NO" sz="2800"/>
              <a:t>Material and </a:t>
            </a:r>
            <a:r>
              <a:rPr lang="en-US" altLang="nb-NO" sz="2800"/>
              <a:t>methods</a:t>
            </a:r>
          </a:p>
        </p:txBody>
      </p:sp>
      <p:sp>
        <p:nvSpPr>
          <p:cNvPr id="3" name="Content Placeholder 2">
            <a:extLst>
              <a:ext uri="{FF2B5EF4-FFF2-40B4-BE49-F238E27FC236}">
                <a16:creationId xmlns:a16="http://schemas.microsoft.com/office/drawing/2014/main" id="{35974E40-0518-4865-9BCD-74CE5F1F39D6}"/>
              </a:ext>
            </a:extLst>
          </p:cNvPr>
          <p:cNvSpPr>
            <a:spLocks noGrp="1"/>
          </p:cNvSpPr>
          <p:nvPr>
            <p:ph idx="1"/>
          </p:nvPr>
        </p:nvSpPr>
        <p:spPr>
          <a:xfrm>
            <a:off x="2209800" y="1412876"/>
            <a:ext cx="7772400" cy="4683125"/>
          </a:xfrm>
        </p:spPr>
        <p:txBody>
          <a:bodyPr/>
          <a:lstStyle/>
          <a:p>
            <a:pPr>
              <a:defRPr/>
            </a:pPr>
            <a:r>
              <a:rPr lang="en-US" sz="2000" dirty="0"/>
              <a:t>Sample: all IPHs in Norway from 1990 through </a:t>
            </a:r>
            <a:r>
              <a:rPr lang="en-US" sz="2000" b="1" dirty="0"/>
              <a:t>2012</a:t>
            </a:r>
            <a:r>
              <a:rPr lang="en-US" sz="2000" dirty="0"/>
              <a:t> (N=177)</a:t>
            </a:r>
          </a:p>
          <a:p>
            <a:pPr lvl="1">
              <a:defRPr/>
            </a:pPr>
            <a:r>
              <a:rPr lang="en-US" sz="1600" dirty="0"/>
              <a:t>Including IPH-suicide (25%) and perpetrators unfit to plead (insane) (12%)</a:t>
            </a:r>
          </a:p>
          <a:p>
            <a:pPr lvl="1">
              <a:defRPr/>
            </a:pPr>
            <a:r>
              <a:rPr lang="en-US" sz="1600" dirty="0"/>
              <a:t>Recently started including data from homicides 2012- 2018 – </a:t>
            </a:r>
            <a:r>
              <a:rPr lang="en-US" sz="1600" u="sng" dirty="0"/>
              <a:t>not</a:t>
            </a:r>
            <a:r>
              <a:rPr lang="en-US" sz="1600" dirty="0"/>
              <a:t> included in the current analyses</a:t>
            </a:r>
          </a:p>
          <a:p>
            <a:pPr>
              <a:defRPr/>
            </a:pPr>
            <a:endParaRPr lang="en-US" sz="2000" dirty="0"/>
          </a:p>
          <a:p>
            <a:pPr>
              <a:defRPr/>
            </a:pPr>
            <a:r>
              <a:rPr lang="en-US" sz="2000" dirty="0"/>
              <a:t>Mixed methods study, convergent parallel design</a:t>
            </a:r>
            <a:r>
              <a:rPr lang="en-US" sz="1400" dirty="0"/>
              <a:t> (Creswell &amp; Plano Clark, 2011)</a:t>
            </a:r>
          </a:p>
          <a:p>
            <a:pPr lvl="1">
              <a:defRPr/>
            </a:pPr>
            <a:r>
              <a:rPr lang="en-US" sz="1800" dirty="0"/>
              <a:t>Quantitative data extracted from court documents in each case (N = 177)</a:t>
            </a:r>
          </a:p>
          <a:p>
            <a:pPr lvl="1">
              <a:defRPr/>
            </a:pPr>
            <a:r>
              <a:rPr lang="en-US" sz="1600" dirty="0"/>
              <a:t>Qualitative data from interviews with a stratified sample of bereaved (n=12; 9 women and 3 men) from different homicide cases</a:t>
            </a:r>
          </a:p>
          <a:p>
            <a:pPr marL="457200" lvl="1" indent="0">
              <a:buNone/>
              <a:defRPr/>
            </a:pPr>
            <a:endParaRPr lang="en-US" sz="1600" dirty="0"/>
          </a:p>
          <a:p>
            <a:pPr>
              <a:defRPr/>
            </a:pPr>
            <a:r>
              <a:rPr lang="en-US" sz="2000" dirty="0"/>
              <a:t>Legal access to the court documents was granted by the Norwegian Higher Prosecuting Authority. The study was approved by the Norwegian National Research Ethics Committee.</a:t>
            </a:r>
          </a:p>
          <a:p>
            <a:pPr>
              <a:defRPr/>
            </a:pPr>
            <a:endParaRPr lang="nb-NO" sz="2000" dirty="0"/>
          </a:p>
          <a:p>
            <a:pPr marL="0" indent="0">
              <a:buNone/>
              <a:defRPr/>
            </a:pPr>
            <a:endParaRPr lang="nb-NO" dirty="0"/>
          </a:p>
        </p:txBody>
      </p:sp>
      <p:sp>
        <p:nvSpPr>
          <p:cNvPr id="15364" name="Footer Placeholder 3">
            <a:extLst>
              <a:ext uri="{FF2B5EF4-FFF2-40B4-BE49-F238E27FC236}">
                <a16:creationId xmlns:a16="http://schemas.microsoft.com/office/drawing/2014/main" id="{CAAD5958-0025-448C-906F-1F69BBA24D42}"/>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15365" name="Picture 1">
            <a:extLst>
              <a:ext uri="{FF2B5EF4-FFF2-40B4-BE49-F238E27FC236}">
                <a16:creationId xmlns:a16="http://schemas.microsoft.com/office/drawing/2014/main" id="{A6152CB1-6CC5-4519-BAF0-009EB77D0D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7664" y="6413500"/>
            <a:ext cx="17605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ED69418-EC7B-48EC-8063-F129A42A892F}"/>
              </a:ext>
            </a:extLst>
          </p:cNvPr>
          <p:cNvSpPr>
            <a:spLocks noGrp="1" noChangeArrowheads="1"/>
          </p:cNvSpPr>
          <p:nvPr>
            <p:ph type="title"/>
          </p:nvPr>
        </p:nvSpPr>
        <p:spPr/>
        <p:txBody>
          <a:bodyPr/>
          <a:lstStyle/>
          <a:p>
            <a:r>
              <a:rPr lang="nb-NO" altLang="nb-NO" sz="2800"/>
              <a:t>Material and </a:t>
            </a:r>
            <a:r>
              <a:rPr lang="en-US" altLang="nb-NO" sz="2800"/>
              <a:t>methods </a:t>
            </a:r>
          </a:p>
        </p:txBody>
      </p:sp>
      <p:sp>
        <p:nvSpPr>
          <p:cNvPr id="3" name="Content Placeholder 2">
            <a:extLst>
              <a:ext uri="{FF2B5EF4-FFF2-40B4-BE49-F238E27FC236}">
                <a16:creationId xmlns:a16="http://schemas.microsoft.com/office/drawing/2014/main" id="{81863E1A-E5E6-476C-AEF7-461CA43BE867}"/>
              </a:ext>
            </a:extLst>
          </p:cNvPr>
          <p:cNvSpPr>
            <a:spLocks noGrp="1"/>
          </p:cNvSpPr>
          <p:nvPr>
            <p:ph idx="1"/>
          </p:nvPr>
        </p:nvSpPr>
        <p:spPr>
          <a:xfrm>
            <a:off x="1774825" y="1700214"/>
            <a:ext cx="8629650" cy="4752975"/>
          </a:xfrm>
        </p:spPr>
        <p:txBody>
          <a:bodyPr/>
          <a:lstStyle/>
          <a:p>
            <a:pPr>
              <a:defRPr/>
            </a:pPr>
            <a:r>
              <a:rPr lang="en-US" sz="2000" dirty="0"/>
              <a:t>Procedures and measures</a:t>
            </a:r>
          </a:p>
          <a:p>
            <a:pPr lvl="1">
              <a:defRPr/>
            </a:pPr>
            <a:r>
              <a:rPr lang="en-US" sz="2000" dirty="0"/>
              <a:t>Structured risk assessment</a:t>
            </a:r>
          </a:p>
          <a:p>
            <a:pPr lvl="2">
              <a:defRPr/>
            </a:pPr>
            <a:r>
              <a:rPr lang="en-US" sz="1800" dirty="0"/>
              <a:t>Danger Assessment  Revised 20 item (DAR20) </a:t>
            </a:r>
            <a:r>
              <a:rPr lang="en-US" sz="1400" dirty="0"/>
              <a:t>(Campbell et al., 2009)</a:t>
            </a:r>
          </a:p>
          <a:p>
            <a:pPr lvl="2">
              <a:defRPr/>
            </a:pPr>
            <a:r>
              <a:rPr lang="en-US" sz="1800" dirty="0"/>
              <a:t>Spousal Assault Risk Assessment  Guide (SARA</a:t>
            </a:r>
            <a:r>
              <a:rPr lang="en-US" sz="1400" dirty="0"/>
              <a:t>) (</a:t>
            </a:r>
            <a:r>
              <a:rPr lang="en-US" sz="1400" dirty="0" err="1"/>
              <a:t>Kropp</a:t>
            </a:r>
            <a:r>
              <a:rPr lang="en-US" sz="1400" dirty="0"/>
              <a:t> &amp; Hart, 2000)</a:t>
            </a:r>
          </a:p>
          <a:p>
            <a:pPr lvl="2">
              <a:defRPr/>
            </a:pPr>
            <a:r>
              <a:rPr lang="en-US" sz="1800" dirty="0"/>
              <a:t>Severe Intimate Violence Partner Risk Prediction Scale (SIVPAS) </a:t>
            </a:r>
            <a:r>
              <a:rPr lang="en-US" sz="1400" dirty="0"/>
              <a:t>(</a:t>
            </a:r>
            <a:r>
              <a:rPr lang="en-US" sz="1400" dirty="0" err="1"/>
              <a:t>Echeburua</a:t>
            </a:r>
            <a:r>
              <a:rPr lang="en-US" sz="1400" dirty="0"/>
              <a:t>, Fernandez-Montalvo, de Corral, &amp; Lopez-</a:t>
            </a:r>
            <a:r>
              <a:rPr lang="en-US" sz="1400" dirty="0" err="1"/>
              <a:t>Goni</a:t>
            </a:r>
            <a:r>
              <a:rPr lang="en-US" sz="1400" dirty="0"/>
              <a:t>, 2009</a:t>
            </a:r>
            <a:r>
              <a:rPr lang="en-US" sz="1800" dirty="0"/>
              <a:t>)</a:t>
            </a:r>
          </a:p>
          <a:p>
            <a:pPr>
              <a:defRPr/>
            </a:pPr>
            <a:r>
              <a:rPr lang="en-US" sz="2000" dirty="0"/>
              <a:t>SPJ tradition </a:t>
            </a:r>
          </a:p>
          <a:p>
            <a:pPr marL="1200150" lvl="2" indent="-342900">
              <a:defRPr/>
            </a:pPr>
            <a:r>
              <a:rPr lang="en-US" dirty="0"/>
              <a:t>No scores </a:t>
            </a:r>
          </a:p>
          <a:p>
            <a:pPr marL="1200150" lvl="2" indent="-342900">
              <a:defRPr/>
            </a:pPr>
            <a:r>
              <a:rPr lang="en-US" dirty="0"/>
              <a:t>SARA</a:t>
            </a:r>
            <a:r>
              <a:rPr lang="en-US" i="1" dirty="0"/>
              <a:t>: Yes, partially, no or unknown/omit</a:t>
            </a:r>
          </a:p>
          <a:p>
            <a:pPr>
              <a:defRPr/>
            </a:pPr>
            <a:r>
              <a:rPr lang="en-US" sz="2000" dirty="0"/>
              <a:t>Blood alcohol or other toxin levels</a:t>
            </a:r>
          </a:p>
          <a:p>
            <a:pPr>
              <a:defRPr/>
            </a:pPr>
            <a:r>
              <a:rPr lang="en-US" sz="2000" dirty="0"/>
              <a:t>ICD-10</a:t>
            </a:r>
          </a:p>
          <a:p>
            <a:pPr marL="0" indent="0">
              <a:buNone/>
              <a:defRPr/>
            </a:pPr>
            <a:endParaRPr lang="nb-NO" sz="2000" dirty="0"/>
          </a:p>
        </p:txBody>
      </p:sp>
      <p:pic>
        <p:nvPicPr>
          <p:cNvPr id="17412" name="Picture 2">
            <a:extLst>
              <a:ext uri="{FF2B5EF4-FFF2-40B4-BE49-F238E27FC236}">
                <a16:creationId xmlns:a16="http://schemas.microsoft.com/office/drawing/2014/main" id="{396D749E-7DA9-456F-ABB7-3032DBDDE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152400"/>
            <a:ext cx="3522663"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1">
            <a:extLst>
              <a:ext uri="{FF2B5EF4-FFF2-40B4-BE49-F238E27FC236}">
                <a16:creationId xmlns:a16="http://schemas.microsoft.com/office/drawing/2014/main" id="{543C1C5E-CD1D-4085-8865-BD7AE9A4CD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6375400"/>
            <a:ext cx="19097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9ADFCEF-FDEB-49ED-AEFC-51F7E74D52EC}"/>
              </a:ext>
            </a:extLst>
          </p:cNvPr>
          <p:cNvSpPr>
            <a:spLocks noGrp="1" noChangeArrowheads="1"/>
          </p:cNvSpPr>
          <p:nvPr>
            <p:ph type="title"/>
          </p:nvPr>
        </p:nvSpPr>
        <p:spPr/>
        <p:txBody>
          <a:bodyPr/>
          <a:lstStyle/>
          <a:p>
            <a:r>
              <a:rPr lang="en-US" altLang="nb-NO" sz="2800"/>
              <a:t>Reliability</a:t>
            </a:r>
          </a:p>
        </p:txBody>
      </p:sp>
      <p:sp>
        <p:nvSpPr>
          <p:cNvPr id="4" name="Text Placeholder 3">
            <a:extLst>
              <a:ext uri="{FF2B5EF4-FFF2-40B4-BE49-F238E27FC236}">
                <a16:creationId xmlns:a16="http://schemas.microsoft.com/office/drawing/2014/main" id="{7CC53006-505B-4B87-B9BA-81CF5E379847}"/>
              </a:ext>
            </a:extLst>
          </p:cNvPr>
          <p:cNvSpPr>
            <a:spLocks noGrp="1"/>
          </p:cNvSpPr>
          <p:nvPr>
            <p:ph type="body" sz="half" idx="2"/>
          </p:nvPr>
        </p:nvSpPr>
        <p:spPr>
          <a:xfrm>
            <a:off x="1981201" y="1435101"/>
            <a:ext cx="3243263" cy="4691063"/>
          </a:xfrm>
        </p:spPr>
        <p:txBody>
          <a:bodyPr/>
          <a:lstStyle/>
          <a:p>
            <a:pPr>
              <a:spcBef>
                <a:spcPct val="30000"/>
              </a:spcBef>
              <a:defRPr/>
            </a:pPr>
            <a:r>
              <a:rPr lang="en-US" sz="2000" dirty="0"/>
              <a:t>ICC = 0.853, CI (0.741 – 0.923) </a:t>
            </a:r>
          </a:p>
          <a:p>
            <a:pPr>
              <a:spcBef>
                <a:spcPct val="30000"/>
              </a:spcBef>
              <a:defRPr/>
            </a:pPr>
            <a:r>
              <a:rPr lang="en-US" sz="2000" dirty="0"/>
              <a:t>Based on two independent raters’ coding of data from 20 randomly selected cases</a:t>
            </a:r>
            <a:endParaRPr lang="en-US" kern="1200" dirty="0"/>
          </a:p>
          <a:p>
            <a:pPr>
              <a:defRPr/>
            </a:pPr>
            <a:endParaRPr lang="nb-NO" dirty="0"/>
          </a:p>
          <a:p>
            <a:pPr>
              <a:defRPr/>
            </a:pPr>
            <a:endParaRPr lang="nb-NO" dirty="0"/>
          </a:p>
        </p:txBody>
      </p:sp>
      <p:pic>
        <p:nvPicPr>
          <p:cNvPr id="19460" name="Content Placeholder 5">
            <a:extLst>
              <a:ext uri="{FF2B5EF4-FFF2-40B4-BE49-F238E27FC236}">
                <a16:creationId xmlns:a16="http://schemas.microsoft.com/office/drawing/2014/main" id="{85796DEE-947C-43BE-8514-A8D9446810D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40464" y="1312863"/>
            <a:ext cx="3609975" cy="4813300"/>
          </a:xfrm>
        </p:spPr>
      </p:pic>
      <p:pic>
        <p:nvPicPr>
          <p:cNvPr id="19461" name="Picture 2">
            <a:extLst>
              <a:ext uri="{FF2B5EF4-FFF2-40B4-BE49-F238E27FC236}">
                <a16:creationId xmlns:a16="http://schemas.microsoft.com/office/drawing/2014/main" id="{140D7D99-4463-4F69-82BD-C218A494A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3978276"/>
            <a:ext cx="2913062"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1">
            <a:extLst>
              <a:ext uri="{FF2B5EF4-FFF2-40B4-BE49-F238E27FC236}">
                <a16:creationId xmlns:a16="http://schemas.microsoft.com/office/drawing/2014/main" id="{32DE64E5-EE05-4676-BAB1-5545AF2891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45451" y="6427789"/>
            <a:ext cx="16621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E7CA27A-DC1F-4DA6-A2D6-D546BE8B1C31}"/>
              </a:ext>
            </a:extLst>
          </p:cNvPr>
          <p:cNvSpPr>
            <a:spLocks noGrp="1" noChangeArrowheads="1"/>
          </p:cNvSpPr>
          <p:nvPr>
            <p:ph type="title"/>
          </p:nvPr>
        </p:nvSpPr>
        <p:spPr>
          <a:xfrm>
            <a:off x="1992314" y="115889"/>
            <a:ext cx="8567737" cy="1081087"/>
          </a:xfrm>
        </p:spPr>
        <p:txBody>
          <a:bodyPr/>
          <a:lstStyle/>
          <a:p>
            <a:r>
              <a:rPr lang="nb-NO" altLang="nb-NO" sz="2800"/>
              <a:t>Material and </a:t>
            </a:r>
            <a:r>
              <a:rPr lang="en-US" altLang="nb-NO" sz="2800"/>
              <a:t>methods</a:t>
            </a:r>
          </a:p>
        </p:txBody>
      </p:sp>
      <p:sp>
        <p:nvSpPr>
          <p:cNvPr id="3" name="Content Placeholder 2">
            <a:extLst>
              <a:ext uri="{FF2B5EF4-FFF2-40B4-BE49-F238E27FC236}">
                <a16:creationId xmlns:a16="http://schemas.microsoft.com/office/drawing/2014/main" id="{D8D28C53-EF26-4029-8916-57D630036F6B}"/>
              </a:ext>
            </a:extLst>
          </p:cNvPr>
          <p:cNvSpPr>
            <a:spLocks noGrp="1"/>
          </p:cNvSpPr>
          <p:nvPr>
            <p:ph idx="1"/>
          </p:nvPr>
        </p:nvSpPr>
        <p:spPr>
          <a:xfrm>
            <a:off x="1774825" y="1412875"/>
            <a:ext cx="8629650" cy="4762500"/>
          </a:xfrm>
        </p:spPr>
        <p:txBody>
          <a:bodyPr>
            <a:normAutofit lnSpcReduction="10000"/>
          </a:bodyPr>
          <a:lstStyle/>
          <a:p>
            <a:pPr>
              <a:defRPr/>
            </a:pPr>
            <a:r>
              <a:rPr lang="nb-NO" sz="2000" dirty="0"/>
              <a:t>Analyses</a:t>
            </a:r>
          </a:p>
          <a:p>
            <a:pPr lvl="1">
              <a:defRPr/>
            </a:pPr>
            <a:r>
              <a:rPr lang="en-US" sz="2000" dirty="0"/>
              <a:t>Univariate, bivariate analyses and multivariate logistic regression</a:t>
            </a:r>
          </a:p>
          <a:p>
            <a:pPr marL="914400" lvl="1" indent="-457200">
              <a:buFont typeface="+mj-lt"/>
              <a:buAutoNum type="arabicPeriod"/>
              <a:defRPr/>
            </a:pPr>
            <a:r>
              <a:rPr lang="en-US" sz="2000" dirty="0"/>
              <a:t>IPH by perpetrator influenced by alcohol or other toxins at the time of the incident or not</a:t>
            </a:r>
          </a:p>
          <a:p>
            <a:pPr marL="914400" lvl="1" indent="-457200">
              <a:buFont typeface="+mj-lt"/>
              <a:buAutoNum type="arabicPeriod"/>
              <a:defRPr/>
            </a:pPr>
            <a:r>
              <a:rPr lang="en-US" sz="2000" dirty="0"/>
              <a:t>IPH by perpetrator influenced by alcohol only compared to a drug or combinations of drugs and alcohol</a:t>
            </a:r>
          </a:p>
          <a:p>
            <a:pPr marL="914400" lvl="1" indent="-457200">
              <a:buFont typeface="+mj-lt"/>
              <a:buAutoNum type="arabicPeriod"/>
              <a:defRPr/>
            </a:pPr>
            <a:r>
              <a:rPr lang="en-US" sz="2000" dirty="0"/>
              <a:t>IPH by perpetrator</a:t>
            </a:r>
            <a:r>
              <a:rPr lang="en-US" sz="2000" dirty="0">
                <a:solidFill>
                  <a:srgbClr val="FF0000"/>
                </a:solidFill>
              </a:rPr>
              <a:t> </a:t>
            </a:r>
            <a:r>
              <a:rPr lang="en-US" sz="2000" dirty="0"/>
              <a:t>not under the influence of substances compared to perpetrator with unavailable information about this influence (unknown/omitted). </a:t>
            </a:r>
          </a:p>
          <a:p>
            <a:pPr lvl="1">
              <a:defRPr/>
            </a:pPr>
            <a:endParaRPr lang="en-US" sz="2000" dirty="0"/>
          </a:p>
          <a:p>
            <a:pPr marL="400050">
              <a:defRPr/>
            </a:pPr>
            <a:r>
              <a:rPr lang="en-US" sz="2000" dirty="0"/>
              <a:t>The stepwise options recommended for logistic regression for small samples </a:t>
            </a:r>
            <a:r>
              <a:rPr lang="en-US" sz="1400" dirty="0"/>
              <a:t>(Altman, 1990; </a:t>
            </a:r>
            <a:r>
              <a:rPr lang="en-US" sz="1400" dirty="0" err="1"/>
              <a:t>Pallant</a:t>
            </a:r>
            <a:r>
              <a:rPr lang="en-US" sz="1400" dirty="0"/>
              <a:t>, 2010)</a:t>
            </a:r>
            <a:endParaRPr lang="nb-NO" sz="1400" dirty="0"/>
          </a:p>
          <a:p>
            <a:pPr lvl="3">
              <a:defRPr/>
            </a:pPr>
            <a:r>
              <a:rPr lang="en-US" dirty="0"/>
              <a:t>Hosmer-</a:t>
            </a:r>
            <a:r>
              <a:rPr lang="en-US" dirty="0" err="1"/>
              <a:t>Lemeshow</a:t>
            </a:r>
            <a:r>
              <a:rPr lang="en-US" dirty="0"/>
              <a:t> test </a:t>
            </a:r>
          </a:p>
          <a:p>
            <a:pPr lvl="3">
              <a:defRPr/>
            </a:pPr>
            <a:r>
              <a:rPr lang="en-US" dirty="0"/>
              <a:t>Cox &amp; Snell R Square </a:t>
            </a:r>
          </a:p>
          <a:p>
            <a:pPr marL="457200" lvl="1" indent="0">
              <a:buNone/>
              <a:defRPr/>
            </a:pPr>
            <a:br>
              <a:rPr lang="en-US" b="1" kern="1200" dirty="0"/>
            </a:br>
            <a:endParaRPr lang="nb-NO" dirty="0"/>
          </a:p>
          <a:p>
            <a:pPr lvl="1">
              <a:defRPr/>
            </a:pPr>
            <a:endParaRPr lang="en-US" kern="1200" dirty="0"/>
          </a:p>
          <a:p>
            <a:pPr marL="914400" lvl="2" indent="0">
              <a:buNone/>
              <a:defRPr/>
            </a:pPr>
            <a:endParaRPr lang="en-US" kern="1200" dirty="0"/>
          </a:p>
          <a:p>
            <a:pPr lvl="2">
              <a:defRPr/>
            </a:pPr>
            <a:endParaRPr lang="nb-NO" dirty="0"/>
          </a:p>
        </p:txBody>
      </p:sp>
      <p:sp>
        <p:nvSpPr>
          <p:cNvPr id="21508" name="Footer Placeholder 3">
            <a:extLst>
              <a:ext uri="{FF2B5EF4-FFF2-40B4-BE49-F238E27FC236}">
                <a16:creationId xmlns:a16="http://schemas.microsoft.com/office/drawing/2014/main" id="{F1E42613-17B7-49AF-A7BF-408C09A16E45}"/>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21509" name="Picture 1">
            <a:extLst>
              <a:ext uri="{FF2B5EF4-FFF2-40B4-BE49-F238E27FC236}">
                <a16:creationId xmlns:a16="http://schemas.microsoft.com/office/drawing/2014/main" id="{15C48EE4-C0DC-4585-8713-0C6680676D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6226" y="6391275"/>
            <a:ext cx="18573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356DC3-4657-4304-AD25-771E240334B1}"/>
              </a:ext>
            </a:extLst>
          </p:cNvPr>
          <p:cNvSpPr>
            <a:spLocks noGrp="1" noChangeArrowheads="1"/>
          </p:cNvSpPr>
          <p:nvPr>
            <p:ph type="title"/>
          </p:nvPr>
        </p:nvSpPr>
        <p:spPr>
          <a:xfrm>
            <a:off x="1774826" y="333375"/>
            <a:ext cx="8207375" cy="863600"/>
          </a:xfrm>
        </p:spPr>
        <p:txBody>
          <a:bodyPr/>
          <a:lstStyle/>
          <a:p>
            <a:r>
              <a:rPr lang="en-US" altLang="nb-NO" sz="2800"/>
              <a:t>Results </a:t>
            </a:r>
            <a:br>
              <a:rPr lang="en-US" altLang="nb-NO" sz="2800"/>
            </a:br>
            <a:r>
              <a:rPr lang="nb-NO" altLang="nb-NO" sz="2800"/>
              <a:t>Mental health </a:t>
            </a:r>
          </a:p>
        </p:txBody>
      </p:sp>
      <p:sp>
        <p:nvSpPr>
          <p:cNvPr id="3" name="Content Placeholder 2">
            <a:extLst>
              <a:ext uri="{FF2B5EF4-FFF2-40B4-BE49-F238E27FC236}">
                <a16:creationId xmlns:a16="http://schemas.microsoft.com/office/drawing/2014/main" id="{AC075A9B-5523-403C-A25B-946DB54F02AB}"/>
              </a:ext>
            </a:extLst>
          </p:cNvPr>
          <p:cNvSpPr>
            <a:spLocks noGrp="1"/>
          </p:cNvSpPr>
          <p:nvPr>
            <p:ph idx="1"/>
          </p:nvPr>
        </p:nvSpPr>
        <p:spPr>
          <a:xfrm>
            <a:off x="1774825" y="1700213"/>
            <a:ext cx="8629650" cy="4392612"/>
          </a:xfrm>
        </p:spPr>
        <p:txBody>
          <a:bodyPr/>
          <a:lstStyle/>
          <a:p>
            <a:pPr>
              <a:defRPr/>
            </a:pPr>
            <a:r>
              <a:rPr lang="en-US" sz="2000" dirty="0"/>
              <a:t>Majority of perpetrators – no metal health diagnoses previous to the homicide</a:t>
            </a:r>
          </a:p>
          <a:p>
            <a:pPr>
              <a:defRPr/>
            </a:pPr>
            <a:endParaRPr lang="en-US" sz="2000" dirty="0"/>
          </a:p>
          <a:p>
            <a:pPr>
              <a:defRPr/>
            </a:pPr>
            <a:r>
              <a:rPr lang="en-US" sz="2000" dirty="0"/>
              <a:t>Nearly half (45%) of perpetrators suicidal behavior previous to the homicide </a:t>
            </a:r>
          </a:p>
          <a:p>
            <a:pPr>
              <a:defRPr/>
            </a:pPr>
            <a:endParaRPr lang="en-US" sz="2000" dirty="0"/>
          </a:p>
          <a:p>
            <a:pPr>
              <a:defRPr/>
            </a:pPr>
            <a:r>
              <a:rPr lang="en-US" sz="2000" dirty="0"/>
              <a:t>Nearly 4 out of 10 (37%) perpetrators diagnosed (previous to the homicide)</a:t>
            </a:r>
          </a:p>
          <a:p>
            <a:pPr lvl="1">
              <a:defRPr/>
            </a:pPr>
            <a:r>
              <a:rPr lang="en-US" sz="1600" dirty="0"/>
              <a:t>Depression and substance misuse/drug addiction</a:t>
            </a:r>
          </a:p>
          <a:p>
            <a:pPr lvl="1">
              <a:defRPr/>
            </a:pPr>
            <a:endParaRPr lang="en-US" sz="1600" dirty="0"/>
          </a:p>
          <a:p>
            <a:pPr>
              <a:defRPr/>
            </a:pPr>
            <a:r>
              <a:rPr lang="en-US" sz="2000" dirty="0"/>
              <a:t>1 out of 3 (34%) perpetrators symptoms without a diagnose</a:t>
            </a:r>
          </a:p>
          <a:p>
            <a:pPr lvl="1">
              <a:defRPr/>
            </a:pPr>
            <a:r>
              <a:rPr lang="en-US" sz="1600" dirty="0"/>
              <a:t>Mainly substance misuse/drug addiction</a:t>
            </a:r>
          </a:p>
          <a:p>
            <a:pPr marL="0" indent="0">
              <a:buNone/>
              <a:defRPr/>
            </a:pPr>
            <a:endParaRPr lang="en-US" sz="2000" dirty="0"/>
          </a:p>
        </p:txBody>
      </p:sp>
      <p:sp>
        <p:nvSpPr>
          <p:cNvPr id="23556" name="Footer Placeholder 3">
            <a:extLst>
              <a:ext uri="{FF2B5EF4-FFF2-40B4-BE49-F238E27FC236}">
                <a16:creationId xmlns:a16="http://schemas.microsoft.com/office/drawing/2014/main" id="{79A73B22-F7CA-48E0-82D9-14880A2D0FDC}"/>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nb-NO" altLang="nb-NO" sz="1400"/>
              <a:t>www.sifer.no</a:t>
            </a:r>
          </a:p>
        </p:txBody>
      </p:sp>
      <p:pic>
        <p:nvPicPr>
          <p:cNvPr id="23557" name="Picture 1">
            <a:extLst>
              <a:ext uri="{FF2B5EF4-FFF2-40B4-BE49-F238E27FC236}">
                <a16:creationId xmlns:a16="http://schemas.microsoft.com/office/drawing/2014/main" id="{3D4AA8D0-21AA-4DCC-A0CE-BDEE4710D4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6380163"/>
            <a:ext cx="1709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B267CA7-2196-4200-AA75-2A960B02A285}"/>
              </a:ext>
            </a:extLst>
          </p:cNvPr>
          <p:cNvSpPr>
            <a:spLocks noGrp="1" noChangeArrowheads="1"/>
          </p:cNvSpPr>
          <p:nvPr>
            <p:ph type="title"/>
          </p:nvPr>
        </p:nvSpPr>
        <p:spPr>
          <a:xfrm>
            <a:off x="2209800" y="260351"/>
            <a:ext cx="7772400" cy="1223963"/>
          </a:xfrm>
        </p:spPr>
        <p:txBody>
          <a:bodyPr/>
          <a:lstStyle/>
          <a:p>
            <a:r>
              <a:rPr lang="en-US" altLang="nb-NO" sz="2800"/>
              <a:t>Results</a:t>
            </a:r>
            <a:br>
              <a:rPr lang="en-US" altLang="nb-NO"/>
            </a:br>
            <a:r>
              <a:rPr lang="en-US" altLang="nb-NO" sz="2800"/>
              <a:t>Identifying </a:t>
            </a:r>
            <a:r>
              <a:rPr lang="en-GB" altLang="nb-NO" sz="2800"/>
              <a:t>and differentiating substance use</a:t>
            </a:r>
            <a:endParaRPr lang="nb-NO" altLang="nb-NO"/>
          </a:p>
        </p:txBody>
      </p:sp>
      <p:sp>
        <p:nvSpPr>
          <p:cNvPr id="3" name="Content Placeholder 2">
            <a:extLst>
              <a:ext uri="{FF2B5EF4-FFF2-40B4-BE49-F238E27FC236}">
                <a16:creationId xmlns:a16="http://schemas.microsoft.com/office/drawing/2014/main" id="{F96CAA61-70ED-493C-8DAE-14B910AD8E9F}"/>
              </a:ext>
            </a:extLst>
          </p:cNvPr>
          <p:cNvSpPr>
            <a:spLocks noGrp="1"/>
          </p:cNvSpPr>
          <p:nvPr>
            <p:ph idx="1"/>
          </p:nvPr>
        </p:nvSpPr>
        <p:spPr>
          <a:xfrm>
            <a:off x="1930400" y="1412876"/>
            <a:ext cx="8629650" cy="4824413"/>
          </a:xfrm>
        </p:spPr>
        <p:txBody>
          <a:bodyPr/>
          <a:lstStyle/>
          <a:p>
            <a:pPr marL="514350" indent="-457200">
              <a:spcBef>
                <a:spcPct val="30000"/>
              </a:spcBef>
              <a:defRPr/>
            </a:pPr>
            <a:r>
              <a:rPr lang="en-US" sz="1800" dirty="0"/>
              <a:t>Perpetrators’ blood alcohol or other toxin levels at time of crime (available 88.7%)</a:t>
            </a:r>
          </a:p>
          <a:p>
            <a:pPr marL="914400" lvl="1" indent="-457200">
              <a:spcBef>
                <a:spcPct val="30000"/>
              </a:spcBef>
              <a:defRPr/>
            </a:pPr>
            <a:r>
              <a:rPr lang="en-US" sz="1600" dirty="0"/>
              <a:t>35.6% not under substance influence</a:t>
            </a:r>
          </a:p>
          <a:p>
            <a:pPr marL="914400" lvl="1" indent="-457200">
              <a:spcBef>
                <a:spcPct val="30000"/>
              </a:spcBef>
              <a:defRPr/>
            </a:pPr>
            <a:r>
              <a:rPr lang="en-US" sz="1600" dirty="0"/>
              <a:t>29.4% alcohol alone</a:t>
            </a:r>
          </a:p>
          <a:p>
            <a:pPr marL="914400" lvl="1" indent="-457200">
              <a:spcBef>
                <a:spcPct val="30000"/>
              </a:spcBef>
              <a:defRPr/>
            </a:pPr>
            <a:r>
              <a:rPr lang="en-US" sz="1600" dirty="0"/>
              <a:t>13.0% combinations (alcohol, illegal substance, prescription drugs)</a:t>
            </a:r>
          </a:p>
          <a:p>
            <a:pPr marL="914400" lvl="1" indent="-457200">
              <a:spcBef>
                <a:spcPct val="30000"/>
              </a:spcBef>
              <a:defRPr/>
            </a:pPr>
            <a:r>
              <a:rPr lang="en-US" sz="1600" dirty="0"/>
              <a:t>7.4 % prescription drugs alone</a:t>
            </a:r>
          </a:p>
          <a:p>
            <a:pPr marL="914400" lvl="1" indent="-457200">
              <a:spcBef>
                <a:spcPct val="30000"/>
              </a:spcBef>
              <a:defRPr/>
            </a:pPr>
            <a:r>
              <a:rPr lang="en-US" sz="1600" dirty="0"/>
              <a:t>3.4% illegal substance alone</a:t>
            </a:r>
            <a:endParaRPr lang="en-US" sz="1800" dirty="0"/>
          </a:p>
          <a:p>
            <a:pPr marL="514350" indent="-457200">
              <a:spcBef>
                <a:spcPct val="30000"/>
              </a:spcBef>
              <a:defRPr/>
            </a:pPr>
            <a:r>
              <a:rPr lang="en-US" sz="1800" dirty="0"/>
              <a:t>Victims’ blood alcohol or other toxin levels at time of crime (available 97.7%)</a:t>
            </a:r>
          </a:p>
          <a:p>
            <a:pPr marL="914400" lvl="1" indent="-457200">
              <a:spcBef>
                <a:spcPct val="30000"/>
              </a:spcBef>
              <a:defRPr/>
            </a:pPr>
            <a:r>
              <a:rPr lang="en-US" sz="1600" dirty="0"/>
              <a:t>56.5% not under substance influence</a:t>
            </a:r>
          </a:p>
          <a:p>
            <a:pPr marL="914400" lvl="1" indent="-457200">
              <a:spcBef>
                <a:spcPct val="30000"/>
              </a:spcBef>
              <a:defRPr/>
            </a:pPr>
            <a:r>
              <a:rPr lang="en-US" sz="1600" dirty="0"/>
              <a:t>22.6% alcohol alone</a:t>
            </a:r>
          </a:p>
          <a:p>
            <a:pPr marL="914400" lvl="1" indent="-457200">
              <a:spcBef>
                <a:spcPct val="30000"/>
              </a:spcBef>
              <a:defRPr/>
            </a:pPr>
            <a:r>
              <a:rPr lang="en-US" sz="1600" dirty="0"/>
              <a:t>11.9% combinations (alcohol, illegal substance, prescription drugs)</a:t>
            </a:r>
          </a:p>
          <a:p>
            <a:pPr marL="914400" lvl="1" indent="-457200">
              <a:spcBef>
                <a:spcPct val="30000"/>
              </a:spcBef>
              <a:defRPr/>
            </a:pPr>
            <a:r>
              <a:rPr lang="en-US" sz="1600" dirty="0"/>
              <a:t>3.4 % prescription drugs alone</a:t>
            </a:r>
          </a:p>
          <a:p>
            <a:pPr marL="914400" lvl="1" indent="-457200">
              <a:spcBef>
                <a:spcPct val="30000"/>
              </a:spcBef>
              <a:defRPr/>
            </a:pPr>
            <a:r>
              <a:rPr lang="en-US" sz="1600" dirty="0"/>
              <a:t>3.4% illegal substance alone</a:t>
            </a:r>
            <a:br>
              <a:rPr lang="en-US" sz="1600" dirty="0"/>
            </a:br>
            <a:endParaRPr lang="en-US" sz="2000" dirty="0"/>
          </a:p>
          <a:p>
            <a:pPr marL="514350" indent="-457200">
              <a:spcBef>
                <a:spcPct val="30000"/>
              </a:spcBef>
              <a:defRPr/>
            </a:pPr>
            <a:r>
              <a:rPr lang="en-US" sz="1800" dirty="0"/>
              <a:t>Formal diagnosis – 11% substance use disorder</a:t>
            </a:r>
          </a:p>
        </p:txBody>
      </p:sp>
      <p:sp>
        <p:nvSpPr>
          <p:cNvPr id="25604" name="Footer Placeholder 3">
            <a:extLst>
              <a:ext uri="{FF2B5EF4-FFF2-40B4-BE49-F238E27FC236}">
                <a16:creationId xmlns:a16="http://schemas.microsoft.com/office/drawing/2014/main" id="{2B97E942-22F8-46E7-B72D-5949581581B4}"/>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25605" name="Picture 1">
            <a:extLst>
              <a:ext uri="{FF2B5EF4-FFF2-40B4-BE49-F238E27FC236}">
                <a16:creationId xmlns:a16="http://schemas.microsoft.com/office/drawing/2014/main" id="{52FAB9DD-3EF6-4800-943B-854BCADDD0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0688" y="6388101"/>
            <a:ext cx="1751012"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FC8E54D-063D-4F11-B151-DAA0C27801FD}"/>
              </a:ext>
            </a:extLst>
          </p:cNvPr>
          <p:cNvSpPr>
            <a:spLocks noGrp="1" noChangeArrowheads="1"/>
          </p:cNvSpPr>
          <p:nvPr>
            <p:ph type="title"/>
          </p:nvPr>
        </p:nvSpPr>
        <p:spPr>
          <a:xfrm>
            <a:off x="1758950" y="404814"/>
            <a:ext cx="8567738" cy="1152525"/>
          </a:xfrm>
        </p:spPr>
        <p:txBody>
          <a:bodyPr/>
          <a:lstStyle/>
          <a:p>
            <a:r>
              <a:rPr lang="en-GB" altLang="nb-NO" sz="2800"/>
              <a:t>IPH incidents with and without the influence of substance and type of substance use</a:t>
            </a:r>
            <a:endParaRPr lang="nb-NO" altLang="nb-NO" sz="2800"/>
          </a:p>
        </p:txBody>
      </p:sp>
      <p:sp>
        <p:nvSpPr>
          <p:cNvPr id="3" name="Content Placeholder 2">
            <a:extLst>
              <a:ext uri="{FF2B5EF4-FFF2-40B4-BE49-F238E27FC236}">
                <a16:creationId xmlns:a16="http://schemas.microsoft.com/office/drawing/2014/main" id="{1E001D59-EC15-4E90-B0BF-8F60D8292739}"/>
              </a:ext>
            </a:extLst>
          </p:cNvPr>
          <p:cNvSpPr>
            <a:spLocks noGrp="1"/>
          </p:cNvSpPr>
          <p:nvPr>
            <p:ph sz="half" idx="1"/>
          </p:nvPr>
        </p:nvSpPr>
        <p:spPr>
          <a:xfrm>
            <a:off x="1774826" y="1628776"/>
            <a:ext cx="8353425" cy="4824413"/>
          </a:xfrm>
        </p:spPr>
        <p:txBody>
          <a:bodyPr/>
          <a:lstStyle/>
          <a:p>
            <a:pPr marL="400050">
              <a:defRPr/>
            </a:pPr>
            <a:r>
              <a:rPr lang="en-US" sz="2400" dirty="0"/>
              <a:t>Several significant differences observed in the bivariate analyses</a:t>
            </a:r>
          </a:p>
          <a:p>
            <a:pPr marL="400050">
              <a:defRPr/>
            </a:pPr>
            <a:endParaRPr lang="en-US" sz="2400" dirty="0"/>
          </a:p>
          <a:p>
            <a:pPr marL="400050">
              <a:defRPr/>
            </a:pPr>
            <a:r>
              <a:rPr lang="en-US" sz="2400" dirty="0"/>
              <a:t>No group differences pertaining to</a:t>
            </a:r>
            <a:r>
              <a:rPr lang="en-US" sz="2400" dirty="0">
                <a:solidFill>
                  <a:srgbClr val="FF0000"/>
                </a:solidFill>
              </a:rPr>
              <a:t> </a:t>
            </a:r>
            <a:r>
              <a:rPr lang="en-US" sz="2400" dirty="0"/>
              <a:t>previous IPV</a:t>
            </a:r>
          </a:p>
          <a:p>
            <a:pPr marL="57150" indent="0">
              <a:buNone/>
              <a:defRPr/>
            </a:pPr>
            <a:endParaRPr lang="en-US" sz="2400" dirty="0"/>
          </a:p>
          <a:p>
            <a:pPr marL="400050">
              <a:defRPr/>
            </a:pPr>
            <a:r>
              <a:rPr lang="en-US" sz="2400" dirty="0"/>
              <a:t>No group differences pertaining to either perpetrators’ or victims’ contact with the police, healthcare, and social services, nor help-seeking among</a:t>
            </a:r>
            <a:r>
              <a:rPr lang="en-US" sz="2400" dirty="0">
                <a:solidFill>
                  <a:srgbClr val="FF0000"/>
                </a:solidFill>
              </a:rPr>
              <a:t> </a:t>
            </a:r>
            <a:r>
              <a:rPr lang="en-US" sz="2400" dirty="0"/>
              <a:t>private relations (family, friends etc.)</a:t>
            </a:r>
          </a:p>
          <a:p>
            <a:pPr marL="400050">
              <a:defRPr/>
            </a:pPr>
            <a:endParaRPr lang="en-US" sz="2400" dirty="0"/>
          </a:p>
          <a:p>
            <a:pPr marL="400050">
              <a:defRPr/>
            </a:pPr>
            <a:r>
              <a:rPr lang="en-GB" sz="2400" dirty="0"/>
              <a:t>Few variables remained in the multivariate models </a:t>
            </a:r>
            <a:endParaRPr lang="nb-NO" sz="2400" dirty="0"/>
          </a:p>
        </p:txBody>
      </p:sp>
      <p:sp>
        <p:nvSpPr>
          <p:cNvPr id="27652" name="Footer Placeholder 3">
            <a:extLst>
              <a:ext uri="{FF2B5EF4-FFF2-40B4-BE49-F238E27FC236}">
                <a16:creationId xmlns:a16="http://schemas.microsoft.com/office/drawing/2014/main" id="{5ABC7755-DD0A-4B5E-832D-8BF43A70F23A}"/>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27653" name="Content Placeholder 1">
            <a:extLst>
              <a:ext uri="{FF2B5EF4-FFF2-40B4-BE49-F238E27FC236}">
                <a16:creationId xmlns:a16="http://schemas.microsoft.com/office/drawing/2014/main" id="{989BCCFE-AF57-40B4-8154-A26C1CC8290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404475" y="5938839"/>
            <a:ext cx="84138" cy="20637"/>
          </a:xfrm>
        </p:spPr>
      </p:pic>
      <p:pic>
        <p:nvPicPr>
          <p:cNvPr id="27654" name="Picture 3">
            <a:extLst>
              <a:ext uri="{FF2B5EF4-FFF2-40B4-BE49-F238E27FC236}">
                <a16:creationId xmlns:a16="http://schemas.microsoft.com/office/drawing/2014/main" id="{D4A62A71-CE81-4EEF-B36E-FC9A815D8C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0689" y="6392864"/>
            <a:ext cx="1716087"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a:extLst>
              <a:ext uri="{FF2B5EF4-FFF2-40B4-BE49-F238E27FC236}">
                <a16:creationId xmlns:a16="http://schemas.microsoft.com/office/drawing/2014/main" id="{E3E5DCB9-19F6-4947-A3A9-2ECCC83E1888}"/>
              </a:ext>
            </a:extLst>
          </p:cNvPr>
          <p:cNvSpPr>
            <a:spLocks noGrp="1" noChangeArrowheads="1"/>
          </p:cNvSpPr>
          <p:nvPr>
            <p:ph type="title"/>
          </p:nvPr>
        </p:nvSpPr>
        <p:spPr>
          <a:xfrm>
            <a:off x="1919289" y="333375"/>
            <a:ext cx="8567737" cy="1143000"/>
          </a:xfrm>
        </p:spPr>
        <p:txBody>
          <a:bodyPr>
            <a:normAutofit fontScale="90000"/>
          </a:bodyPr>
          <a:lstStyle/>
          <a:p>
            <a:r>
              <a:rPr lang="en-GB" altLang="nb-NO" sz="2800"/>
              <a:t>IPH incidents perpetrator with (n = 94) compared to </a:t>
            </a:r>
            <a:br>
              <a:rPr lang="en-GB" altLang="nb-NO" sz="2800"/>
            </a:br>
            <a:r>
              <a:rPr lang="en-GB" altLang="nb-NO" sz="2800"/>
              <a:t>without (n = 63) the influence of substance</a:t>
            </a:r>
            <a:br>
              <a:rPr lang="nb-NO" altLang="nb-NO" sz="2400"/>
            </a:br>
            <a:r>
              <a:rPr lang="nb-NO" altLang="nb-NO" sz="2400"/>
              <a:t>- multivariate analysis</a:t>
            </a:r>
          </a:p>
        </p:txBody>
      </p:sp>
      <p:sp>
        <p:nvSpPr>
          <p:cNvPr id="7" name="Content Placeholder 6">
            <a:extLst>
              <a:ext uri="{FF2B5EF4-FFF2-40B4-BE49-F238E27FC236}">
                <a16:creationId xmlns:a16="http://schemas.microsoft.com/office/drawing/2014/main" id="{82DFA39E-7D1B-43C8-9DCE-EB8342F59FFC}"/>
              </a:ext>
            </a:extLst>
          </p:cNvPr>
          <p:cNvSpPr>
            <a:spLocks noGrp="1"/>
          </p:cNvSpPr>
          <p:nvPr>
            <p:ph idx="1"/>
          </p:nvPr>
        </p:nvSpPr>
        <p:spPr/>
        <p:txBody>
          <a:bodyPr/>
          <a:lstStyle/>
          <a:p>
            <a:pPr>
              <a:defRPr/>
            </a:pPr>
            <a:r>
              <a:rPr lang="en-US" sz="2400" dirty="0"/>
              <a:t>12 times more likely victims also influenced by substances </a:t>
            </a:r>
            <a:r>
              <a:rPr lang="en-US" sz="2400" dirty="0">
                <a:solidFill>
                  <a:srgbClr val="FF0000"/>
                </a:solidFill>
              </a:rPr>
              <a:t> </a:t>
            </a:r>
          </a:p>
          <a:p>
            <a:pPr lvl="1">
              <a:defRPr/>
            </a:pPr>
            <a:r>
              <a:rPr lang="en-US" sz="2000" dirty="0"/>
              <a:t>(OR = 11.697, CI =  4.259 – 31.631,</a:t>
            </a:r>
            <a:r>
              <a:rPr lang="en-US" sz="2000" i="1" dirty="0"/>
              <a:t> p</a:t>
            </a:r>
            <a:r>
              <a:rPr lang="en-US" sz="2000" dirty="0"/>
              <a:t> ≤ .000)</a:t>
            </a:r>
            <a:br>
              <a:rPr lang="nb-NO" sz="2000" dirty="0"/>
            </a:br>
            <a:endParaRPr lang="en-US" dirty="0"/>
          </a:p>
          <a:p>
            <a:pPr>
              <a:defRPr/>
            </a:pPr>
            <a:r>
              <a:rPr lang="en-US" sz="2400" dirty="0"/>
              <a:t>Perpetrator 7 times more likely to be identified as substance misusers in general </a:t>
            </a:r>
          </a:p>
          <a:p>
            <a:pPr lvl="1">
              <a:defRPr/>
            </a:pPr>
            <a:r>
              <a:rPr lang="en-US" sz="2000" dirty="0"/>
              <a:t>(OR = 6.969, CI = 2.967 – 16.370,</a:t>
            </a:r>
            <a:r>
              <a:rPr lang="en-US" sz="2000" i="1" dirty="0"/>
              <a:t> p</a:t>
            </a:r>
            <a:r>
              <a:rPr lang="en-US" sz="2000" dirty="0"/>
              <a:t> ≤ .000)</a:t>
            </a:r>
            <a:br>
              <a:rPr lang="en-US" sz="2000" dirty="0"/>
            </a:br>
            <a:endParaRPr lang="en-US" sz="2000" dirty="0"/>
          </a:p>
          <a:p>
            <a:pPr>
              <a:defRPr/>
            </a:pPr>
            <a:r>
              <a:rPr lang="en-US" sz="2400" dirty="0"/>
              <a:t>Perpetrators </a:t>
            </a:r>
            <a:r>
              <a:rPr lang="en-US" sz="2400" u="sng" dirty="0"/>
              <a:t>not influenced </a:t>
            </a:r>
            <a:r>
              <a:rPr lang="en-US" sz="2400" dirty="0"/>
              <a:t>by substances compared to perpetrators for whom this </a:t>
            </a:r>
            <a:r>
              <a:rPr lang="en-US" sz="2400" u="sng" dirty="0"/>
              <a:t>information was lacking</a:t>
            </a:r>
          </a:p>
          <a:p>
            <a:pPr lvl="1">
              <a:defRPr/>
            </a:pPr>
            <a:r>
              <a:rPr lang="en-US" sz="2000" dirty="0"/>
              <a:t>Victims substance use at time of crime OR = 6.33, CI = 1.86-21.62, </a:t>
            </a:r>
            <a:r>
              <a:rPr lang="en-US" sz="2000" i="1" dirty="0"/>
              <a:t>p</a:t>
            </a:r>
            <a:r>
              <a:rPr lang="en-US" sz="2000" dirty="0"/>
              <a:t> = .003)</a:t>
            </a:r>
            <a:endParaRPr lang="nb-NO" sz="2000" dirty="0"/>
          </a:p>
          <a:p>
            <a:pPr>
              <a:defRPr/>
            </a:pPr>
            <a:endParaRPr lang="nb-NO" dirty="0"/>
          </a:p>
        </p:txBody>
      </p:sp>
      <p:sp>
        <p:nvSpPr>
          <p:cNvPr id="29700" name="Footer Placeholder 4">
            <a:extLst>
              <a:ext uri="{FF2B5EF4-FFF2-40B4-BE49-F238E27FC236}">
                <a16:creationId xmlns:a16="http://schemas.microsoft.com/office/drawing/2014/main" id="{6CCEFD48-E119-4CF4-9241-70612D157FAD}"/>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29701" name="Picture 1">
            <a:extLst>
              <a:ext uri="{FF2B5EF4-FFF2-40B4-BE49-F238E27FC236}">
                <a16:creationId xmlns:a16="http://schemas.microsoft.com/office/drawing/2014/main" id="{C43A141E-5C94-4DA8-AE25-B9CE67C4F2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0688" y="6384925"/>
            <a:ext cx="1708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4204100-DA18-4B0A-91D1-0613E0FC235F}"/>
              </a:ext>
            </a:extLst>
          </p:cNvPr>
          <p:cNvSpPr>
            <a:spLocks noGrp="1" noChangeArrowheads="1"/>
          </p:cNvSpPr>
          <p:nvPr>
            <p:ph type="title"/>
          </p:nvPr>
        </p:nvSpPr>
        <p:spPr>
          <a:xfrm>
            <a:off x="2020889" y="260350"/>
            <a:ext cx="8567737" cy="1143000"/>
          </a:xfrm>
        </p:spPr>
        <p:txBody>
          <a:bodyPr>
            <a:normAutofit fontScale="90000"/>
          </a:bodyPr>
          <a:lstStyle/>
          <a:p>
            <a:r>
              <a:rPr lang="en-GB" altLang="nb-NO" sz="2800"/>
              <a:t>IPH incidents with</a:t>
            </a:r>
            <a:r>
              <a:rPr lang="en-GB" altLang="nb-NO" sz="2800">
                <a:solidFill>
                  <a:srgbClr val="FF0000"/>
                </a:solidFill>
              </a:rPr>
              <a:t> </a:t>
            </a:r>
            <a:r>
              <a:rPr lang="en-GB" altLang="nb-NO" sz="2800"/>
              <a:t>alcohol only (n = 52) compared to drugs/combinations (n = 42)</a:t>
            </a:r>
            <a:br>
              <a:rPr lang="nb-NO" altLang="nb-NO" sz="2400"/>
            </a:br>
            <a:r>
              <a:rPr lang="nb-NO" altLang="nb-NO" sz="2400"/>
              <a:t>- multivariate analysis</a:t>
            </a:r>
          </a:p>
        </p:txBody>
      </p:sp>
      <p:sp>
        <p:nvSpPr>
          <p:cNvPr id="3" name="Content Placeholder 2">
            <a:extLst>
              <a:ext uri="{FF2B5EF4-FFF2-40B4-BE49-F238E27FC236}">
                <a16:creationId xmlns:a16="http://schemas.microsoft.com/office/drawing/2014/main" id="{85E1AD6B-C59C-4035-B2B0-3030F741C9D7}"/>
              </a:ext>
            </a:extLst>
          </p:cNvPr>
          <p:cNvSpPr>
            <a:spLocks noGrp="1"/>
          </p:cNvSpPr>
          <p:nvPr>
            <p:ph idx="1"/>
          </p:nvPr>
        </p:nvSpPr>
        <p:spPr/>
        <p:txBody>
          <a:bodyPr/>
          <a:lstStyle/>
          <a:p>
            <a:pPr>
              <a:defRPr/>
            </a:pPr>
            <a:r>
              <a:rPr lang="en-US" sz="2400" dirty="0"/>
              <a:t>Only difference ; Perpetrators influenced by drugs or combinations at time of incident - 6 times more likely to</a:t>
            </a:r>
            <a:r>
              <a:rPr lang="en-US" sz="2400" dirty="0">
                <a:solidFill>
                  <a:srgbClr val="FF0000"/>
                </a:solidFill>
              </a:rPr>
              <a:t> </a:t>
            </a:r>
            <a:r>
              <a:rPr lang="en-US" sz="2400" dirty="0"/>
              <a:t>have</a:t>
            </a:r>
            <a:r>
              <a:rPr lang="en-US" sz="2400" dirty="0">
                <a:solidFill>
                  <a:srgbClr val="FF0000"/>
                </a:solidFill>
              </a:rPr>
              <a:t> </a:t>
            </a:r>
            <a:r>
              <a:rPr lang="en-US" sz="2400" dirty="0"/>
              <a:t>a </a:t>
            </a:r>
            <a:r>
              <a:rPr lang="en-US" sz="2400" u="sng" dirty="0"/>
              <a:t>general drug misuse</a:t>
            </a:r>
          </a:p>
          <a:p>
            <a:pPr lvl="1">
              <a:defRPr/>
            </a:pPr>
            <a:r>
              <a:rPr lang="nb-NO" sz="2000" dirty="0"/>
              <a:t>(OR = 6.500, CI 1.500 – 26.511,</a:t>
            </a:r>
            <a:r>
              <a:rPr lang="en-US" sz="2000" i="1" dirty="0"/>
              <a:t> p</a:t>
            </a:r>
            <a:r>
              <a:rPr lang="en-US" sz="2000" dirty="0"/>
              <a:t> = .009</a:t>
            </a:r>
            <a:r>
              <a:rPr lang="nb-NO" sz="2000" dirty="0"/>
              <a:t>)</a:t>
            </a:r>
          </a:p>
        </p:txBody>
      </p:sp>
      <p:sp>
        <p:nvSpPr>
          <p:cNvPr id="31748" name="Footer Placeholder 3">
            <a:extLst>
              <a:ext uri="{FF2B5EF4-FFF2-40B4-BE49-F238E27FC236}">
                <a16:creationId xmlns:a16="http://schemas.microsoft.com/office/drawing/2014/main" id="{FF0C7388-D8EA-41E5-BEA6-9280944A0E84}"/>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31749" name="Content Placeholder 6">
            <a:extLst>
              <a:ext uri="{FF2B5EF4-FFF2-40B4-BE49-F238E27FC236}">
                <a16:creationId xmlns:a16="http://schemas.microsoft.com/office/drawing/2014/main" id="{ED984ECA-03E7-409A-A9EE-562D837A0C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3935414"/>
            <a:ext cx="33750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descr="Bilderesultat for rusmisbruk bilder">
            <a:hlinkClick r:id="rId4"/>
            <a:extLst>
              <a:ext uri="{FF2B5EF4-FFF2-40B4-BE49-F238E27FC236}">
                <a16:creationId xmlns:a16="http://schemas.microsoft.com/office/drawing/2014/main" id="{E9BFF12D-EAF0-442F-9D86-3956733CD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2063" y="3935413"/>
            <a:ext cx="32004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
            <a:extLst>
              <a:ext uri="{FF2B5EF4-FFF2-40B4-BE49-F238E27FC236}">
                <a16:creationId xmlns:a16="http://schemas.microsoft.com/office/drawing/2014/main" id="{5B32B973-BC23-47B9-A138-AECBC8CAD9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688" y="6426200"/>
            <a:ext cx="1708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a:extLst>
              <a:ext uri="{FF2B5EF4-FFF2-40B4-BE49-F238E27FC236}">
                <a16:creationId xmlns:a16="http://schemas.microsoft.com/office/drawing/2014/main" id="{18F30432-AA10-4763-8417-0238D2D55165}"/>
              </a:ext>
            </a:extLst>
          </p:cNvPr>
          <p:cNvSpPr>
            <a:spLocks noGrp="1" noChangeArrowheads="1"/>
          </p:cNvSpPr>
          <p:nvPr>
            <p:ph type="title"/>
          </p:nvPr>
        </p:nvSpPr>
        <p:spPr/>
        <p:txBody>
          <a:bodyPr/>
          <a:lstStyle/>
          <a:p>
            <a:r>
              <a:rPr lang="en-US" altLang="nb-NO" sz="2800"/>
              <a:t>Conclusions</a:t>
            </a:r>
          </a:p>
        </p:txBody>
      </p:sp>
      <p:sp>
        <p:nvSpPr>
          <p:cNvPr id="6" name="Content Placeholder 5">
            <a:extLst>
              <a:ext uri="{FF2B5EF4-FFF2-40B4-BE49-F238E27FC236}">
                <a16:creationId xmlns:a16="http://schemas.microsoft.com/office/drawing/2014/main" id="{343EBA88-5726-46E7-BA22-B4243E3CA74E}"/>
              </a:ext>
            </a:extLst>
          </p:cNvPr>
          <p:cNvSpPr>
            <a:spLocks noGrp="1"/>
          </p:cNvSpPr>
          <p:nvPr>
            <p:ph idx="1"/>
          </p:nvPr>
        </p:nvSpPr>
        <p:spPr>
          <a:xfrm>
            <a:off x="1774825" y="1484314"/>
            <a:ext cx="8629650" cy="4968875"/>
          </a:xfrm>
        </p:spPr>
        <p:txBody>
          <a:bodyPr/>
          <a:lstStyle/>
          <a:p>
            <a:pPr>
              <a:defRPr/>
            </a:pPr>
            <a:r>
              <a:rPr lang="en-US" sz="2000" dirty="0"/>
              <a:t>Framework of an interactional perspective</a:t>
            </a:r>
          </a:p>
          <a:p>
            <a:pPr>
              <a:defRPr/>
            </a:pPr>
            <a:endParaRPr lang="en-US" sz="2000" dirty="0"/>
          </a:p>
          <a:p>
            <a:pPr>
              <a:defRPr/>
            </a:pPr>
            <a:r>
              <a:rPr lang="en-US" sz="2000" dirty="0"/>
              <a:t>Few differences and large proportion of similarities </a:t>
            </a:r>
          </a:p>
          <a:p>
            <a:pPr>
              <a:defRPr/>
            </a:pPr>
            <a:endParaRPr lang="en-US" sz="2000" dirty="0"/>
          </a:p>
          <a:p>
            <a:pPr>
              <a:defRPr/>
            </a:pPr>
            <a:r>
              <a:rPr lang="en-US" sz="2000" dirty="0"/>
              <a:t>Further investigation </a:t>
            </a:r>
          </a:p>
          <a:p>
            <a:pPr marL="457200" indent="-457200">
              <a:buFont typeface="+mj-lt"/>
              <a:buAutoNum type="arabicPeriod"/>
              <a:defRPr/>
            </a:pPr>
            <a:r>
              <a:rPr lang="en-US" sz="2000" dirty="0"/>
              <a:t>Biological traces of substance use being found in 53.1% of the IPH perpetrators and in 41.2% of the victims</a:t>
            </a:r>
          </a:p>
          <a:p>
            <a:pPr marL="457200" indent="-457200">
              <a:buFont typeface="+mj-lt"/>
              <a:buAutoNum type="arabicPeriod"/>
              <a:defRPr/>
            </a:pPr>
            <a:endParaRPr lang="en-US" sz="2000" dirty="0"/>
          </a:p>
          <a:p>
            <a:pPr marL="457200" indent="-457200">
              <a:buFont typeface="+mj-lt"/>
              <a:buAutoNum type="arabicPeriod"/>
              <a:defRPr/>
            </a:pPr>
            <a:r>
              <a:rPr lang="en-US" sz="2000" dirty="0"/>
              <a:t>The positive association between perpetrators’ and victims’ substance influence at time of crime</a:t>
            </a:r>
            <a:br>
              <a:rPr lang="en-US" sz="2000" dirty="0"/>
            </a:br>
            <a:endParaRPr lang="en-US" sz="2000" dirty="0"/>
          </a:p>
          <a:p>
            <a:pPr marL="457200" indent="-457200">
              <a:buFont typeface="+mj-lt"/>
              <a:buAutoNum type="arabicPeriod"/>
              <a:defRPr/>
            </a:pPr>
            <a:r>
              <a:rPr lang="en-US" sz="2000" dirty="0"/>
              <a:t>The positive</a:t>
            </a:r>
            <a:r>
              <a:rPr lang="en-US" sz="2000" dirty="0">
                <a:solidFill>
                  <a:srgbClr val="FF0000"/>
                </a:solidFill>
              </a:rPr>
              <a:t> </a:t>
            </a:r>
            <a:r>
              <a:rPr lang="en-US" sz="2000" dirty="0"/>
              <a:t>association of IPH-perpetrators’ type of influence at the time of the homicide and their substance misuse in general</a:t>
            </a:r>
            <a:br>
              <a:rPr lang="en-US" sz="2000" dirty="0"/>
            </a:br>
            <a:endParaRPr lang="en-US" sz="2000" dirty="0"/>
          </a:p>
          <a:p>
            <a:pPr>
              <a:defRPr/>
            </a:pPr>
            <a:endParaRPr lang="nb-NO" sz="2000" dirty="0"/>
          </a:p>
        </p:txBody>
      </p:sp>
      <p:sp>
        <p:nvSpPr>
          <p:cNvPr id="33796" name="Footer Placeholder 3">
            <a:extLst>
              <a:ext uri="{FF2B5EF4-FFF2-40B4-BE49-F238E27FC236}">
                <a16:creationId xmlns:a16="http://schemas.microsoft.com/office/drawing/2014/main" id="{785BAB53-CC2B-4340-B812-BCA420837D78}"/>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33797" name="Picture 2" descr="Bilderesultat for justicia">
            <a:extLst>
              <a:ext uri="{FF2B5EF4-FFF2-40B4-BE49-F238E27FC236}">
                <a16:creationId xmlns:a16="http://schemas.microsoft.com/office/drawing/2014/main" id="{DC1B4553-42C8-4C19-A3C9-FBBDEC21D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350" y="333375"/>
            <a:ext cx="165258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
            <a:extLst>
              <a:ext uri="{FF2B5EF4-FFF2-40B4-BE49-F238E27FC236}">
                <a16:creationId xmlns:a16="http://schemas.microsoft.com/office/drawing/2014/main" id="{E6DF4F3A-2DF9-434F-A0ED-E603AD864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6414" y="6440488"/>
            <a:ext cx="16541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Setting research priorities - why bother?</a:t>
            </a:r>
          </a:p>
        </p:txBody>
      </p:sp>
      <p:sp>
        <p:nvSpPr>
          <p:cNvPr id="4" name="Text Placeholder 3"/>
          <p:cNvSpPr>
            <a:spLocks noGrp="1"/>
          </p:cNvSpPr>
          <p:nvPr>
            <p:ph type="body" sz="quarter" idx="10"/>
          </p:nvPr>
        </p:nvSpPr>
        <p:spPr/>
        <p:txBody>
          <a:bodyPr/>
          <a:lstStyle/>
          <a:p>
            <a:endParaRPr lang="en-GB"/>
          </a:p>
        </p:txBody>
      </p:sp>
      <p:pic>
        <p:nvPicPr>
          <p:cNvPr id="14" name="Picture 13"/>
          <p:cNvPicPr>
            <a:picLocks noChangeAspect="1"/>
          </p:cNvPicPr>
          <p:nvPr/>
        </p:nvPicPr>
        <p:blipFill rotWithShape="1">
          <a:blip r:embed="rId3"/>
          <a:srcRect l="32478" t="25729" r="32979" b="28078"/>
          <a:stretch/>
        </p:blipFill>
        <p:spPr>
          <a:xfrm>
            <a:off x="3094880" y="1410492"/>
            <a:ext cx="5817106" cy="4375259"/>
          </a:xfrm>
          <a:prstGeom prst="rect">
            <a:avLst/>
          </a:prstGeom>
        </p:spPr>
      </p:pic>
      <p:sp>
        <p:nvSpPr>
          <p:cNvPr id="15" name="Oval 14"/>
          <p:cNvSpPr/>
          <p:nvPr/>
        </p:nvSpPr>
        <p:spPr>
          <a:xfrm>
            <a:off x="4035651" y="2260149"/>
            <a:ext cx="3824896" cy="59908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07381" y="1281675"/>
            <a:ext cx="1204605" cy="43938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1EF7CE89-1039-4C91-A599-FF66865321A1}"/>
              </a:ext>
            </a:extLst>
          </p:cNvPr>
          <p:cNvSpPr>
            <a:spLocks noGrp="1" noChangeArrowheads="1"/>
          </p:cNvSpPr>
          <p:nvPr>
            <p:ph type="title"/>
          </p:nvPr>
        </p:nvSpPr>
        <p:spPr/>
        <p:txBody>
          <a:bodyPr/>
          <a:lstStyle/>
          <a:p>
            <a:r>
              <a:rPr lang="en-US" altLang="nb-NO" sz="2800"/>
              <a:t>Strengths and limitations</a:t>
            </a:r>
          </a:p>
        </p:txBody>
      </p:sp>
      <p:sp>
        <p:nvSpPr>
          <p:cNvPr id="3" name="Content Placeholder 2">
            <a:extLst>
              <a:ext uri="{FF2B5EF4-FFF2-40B4-BE49-F238E27FC236}">
                <a16:creationId xmlns:a16="http://schemas.microsoft.com/office/drawing/2014/main" id="{649327CB-1632-4429-8345-95A5E69310FA}"/>
              </a:ext>
            </a:extLst>
          </p:cNvPr>
          <p:cNvSpPr>
            <a:spLocks noGrp="1"/>
          </p:cNvSpPr>
          <p:nvPr>
            <p:ph idx="1"/>
          </p:nvPr>
        </p:nvSpPr>
        <p:spPr/>
        <p:txBody>
          <a:bodyPr/>
          <a:lstStyle/>
          <a:p>
            <a:pPr>
              <a:defRPr/>
            </a:pPr>
            <a:r>
              <a:rPr lang="en-US" sz="2000" dirty="0"/>
              <a:t>The total prevalence of IPH in Norway – external validity</a:t>
            </a:r>
          </a:p>
          <a:p>
            <a:pPr>
              <a:defRPr/>
            </a:pPr>
            <a:r>
              <a:rPr lang="en-US" sz="2000" dirty="0" err="1"/>
              <a:t>Hosmer</a:t>
            </a:r>
            <a:r>
              <a:rPr lang="en-US" sz="2000" dirty="0"/>
              <a:t> and </a:t>
            </a:r>
            <a:r>
              <a:rPr lang="en-US" sz="2000" dirty="0" err="1"/>
              <a:t>Lemeshow</a:t>
            </a:r>
            <a:r>
              <a:rPr lang="en-US" sz="2000" dirty="0"/>
              <a:t> and model fit indices were solid – internal validity</a:t>
            </a:r>
          </a:p>
          <a:p>
            <a:pPr>
              <a:defRPr/>
            </a:pPr>
            <a:r>
              <a:rPr lang="en-US" sz="2000" dirty="0"/>
              <a:t>Criminal case documents were the only source for quantitative data</a:t>
            </a:r>
          </a:p>
          <a:p>
            <a:pPr lvl="1">
              <a:defRPr/>
            </a:pPr>
            <a:r>
              <a:rPr lang="en-US" sz="2000" dirty="0"/>
              <a:t> not made for research purposes</a:t>
            </a:r>
          </a:p>
          <a:p>
            <a:pPr lvl="1">
              <a:defRPr/>
            </a:pPr>
            <a:r>
              <a:rPr lang="en-US" sz="2000" dirty="0"/>
              <a:t> risk of false negatives</a:t>
            </a:r>
          </a:p>
          <a:p>
            <a:pPr>
              <a:defRPr/>
            </a:pPr>
            <a:r>
              <a:rPr lang="en-US" sz="2000" dirty="0"/>
              <a:t>Risk for statistical Type II errors</a:t>
            </a:r>
          </a:p>
          <a:p>
            <a:pPr lvl="1">
              <a:defRPr/>
            </a:pPr>
            <a:r>
              <a:rPr lang="en-US" sz="1800" dirty="0"/>
              <a:t>Combinations alcohol and drugs (</a:t>
            </a:r>
            <a:r>
              <a:rPr lang="en-US" sz="1800" i="1" dirty="0"/>
              <a:t>n</a:t>
            </a:r>
            <a:r>
              <a:rPr lang="en-US" sz="1800" dirty="0"/>
              <a:t> = 42)</a:t>
            </a:r>
          </a:p>
          <a:p>
            <a:pPr lvl="1">
              <a:defRPr/>
            </a:pPr>
            <a:r>
              <a:rPr lang="en-US" sz="1800" dirty="0"/>
              <a:t>Alcohol alone (</a:t>
            </a:r>
            <a:r>
              <a:rPr lang="en-US" sz="1800" i="1" dirty="0"/>
              <a:t>n</a:t>
            </a:r>
            <a:r>
              <a:rPr lang="en-US" sz="1800" dirty="0"/>
              <a:t> = 52)</a:t>
            </a:r>
          </a:p>
          <a:p>
            <a:pPr lvl="1">
              <a:defRPr/>
            </a:pPr>
            <a:r>
              <a:rPr lang="en-US" sz="1800" dirty="0"/>
              <a:t>Unknown (</a:t>
            </a:r>
            <a:r>
              <a:rPr lang="en-US" sz="1800" i="1" dirty="0"/>
              <a:t>n</a:t>
            </a:r>
            <a:r>
              <a:rPr lang="en-US" sz="1800" dirty="0"/>
              <a:t> = 20)</a:t>
            </a:r>
          </a:p>
          <a:p>
            <a:pPr>
              <a:defRPr/>
            </a:pPr>
            <a:r>
              <a:rPr lang="en-US" sz="2200" dirty="0"/>
              <a:t>Fairly</a:t>
            </a:r>
            <a:r>
              <a:rPr lang="en-US" sz="2200" dirty="0">
                <a:solidFill>
                  <a:srgbClr val="FF0000"/>
                </a:solidFill>
              </a:rPr>
              <a:t> </a:t>
            </a:r>
            <a:r>
              <a:rPr lang="en-US" sz="2200" dirty="0"/>
              <a:t>wide CIs</a:t>
            </a:r>
          </a:p>
          <a:p>
            <a:pPr marL="0" indent="0">
              <a:buNone/>
              <a:defRPr/>
            </a:pPr>
            <a:endParaRPr lang="nb-NO" sz="2000" dirty="0"/>
          </a:p>
          <a:p>
            <a:pPr>
              <a:defRPr/>
            </a:pPr>
            <a:endParaRPr lang="nb-NO" sz="2000" dirty="0"/>
          </a:p>
        </p:txBody>
      </p:sp>
      <p:sp>
        <p:nvSpPr>
          <p:cNvPr id="35844" name="Footer Placeholder 3">
            <a:extLst>
              <a:ext uri="{FF2B5EF4-FFF2-40B4-BE49-F238E27FC236}">
                <a16:creationId xmlns:a16="http://schemas.microsoft.com/office/drawing/2014/main" id="{7ED8DF07-2225-4602-A796-F74C11AF6F55}"/>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35845" name="Picture 1">
            <a:extLst>
              <a:ext uri="{FF2B5EF4-FFF2-40B4-BE49-F238E27FC236}">
                <a16:creationId xmlns:a16="http://schemas.microsoft.com/office/drawing/2014/main" id="{5AEA9D57-5D9C-4656-A755-75E83B0E77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6403975"/>
            <a:ext cx="16843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6D709247-B23E-4509-9A58-C0B280B12704}"/>
              </a:ext>
            </a:extLst>
          </p:cNvPr>
          <p:cNvSpPr>
            <a:spLocks noGrp="1" noChangeArrowheads="1"/>
          </p:cNvSpPr>
          <p:nvPr>
            <p:ph type="title"/>
          </p:nvPr>
        </p:nvSpPr>
        <p:spPr/>
        <p:txBody>
          <a:bodyPr/>
          <a:lstStyle/>
          <a:p>
            <a:r>
              <a:rPr lang="nb-NO" altLang="nb-NO" sz="2800"/>
              <a:t>Research </a:t>
            </a:r>
            <a:r>
              <a:rPr lang="en-US" altLang="nb-NO" sz="2800"/>
              <a:t>implications</a:t>
            </a:r>
          </a:p>
        </p:txBody>
      </p:sp>
      <p:sp>
        <p:nvSpPr>
          <p:cNvPr id="3" name="Content Placeholder 2">
            <a:extLst>
              <a:ext uri="{FF2B5EF4-FFF2-40B4-BE49-F238E27FC236}">
                <a16:creationId xmlns:a16="http://schemas.microsoft.com/office/drawing/2014/main" id="{603D9629-AC0B-4AC1-987B-5BE4CABEDC3A}"/>
              </a:ext>
            </a:extLst>
          </p:cNvPr>
          <p:cNvSpPr>
            <a:spLocks noGrp="1"/>
          </p:cNvSpPr>
          <p:nvPr>
            <p:ph idx="1"/>
          </p:nvPr>
        </p:nvSpPr>
        <p:spPr/>
        <p:txBody>
          <a:bodyPr/>
          <a:lstStyle/>
          <a:p>
            <a:pPr>
              <a:defRPr/>
            </a:pPr>
            <a:r>
              <a:rPr lang="en-US" sz="2000" dirty="0"/>
              <a:t>Deepening the understanding of the </a:t>
            </a:r>
          </a:p>
          <a:p>
            <a:pPr marL="0" indent="0">
              <a:buNone/>
              <a:defRPr/>
            </a:pPr>
            <a:r>
              <a:rPr lang="en-US" sz="2000" dirty="0"/>
              <a:t>     circumstances substance-related IPH occurs</a:t>
            </a:r>
          </a:p>
          <a:p>
            <a:pPr>
              <a:defRPr/>
            </a:pPr>
            <a:endParaRPr lang="en-US" sz="2000" dirty="0"/>
          </a:p>
          <a:p>
            <a:pPr>
              <a:defRPr/>
            </a:pPr>
            <a:r>
              <a:rPr lang="en-US" sz="2000" dirty="0"/>
              <a:t>Under what circumstances substance use interacts with other contextual and individual variables</a:t>
            </a:r>
          </a:p>
          <a:p>
            <a:pPr marL="0" indent="0">
              <a:buNone/>
              <a:defRPr/>
            </a:pPr>
            <a:endParaRPr lang="en-US" sz="2000" dirty="0"/>
          </a:p>
          <a:p>
            <a:pPr>
              <a:defRPr/>
            </a:pPr>
            <a:r>
              <a:rPr lang="en-US" sz="2000" dirty="0"/>
              <a:t>Measurements of substance use is an urgent issue</a:t>
            </a:r>
          </a:p>
          <a:p>
            <a:pPr>
              <a:defRPr/>
            </a:pPr>
            <a:endParaRPr lang="en-US" sz="2000" dirty="0"/>
          </a:p>
          <a:p>
            <a:pPr>
              <a:defRPr/>
            </a:pPr>
            <a:r>
              <a:rPr lang="en-US" sz="2000" dirty="0"/>
              <a:t>To develop and test multivariate models in order to better grasp the complexity of IPH</a:t>
            </a:r>
          </a:p>
          <a:p>
            <a:pPr marL="0" indent="0">
              <a:buNone/>
              <a:defRPr/>
            </a:pPr>
            <a:endParaRPr lang="en-US" sz="2000" dirty="0"/>
          </a:p>
          <a:p>
            <a:pPr marL="0" indent="0">
              <a:buNone/>
              <a:defRPr/>
            </a:pPr>
            <a:endParaRPr lang="nb-NO" sz="2400" dirty="0"/>
          </a:p>
        </p:txBody>
      </p:sp>
      <p:sp>
        <p:nvSpPr>
          <p:cNvPr id="37892" name="Footer Placeholder 3">
            <a:extLst>
              <a:ext uri="{FF2B5EF4-FFF2-40B4-BE49-F238E27FC236}">
                <a16:creationId xmlns:a16="http://schemas.microsoft.com/office/drawing/2014/main" id="{F4416B64-C9B8-4571-BAB9-F26904594439}"/>
              </a:ext>
            </a:extLst>
          </p:cNvPr>
          <p:cNvSpPr>
            <a:spLocks noGrp="1"/>
          </p:cNvSpPr>
          <p:nvPr>
            <p:ph type="ftr" sz="quarter" idx="11"/>
          </p:nvPr>
        </p:nvSpPr>
        <p:spPr>
          <a:noFill/>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nb-NO" altLang="nb-NO" sz="1400"/>
          </a:p>
        </p:txBody>
      </p:sp>
      <p:pic>
        <p:nvPicPr>
          <p:cNvPr id="37893" name="Picture 2" descr="Janne Jemtlands hus">
            <a:extLst>
              <a:ext uri="{FF2B5EF4-FFF2-40B4-BE49-F238E27FC236}">
                <a16:creationId xmlns:a16="http://schemas.microsoft.com/office/drawing/2014/main" id="{83A9A86D-BDCF-4BB3-B826-E90AB7BD4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4" y="14289"/>
            <a:ext cx="3214687"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a:extLst>
              <a:ext uri="{FF2B5EF4-FFF2-40B4-BE49-F238E27FC236}">
                <a16:creationId xmlns:a16="http://schemas.microsoft.com/office/drawing/2014/main" id="{53900344-E1EA-4841-8C62-D69619760B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6381750"/>
            <a:ext cx="1879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8FA2B56-5934-460A-B7EA-F92A32CE14D2}"/>
              </a:ext>
            </a:extLst>
          </p:cNvPr>
          <p:cNvSpPr>
            <a:spLocks noGrp="1" noChangeArrowheads="1"/>
          </p:cNvSpPr>
          <p:nvPr>
            <p:ph type="ctrTitle"/>
          </p:nvPr>
        </p:nvSpPr>
        <p:spPr>
          <a:xfrm>
            <a:off x="2751138" y="185739"/>
            <a:ext cx="7993062" cy="1800225"/>
          </a:xfrm>
        </p:spPr>
        <p:txBody>
          <a:bodyPr>
            <a:normAutofit fontScale="90000"/>
          </a:bodyPr>
          <a:lstStyle/>
          <a:p>
            <a:br>
              <a:rPr lang="en-US" altLang="nb-NO"/>
            </a:br>
            <a:r>
              <a:rPr lang="en-US" altLang="nb-NO"/>
              <a:t> </a:t>
            </a:r>
            <a:br>
              <a:rPr lang="en-US" altLang="nb-NO"/>
            </a:br>
            <a:br>
              <a:rPr lang="en-US" altLang="nb-NO"/>
            </a:br>
            <a:br>
              <a:rPr lang="en-US" altLang="nb-NO"/>
            </a:br>
            <a:br>
              <a:rPr lang="en-US" altLang="nb-NO"/>
            </a:br>
            <a:endParaRPr lang="en-US" altLang="nb-NO" sz="3200"/>
          </a:p>
        </p:txBody>
      </p:sp>
      <p:sp>
        <p:nvSpPr>
          <p:cNvPr id="39939" name="Rectangle 3">
            <a:extLst>
              <a:ext uri="{FF2B5EF4-FFF2-40B4-BE49-F238E27FC236}">
                <a16:creationId xmlns:a16="http://schemas.microsoft.com/office/drawing/2014/main" id="{7BA639D4-D552-4321-A0EB-862818A8E9A3}"/>
              </a:ext>
            </a:extLst>
          </p:cNvPr>
          <p:cNvSpPr>
            <a:spLocks noGrp="1" noChangeArrowheads="1"/>
          </p:cNvSpPr>
          <p:nvPr>
            <p:ph type="subTitle" idx="1"/>
          </p:nvPr>
        </p:nvSpPr>
        <p:spPr>
          <a:xfrm>
            <a:off x="2859088" y="2276476"/>
            <a:ext cx="7777162" cy="3889375"/>
          </a:xfrm>
        </p:spPr>
        <p:txBody>
          <a:bodyPr/>
          <a:lstStyle/>
          <a:p>
            <a:pPr>
              <a:spcBef>
                <a:spcPct val="0"/>
              </a:spcBef>
            </a:pPr>
            <a:r>
              <a:rPr lang="en-US" altLang="nb-NO">
                <a:latin typeface="Verdana" panose="020B0604030504040204" pitchFamily="34" charset="0"/>
                <a:cs typeface="Times New Roman" panose="02020603050405020304" pitchFamily="18" charset="0"/>
              </a:rPr>
              <a:t>Thank you.</a:t>
            </a:r>
          </a:p>
          <a:p>
            <a:pPr>
              <a:spcBef>
                <a:spcPct val="0"/>
              </a:spcBef>
            </a:pPr>
            <a:endParaRPr lang="nb-NO" altLang="nb-NO" sz="1400">
              <a:latin typeface="Verdana" panose="020B0604030504040204" pitchFamily="34" charset="0"/>
              <a:cs typeface="Times New Roman" panose="02020603050405020304" pitchFamily="18" charset="0"/>
            </a:endParaRPr>
          </a:p>
          <a:p>
            <a:pPr>
              <a:spcBef>
                <a:spcPct val="0"/>
              </a:spcBef>
            </a:pPr>
            <a:r>
              <a:rPr lang="nb-NO" altLang="nb-NO" sz="2000">
                <a:latin typeface="Verdana" panose="020B0604030504040204" pitchFamily="34" charset="0"/>
                <a:cs typeface="Times New Roman" panose="02020603050405020304" pitchFamily="18" charset="0"/>
                <a:hlinkClick r:id="rId3"/>
              </a:rPr>
              <a:t>uxvaso@ous-hf.no</a:t>
            </a:r>
            <a:endParaRPr lang="nb-NO" altLang="nb-NO" sz="2000">
              <a:latin typeface="Verdana" panose="020B0604030504040204" pitchFamily="34" charset="0"/>
              <a:cs typeface="Times New Roman" panose="02020603050405020304" pitchFamily="18" charset="0"/>
            </a:endParaRPr>
          </a:p>
          <a:p>
            <a:pPr>
              <a:spcBef>
                <a:spcPct val="0"/>
              </a:spcBef>
            </a:pPr>
            <a:endParaRPr lang="nb-NO" altLang="nb-NO" sz="1400">
              <a:latin typeface="Verdana" panose="020B0604030504040204" pitchFamily="34" charset="0"/>
              <a:cs typeface="Times New Roman" panose="02020603050405020304" pitchFamily="18" charset="0"/>
            </a:endParaRPr>
          </a:p>
          <a:p>
            <a:pPr>
              <a:spcBef>
                <a:spcPct val="0"/>
              </a:spcBef>
            </a:pPr>
            <a:endParaRPr lang="nb-NO" altLang="nb-NO" sz="1400">
              <a:latin typeface="Verdana" panose="020B0604030504040204" pitchFamily="34" charset="0"/>
              <a:cs typeface="Times New Roman" panose="02020603050405020304" pitchFamily="18" charset="0"/>
            </a:endParaRPr>
          </a:p>
          <a:p>
            <a:pPr>
              <a:spcBef>
                <a:spcPct val="0"/>
              </a:spcBef>
            </a:pPr>
            <a:endParaRPr lang="nb-NO" altLang="nb-NO" sz="1800">
              <a:latin typeface="Verdana" panose="020B0604030504040204" pitchFamily="34" charset="0"/>
              <a:cs typeface="Times New Roman" panose="02020603050405020304" pitchFamily="18" charset="0"/>
            </a:endParaRPr>
          </a:p>
          <a:p>
            <a:pPr>
              <a:spcBef>
                <a:spcPct val="0"/>
              </a:spcBef>
            </a:pPr>
            <a:r>
              <a:rPr lang="nb-NO" altLang="nb-NO" sz="1800">
                <a:latin typeface="Verdana" panose="020B0604030504040204" pitchFamily="34" charset="0"/>
                <a:cs typeface="Times New Roman" panose="02020603050405020304" pitchFamily="18" charset="0"/>
              </a:rPr>
              <a:t>http://www.sifer.no</a:t>
            </a:r>
          </a:p>
          <a:p>
            <a:pPr>
              <a:spcBef>
                <a:spcPct val="0"/>
              </a:spcBef>
            </a:pPr>
            <a:endParaRPr lang="nb-NO" altLang="nb-NO" sz="1400">
              <a:latin typeface="Verdana" panose="020B0604030504040204" pitchFamily="34" charset="0"/>
              <a:cs typeface="Times New Roman" panose="02020603050405020304" pitchFamily="18" charset="0"/>
            </a:endParaRPr>
          </a:p>
        </p:txBody>
      </p:sp>
      <p:sp>
        <p:nvSpPr>
          <p:cNvPr id="39940" name="Rectangle 1028">
            <a:extLst>
              <a:ext uri="{FF2B5EF4-FFF2-40B4-BE49-F238E27FC236}">
                <a16:creationId xmlns:a16="http://schemas.microsoft.com/office/drawing/2014/main" id="{1C7C25CA-D150-438F-A0AE-9B9580C58F92}"/>
              </a:ext>
            </a:extLst>
          </p:cNvPr>
          <p:cNvSpPr>
            <a:spLocks noChangeArrowheads="1"/>
          </p:cNvSpPr>
          <p:nvPr/>
        </p:nvSpPr>
        <p:spPr bwMode="auto">
          <a:xfrm>
            <a:off x="1524001" y="533370"/>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nb-NO" altLang="nb-NO" sz="2000">
              <a:latin typeface="Verdana" panose="020B0604030504040204" pitchFamily="34" charset="0"/>
            </a:endParaRPr>
          </a:p>
        </p:txBody>
      </p:sp>
      <p:pic>
        <p:nvPicPr>
          <p:cNvPr id="39941" name="Picture 3" descr="\\hercules\chk\Mine Dokumenter\ppt\OUS_logo_RGB_eng_plakat.jpg">
            <a:extLst>
              <a:ext uri="{FF2B5EF4-FFF2-40B4-BE49-F238E27FC236}">
                <a16:creationId xmlns:a16="http://schemas.microsoft.com/office/drawing/2014/main" id="{4133054F-B51C-4862-B356-C9D96F1D7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5076826"/>
            <a:ext cx="36004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Publication Cover">
            <a:extLst>
              <a:ext uri="{FF2B5EF4-FFF2-40B4-BE49-F238E27FC236}">
                <a16:creationId xmlns:a16="http://schemas.microsoft.com/office/drawing/2014/main" id="{7265A706-742C-43B4-AE8E-557983C36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274639"/>
            <a:ext cx="15827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a:extLst>
              <a:ext uri="{FF2B5EF4-FFF2-40B4-BE49-F238E27FC236}">
                <a16:creationId xmlns:a16="http://schemas.microsoft.com/office/drawing/2014/main" id="{867534E2-2117-4110-A757-AB4F0A4DD5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51539" y="5068888"/>
            <a:ext cx="41433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5882037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02336" y="1331014"/>
            <a:ext cx="11507442" cy="4998296"/>
          </a:xfrm>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a:p>
            <a:endParaRPr lang="en-GB" dirty="0"/>
          </a:p>
          <a:p>
            <a:pPr marL="0" indent="0">
              <a:buNone/>
            </a:pPr>
            <a:endParaRPr lang="en-GB" dirty="0"/>
          </a:p>
          <a:p>
            <a:pPr marL="0" indent="0">
              <a:buNone/>
            </a:pPr>
            <a:r>
              <a:rPr lang="en-GB" dirty="0"/>
              <a:t>     </a:t>
            </a:r>
          </a:p>
        </p:txBody>
      </p:sp>
      <p:sp>
        <p:nvSpPr>
          <p:cNvPr id="4" name="Rectangle 3"/>
          <p:cNvSpPr/>
          <p:nvPr/>
        </p:nvSpPr>
        <p:spPr>
          <a:xfrm>
            <a:off x="553156" y="2168857"/>
            <a:ext cx="6694311" cy="3970318"/>
          </a:xfrm>
          <a:prstGeom prst="rect">
            <a:avLst/>
          </a:prstGeom>
        </p:spPr>
        <p:txBody>
          <a:bodyPr wrap="square">
            <a:spAutoFit/>
          </a:bodyPr>
          <a:lstStyle/>
          <a:p>
            <a:r>
              <a:rPr lang="en-GB" sz="4400" b="1" dirty="0">
                <a:latin typeface="Arial" panose="020B0604020202020204" pitchFamily="34" charset="0"/>
                <a:cs typeface="Arial" panose="020B0604020202020204" pitchFamily="34" charset="0"/>
              </a:rPr>
              <a:t>Children and</a:t>
            </a:r>
            <a:br>
              <a:rPr lang="en-GB" sz="4400" b="1" dirty="0">
                <a:latin typeface="Arial" panose="020B0604020202020204" pitchFamily="34" charset="0"/>
                <a:cs typeface="Arial" panose="020B0604020202020204" pitchFamily="34" charset="0"/>
              </a:rPr>
            </a:br>
            <a:r>
              <a:rPr lang="en-GB" sz="4400" b="1" dirty="0">
                <a:latin typeface="Arial" panose="020B0604020202020204" pitchFamily="34" charset="0"/>
                <a:cs typeface="Arial" panose="020B0604020202020204" pitchFamily="34" charset="0"/>
              </a:rPr>
              <a:t>Domestic Homicide</a:t>
            </a:r>
          </a:p>
          <a:p>
            <a:endParaRPr lang="en-GB" sz="36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Nicky Stanley, Khatidja Chantler and Rachel Robbins, Connect Centre, University of Central Lancashire</a:t>
            </a:r>
          </a:p>
        </p:txBody>
      </p:sp>
      <p:pic>
        <p:nvPicPr>
          <p:cNvPr id="6" name="Picture 5"/>
          <p:cNvPicPr>
            <a:picLocks noChangeAspect="1"/>
          </p:cNvPicPr>
          <p:nvPr/>
        </p:nvPicPr>
        <p:blipFill>
          <a:blip r:embed="rId2"/>
          <a:stretch>
            <a:fillRect/>
          </a:stretch>
        </p:blipFill>
        <p:spPr>
          <a:xfrm>
            <a:off x="7398287" y="1465243"/>
            <a:ext cx="4301626" cy="3018622"/>
          </a:xfrm>
          <a:prstGeom prst="rect">
            <a:avLst/>
          </a:prstGeom>
        </p:spPr>
      </p:pic>
    </p:spTree>
    <p:extLst>
      <p:ext uri="{BB962C8B-B14F-4D97-AF65-F5344CB8AC3E}">
        <p14:creationId xmlns:p14="http://schemas.microsoft.com/office/powerpoint/2010/main" val="6018855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599"/>
            <a:ext cx="11379200" cy="956733"/>
          </a:xfrm>
        </p:spPr>
        <p:txBody>
          <a:bodyPr>
            <a:normAutofit fontScale="90000"/>
          </a:bodyPr>
          <a:lstStyle/>
          <a:p>
            <a:r>
              <a:rPr lang="en-GB" dirty="0"/>
              <a:t>Analysis of Domestic Homicide </a:t>
            </a:r>
            <a:br>
              <a:rPr lang="en-GB" dirty="0"/>
            </a:br>
            <a:r>
              <a:rPr lang="en-GB" dirty="0"/>
              <a:t>Reviews (DHRs)</a:t>
            </a:r>
          </a:p>
        </p:txBody>
      </p:sp>
      <p:sp>
        <p:nvSpPr>
          <p:cNvPr id="3" name="Content Placeholder 2"/>
          <p:cNvSpPr>
            <a:spLocks noGrp="1"/>
          </p:cNvSpPr>
          <p:nvPr>
            <p:ph sz="quarter" idx="1"/>
          </p:nvPr>
        </p:nvSpPr>
        <p:spPr>
          <a:xfrm>
            <a:off x="1622066" y="1185332"/>
            <a:ext cx="8929315" cy="5057424"/>
          </a:xfrm>
        </p:spPr>
        <p:txBody>
          <a:bodyPr>
            <a:noAutofit/>
          </a:bodyPr>
          <a:lstStyle/>
          <a:p>
            <a:r>
              <a:rPr lang="en-GB" sz="3600" dirty="0"/>
              <a:t>142 DHRs collected from local Community Safety Partnership websites for July 2011 – June 2016</a:t>
            </a:r>
          </a:p>
          <a:p>
            <a:r>
              <a:rPr lang="en-GB" sz="3600" dirty="0"/>
              <a:t>55(39%) DHRs – children under 18 in family</a:t>
            </a:r>
          </a:p>
          <a:p>
            <a:r>
              <a:rPr lang="en-GB" sz="3600" dirty="0"/>
              <a:t>Analysis both quantitative, involving identifying characteristics of families and interventions across DHRs, and qualitative with key themes identified from close reading of reports.</a:t>
            </a:r>
            <a:endParaRPr lang="en-GB" sz="3100" dirty="0"/>
          </a:p>
          <a:p>
            <a:pPr marL="0" indent="0">
              <a:buNone/>
            </a:pPr>
            <a:endParaRPr lang="en-GB" sz="3600" dirty="0"/>
          </a:p>
          <a:p>
            <a:endParaRPr lang="en-GB" sz="3600" dirty="0"/>
          </a:p>
        </p:txBody>
      </p:sp>
    </p:spTree>
    <p:extLst>
      <p:ext uri="{BB962C8B-B14F-4D97-AF65-F5344CB8AC3E}">
        <p14:creationId xmlns:p14="http://schemas.microsoft.com/office/powerpoint/2010/main" val="5154946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599"/>
            <a:ext cx="11379200" cy="862781"/>
          </a:xfrm>
        </p:spPr>
        <p:txBody>
          <a:bodyPr>
            <a:normAutofit fontScale="90000"/>
          </a:bodyPr>
          <a:lstStyle/>
          <a:p>
            <a:r>
              <a:rPr lang="en-GB" dirty="0"/>
              <a:t>Characteristics of Domestic Homicides </a:t>
            </a:r>
            <a:br>
              <a:rPr lang="en-GB" dirty="0"/>
            </a:br>
            <a:r>
              <a:rPr lang="en-GB" dirty="0"/>
              <a:t>where Children Involved</a:t>
            </a:r>
          </a:p>
        </p:txBody>
      </p:sp>
      <p:sp>
        <p:nvSpPr>
          <p:cNvPr id="3" name="Content Placeholder 2"/>
          <p:cNvSpPr>
            <a:spLocks noGrp="1"/>
          </p:cNvSpPr>
          <p:nvPr>
            <p:ph sz="quarter" idx="1"/>
          </p:nvPr>
        </p:nvSpPr>
        <p:spPr>
          <a:xfrm>
            <a:off x="402336" y="1185332"/>
            <a:ext cx="11338560" cy="5057424"/>
          </a:xfrm>
        </p:spPr>
        <p:txBody>
          <a:bodyPr>
            <a:noAutofit/>
          </a:bodyPr>
          <a:lstStyle/>
          <a:p>
            <a:r>
              <a:rPr lang="en-GB" sz="3600" dirty="0"/>
              <a:t>125 children identified:</a:t>
            </a:r>
            <a:endParaRPr lang="en-GB" sz="2400" dirty="0"/>
          </a:p>
          <a:p>
            <a:pPr lvl="1"/>
            <a:r>
              <a:rPr lang="en-GB" sz="2400" dirty="0"/>
              <a:t>        52 victims’ and perpetrators’ children</a:t>
            </a:r>
          </a:p>
          <a:p>
            <a:pPr lvl="1"/>
            <a:r>
              <a:rPr lang="en-GB" sz="2400" dirty="0"/>
              <a:t>        36 victims’ children from previous relationships</a:t>
            </a:r>
          </a:p>
          <a:p>
            <a:pPr lvl="1"/>
            <a:r>
              <a:rPr lang="en-GB" sz="2400" dirty="0"/>
              <a:t>        37 perpetrators’ children from previous relationships</a:t>
            </a:r>
          </a:p>
          <a:p>
            <a:r>
              <a:rPr lang="en-GB" sz="3600" dirty="0"/>
              <a:t>93% perpetrators - male</a:t>
            </a:r>
          </a:p>
          <a:p>
            <a:r>
              <a:rPr lang="en-GB" sz="3600" dirty="0"/>
              <a:t>82% perpetrators - victims’ current/former partner</a:t>
            </a:r>
          </a:p>
          <a:p>
            <a:r>
              <a:rPr lang="en-GB" sz="3600" dirty="0"/>
              <a:t>2 cases involved child deaths as well as mothers’ (arson)</a:t>
            </a:r>
          </a:p>
          <a:p>
            <a:endParaRPr lang="en-GB" sz="3600" dirty="0"/>
          </a:p>
        </p:txBody>
      </p:sp>
    </p:spTree>
    <p:extLst>
      <p:ext uri="{BB962C8B-B14F-4D97-AF65-F5344CB8AC3E}">
        <p14:creationId xmlns:p14="http://schemas.microsoft.com/office/powerpoint/2010/main" val="39430674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Extent of Children’s Involvement</a:t>
            </a:r>
          </a:p>
        </p:txBody>
      </p:sp>
      <p:sp>
        <p:nvSpPr>
          <p:cNvPr id="3" name="Content Placeholder 2"/>
          <p:cNvSpPr>
            <a:spLocks noGrp="1"/>
          </p:cNvSpPr>
          <p:nvPr>
            <p:ph sz="quarter" idx="1"/>
          </p:nvPr>
        </p:nvSpPr>
        <p:spPr>
          <a:xfrm>
            <a:off x="402336" y="1333041"/>
            <a:ext cx="11338560" cy="4766007"/>
          </a:xfrm>
        </p:spPr>
        <p:txBody>
          <a:bodyPr>
            <a:normAutofit fontScale="92500"/>
          </a:bodyPr>
          <a:lstStyle/>
          <a:p>
            <a:r>
              <a:rPr lang="en-GB" dirty="0"/>
              <a:t>Child present at homicide: 17 DHRs</a:t>
            </a:r>
          </a:p>
          <a:p>
            <a:r>
              <a:rPr lang="en-GB" dirty="0"/>
              <a:t>Child injured at homicide: 3 DHRs</a:t>
            </a:r>
          </a:p>
          <a:p>
            <a:r>
              <a:rPr lang="en-GB" dirty="0"/>
              <a:t>5 children saw mother’s body immediately post-homicide</a:t>
            </a:r>
          </a:p>
          <a:p>
            <a:r>
              <a:rPr lang="en-GB" dirty="0"/>
              <a:t>6 children reported to have directly witnessed homicide (another 5 may have done so):</a:t>
            </a:r>
          </a:p>
          <a:p>
            <a:pPr marL="0" indent="0">
              <a:buNone/>
            </a:pPr>
            <a:r>
              <a:rPr lang="en-GB" i="1" dirty="0"/>
              <a:t>‘Child B returned home with a friend at that point and saw Adult A assaulting Adult B. Police report that Child B tried to intervene’</a:t>
            </a:r>
            <a:r>
              <a:rPr lang="en-GB" dirty="0"/>
              <a:t> - mother died an hour later in hospital. (DHR025, overview report, p 16)</a:t>
            </a:r>
          </a:p>
          <a:p>
            <a:r>
              <a:rPr lang="en-GB" dirty="0"/>
              <a:t>One child alone with their mother’s body for over 24 hours; another assisted in lifting mother’s body into car; in another case, two children were driven around by the perpetrator with the victim’s body in the car boot.</a:t>
            </a:r>
          </a:p>
          <a:p>
            <a:pPr marL="0" indent="0">
              <a:buNone/>
            </a:pPr>
            <a:endParaRPr lang="en-GB" dirty="0"/>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18848490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Children’s Active Involvement   </a:t>
            </a:r>
          </a:p>
        </p:txBody>
      </p:sp>
      <p:sp>
        <p:nvSpPr>
          <p:cNvPr id="3" name="Content Placeholder 2"/>
          <p:cNvSpPr>
            <a:spLocks noGrp="1"/>
          </p:cNvSpPr>
          <p:nvPr>
            <p:ph sz="quarter" idx="1"/>
          </p:nvPr>
        </p:nvSpPr>
        <p:spPr/>
        <p:txBody>
          <a:bodyPr>
            <a:normAutofit fontScale="92500" lnSpcReduction="10000"/>
          </a:bodyPr>
          <a:lstStyle/>
          <a:p>
            <a:r>
              <a:rPr lang="en-GB" sz="2800" b="1" dirty="0"/>
              <a:t>5 DHRs where children called for help:</a:t>
            </a:r>
          </a:p>
          <a:p>
            <a:endParaRPr lang="en-GB" sz="2800" b="1" dirty="0"/>
          </a:p>
          <a:p>
            <a:pPr marL="0" indent="0">
              <a:buNone/>
            </a:pPr>
            <a:r>
              <a:rPr lang="en-GB" sz="2800" i="1" dirty="0"/>
              <a:t>The eldest daughter (aged 15) was physically prevented by the perpetrator from going to her mother’s aid. All the children were then kept in a bedroom overnight and the eldest daughter, fearing for her own safety and that of the other children, agreed that she would not tell anyone about what had happened. The following morning, she told the perpetrator she needed to get some provisions for the baby and he took her and the other children to the shops. She managed to engineer a situation where she went into one of the shops with one of the children, leaving the perpetrator outside with the others. She spoke to a shop worker who contacted the police. The perpetrator was later found 3 miles away from home with the other children.  </a:t>
            </a:r>
            <a:r>
              <a:rPr lang="en-GB" sz="2800" dirty="0"/>
              <a:t>(DHR120)</a:t>
            </a:r>
          </a:p>
          <a:p>
            <a:endParaRPr lang="en-GB" sz="2800" b="1" dirty="0"/>
          </a:p>
        </p:txBody>
      </p:sp>
    </p:spTree>
    <p:extLst>
      <p:ext uri="{BB962C8B-B14F-4D97-AF65-F5344CB8AC3E}">
        <p14:creationId xmlns:p14="http://schemas.microsoft.com/office/powerpoint/2010/main" val="144141779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968152"/>
          </a:xfrm>
        </p:spPr>
        <p:txBody>
          <a:bodyPr>
            <a:normAutofit/>
          </a:bodyPr>
          <a:lstStyle/>
          <a:p>
            <a:r>
              <a:rPr lang="en-GB" dirty="0"/>
              <a:t>Histories of child abuse and harm</a:t>
            </a:r>
          </a:p>
        </p:txBody>
      </p:sp>
      <p:sp>
        <p:nvSpPr>
          <p:cNvPr id="6" name="Content Placeholder 5"/>
          <p:cNvSpPr>
            <a:spLocks noGrp="1"/>
          </p:cNvSpPr>
          <p:nvPr>
            <p:ph sz="quarter" idx="1"/>
          </p:nvPr>
        </p:nvSpPr>
        <p:spPr>
          <a:xfrm>
            <a:off x="605928" y="1506828"/>
            <a:ext cx="11622795" cy="4889885"/>
          </a:xfrm>
        </p:spPr>
        <p:txBody>
          <a:bodyPr>
            <a:normAutofit/>
          </a:bodyPr>
          <a:lstStyle/>
          <a:p>
            <a:r>
              <a:rPr lang="en-GB" sz="3300" dirty="0"/>
              <a:t>16 DHRs (29%) described children previously exposed to DVA by current or previous partner</a:t>
            </a:r>
          </a:p>
          <a:p>
            <a:r>
              <a:rPr lang="en-GB" sz="3300" dirty="0"/>
              <a:t>2 DHRs noted children previously injured in DVA incidents</a:t>
            </a:r>
          </a:p>
          <a:p>
            <a:r>
              <a:rPr lang="en-GB" sz="3300" dirty="0"/>
              <a:t>11 DHRs – previous physical abuse of children</a:t>
            </a:r>
          </a:p>
          <a:p>
            <a:r>
              <a:rPr lang="en-GB" sz="3300" dirty="0"/>
              <a:t>4 DHRs – threats of violence to children from perpetrator</a:t>
            </a:r>
          </a:p>
          <a:p>
            <a:r>
              <a:rPr lang="en-GB" sz="3300" dirty="0"/>
              <a:t>4 DHRs – neglect</a:t>
            </a:r>
          </a:p>
          <a:p>
            <a:r>
              <a:rPr lang="en-GB" sz="3300" dirty="0"/>
              <a:t>2 DHRs – perpetrator had locked children up in past</a:t>
            </a:r>
          </a:p>
          <a:p>
            <a:pPr marL="0" indent="0">
              <a:buNone/>
            </a:pPr>
            <a:endParaRPr lang="en-GB" sz="3300" dirty="0"/>
          </a:p>
          <a:p>
            <a:pPr marL="0" indent="0">
              <a:buNone/>
            </a:pPr>
            <a:endParaRPr lang="en-GB" sz="3400" dirty="0"/>
          </a:p>
          <a:p>
            <a:pPr marL="0" indent="0">
              <a:buNone/>
            </a:pPr>
            <a:endParaRPr lang="en-GB" sz="3400" dirty="0"/>
          </a:p>
          <a:p>
            <a:pPr>
              <a:buClrTx/>
              <a:buSzTx/>
            </a:pPr>
            <a:endParaRPr lang="en-GB" sz="28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endParaRPr lang="en-GB" dirty="0"/>
          </a:p>
        </p:txBody>
      </p:sp>
      <p:sp>
        <p:nvSpPr>
          <p:cNvPr id="2" name="Rectangle 1"/>
          <p:cNvSpPr/>
          <p:nvPr/>
        </p:nvSpPr>
        <p:spPr>
          <a:xfrm>
            <a:off x="396608" y="1196752"/>
            <a:ext cx="11127036" cy="830997"/>
          </a:xfrm>
          <a:prstGeom prst="rect">
            <a:avLst/>
          </a:prstGeom>
        </p:spPr>
        <p:txBody>
          <a:bodyPr wrap="square">
            <a:spAutoFit/>
          </a:bodyPr>
          <a:lstStyle/>
          <a:p>
            <a:endParaRPr lang="en-GB" sz="2400" dirty="0">
              <a:latin typeface="Calibri" panose="020F0502020204030204" pitchFamily="34" charset="0"/>
            </a:endParaRPr>
          </a:p>
          <a:p>
            <a:endParaRPr lang="en-GB" sz="2400" dirty="0"/>
          </a:p>
        </p:txBody>
      </p:sp>
    </p:spTree>
    <p:extLst>
      <p:ext uri="{BB962C8B-B14F-4D97-AF65-F5344CB8AC3E}">
        <p14:creationId xmlns:p14="http://schemas.microsoft.com/office/powerpoint/2010/main" val="333584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Setting research priorities – how?</a:t>
            </a:r>
          </a:p>
        </p:txBody>
      </p:sp>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272" y="1798128"/>
            <a:ext cx="4582309" cy="23009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834" y="2858193"/>
            <a:ext cx="5068614" cy="2724380"/>
          </a:xfrm>
          <a:prstGeom prst="rect">
            <a:avLst/>
          </a:prstGeom>
        </p:spPr>
      </p:pic>
    </p:spTree>
    <p:extLst>
      <p:ext uri="{BB962C8B-B14F-4D97-AF65-F5344CB8AC3E}">
        <p14:creationId xmlns:p14="http://schemas.microsoft.com/office/powerpoint/2010/main" val="246858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466802"/>
            <a:ext cx="8534400" cy="968152"/>
          </a:xfrm>
        </p:spPr>
        <p:txBody>
          <a:bodyPr>
            <a:normAutofit fontScale="90000"/>
          </a:bodyPr>
          <a:lstStyle/>
          <a:p>
            <a:r>
              <a:rPr lang="en-GB" dirty="0"/>
              <a:t>Child Contact as a Means of Sustaining Control and Coercion </a:t>
            </a:r>
          </a:p>
        </p:txBody>
      </p:sp>
      <p:sp>
        <p:nvSpPr>
          <p:cNvPr id="6" name="Content Placeholder 5"/>
          <p:cNvSpPr>
            <a:spLocks noGrp="1"/>
          </p:cNvSpPr>
          <p:nvPr>
            <p:ph sz="quarter" idx="1"/>
          </p:nvPr>
        </p:nvSpPr>
        <p:spPr>
          <a:xfrm>
            <a:off x="569205" y="1191237"/>
            <a:ext cx="11622795" cy="5199961"/>
          </a:xfrm>
        </p:spPr>
        <p:txBody>
          <a:bodyPr>
            <a:normAutofit/>
          </a:bodyPr>
          <a:lstStyle/>
          <a:p>
            <a:pPr marL="0" indent="0">
              <a:buNone/>
            </a:pPr>
            <a:endParaRPr lang="en-GB" sz="3300" b="1" i="1" dirty="0"/>
          </a:p>
          <a:p>
            <a:pPr marL="0" indent="0">
              <a:buNone/>
            </a:pPr>
            <a:endParaRPr lang="en-GB" sz="3400" dirty="0"/>
          </a:p>
          <a:p>
            <a:pPr marL="0" indent="0">
              <a:buNone/>
            </a:pPr>
            <a:endParaRPr lang="en-GB" sz="3400" dirty="0"/>
          </a:p>
          <a:p>
            <a:pPr>
              <a:buClrTx/>
              <a:buSzTx/>
            </a:pPr>
            <a:endParaRPr lang="en-GB" sz="28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endParaRPr lang="en-GB" dirty="0"/>
          </a:p>
        </p:txBody>
      </p:sp>
      <p:sp>
        <p:nvSpPr>
          <p:cNvPr id="2" name="Rectangle 1"/>
          <p:cNvSpPr/>
          <p:nvPr/>
        </p:nvSpPr>
        <p:spPr>
          <a:xfrm>
            <a:off x="388219" y="1884649"/>
            <a:ext cx="11127036" cy="5262979"/>
          </a:xfrm>
          <a:prstGeom prst="rect">
            <a:avLst/>
          </a:prstGeom>
        </p:spPr>
        <p:txBody>
          <a:bodyPr wrap="square">
            <a:spAutoFit/>
          </a:bodyPr>
          <a:lstStyle/>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Contact arrangements, both informal and informal identified in a third of DHRs. </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dirty="0">
                <a:latin typeface="Calibri" panose="020F0502020204030204" pitchFamily="34" charset="0"/>
                <a:cs typeface="Times New Roman" panose="02020603050405020304" pitchFamily="18" charset="0"/>
              </a:rPr>
              <a:t>Contact recognised as means of sustaining coercion/harassment in 3 cases:</a:t>
            </a:r>
          </a:p>
          <a:p>
            <a:r>
              <a:rPr lang="en-GB" sz="2400" dirty="0"/>
              <a:t>‘</a:t>
            </a:r>
            <a:r>
              <a:rPr lang="en-GB" sz="2400" i="1" dirty="0">
                <a:latin typeface="Calibri" panose="020F0502020204030204" pitchFamily="34" charset="0"/>
              </a:rPr>
              <a:t>Some aspects of the father’s attitudes and behaviour (e.g. asking the girls if they wanted to go to his house and who loved them more; requesting to take the girls outside of the centre contrary to the court order) may have been evidence of a manipulative personality.’ (DHR042, Overview Report, p30-31).</a:t>
            </a:r>
          </a:p>
          <a:p>
            <a:endParaRPr lang="en-GB" sz="2400" i="1" dirty="0">
              <a:latin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rPr>
              <a:t>Failure to identify risks posed by contact:</a:t>
            </a:r>
          </a:p>
          <a:p>
            <a:r>
              <a:rPr lang="en-GB" sz="2400" i="1" dirty="0">
                <a:latin typeface="Calibri" panose="020F0502020204030204" pitchFamily="34" charset="0"/>
              </a:rPr>
              <a:t>‘…there was evidence from both parties that he still was having contact with the children. The risks involved in this never seemed to be considered…’</a:t>
            </a:r>
          </a:p>
          <a:p>
            <a:r>
              <a:rPr lang="en-GB" sz="2400" i="1" dirty="0">
                <a:latin typeface="Calibri" panose="020F0502020204030204" pitchFamily="34" charset="0"/>
              </a:rPr>
              <a:t>(</a:t>
            </a:r>
            <a:r>
              <a:rPr lang="en-GB" sz="2400" dirty="0">
                <a:latin typeface="Calibri" panose="020F0502020204030204" pitchFamily="34" charset="0"/>
              </a:rPr>
              <a:t>DHR041, Overview Report, p 27).</a:t>
            </a:r>
          </a:p>
          <a:p>
            <a:endParaRPr lang="en-GB" sz="2400" dirty="0">
              <a:latin typeface="Calibri" panose="020F0502020204030204" pitchFamily="34" charset="0"/>
            </a:endParaRPr>
          </a:p>
          <a:p>
            <a:endParaRPr lang="en-GB" sz="2400" dirty="0"/>
          </a:p>
        </p:txBody>
      </p:sp>
    </p:spTree>
    <p:extLst>
      <p:ext uri="{BB962C8B-B14F-4D97-AF65-F5344CB8AC3E}">
        <p14:creationId xmlns:p14="http://schemas.microsoft.com/office/powerpoint/2010/main" val="26937575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760" y="248686"/>
            <a:ext cx="11332718" cy="973446"/>
          </a:xfrm>
        </p:spPr>
        <p:txBody>
          <a:bodyPr>
            <a:noAutofit/>
          </a:bodyPr>
          <a:lstStyle/>
          <a:p>
            <a:r>
              <a:rPr lang="en-GB" sz="3200" dirty="0">
                <a:effectLst/>
              </a:rPr>
              <a:t>Care of Children Post-Homicide</a:t>
            </a:r>
          </a:p>
        </p:txBody>
      </p:sp>
      <p:sp>
        <p:nvSpPr>
          <p:cNvPr id="6" name="Content Placeholder 5"/>
          <p:cNvSpPr>
            <a:spLocks noGrp="1"/>
          </p:cNvSpPr>
          <p:nvPr>
            <p:ph sz="quarter" idx="1"/>
          </p:nvPr>
        </p:nvSpPr>
        <p:spPr>
          <a:xfrm>
            <a:off x="292166" y="1222132"/>
            <a:ext cx="11536311" cy="5376972"/>
          </a:xfrm>
        </p:spPr>
        <p:txBody>
          <a:bodyPr>
            <a:normAutofit fontScale="40000" lnSpcReduction="20000"/>
          </a:bodyPr>
          <a:lstStyle/>
          <a:p>
            <a:pPr>
              <a:buClrTx/>
              <a:buSzTx/>
            </a:pPr>
            <a:endParaRPr lang="en-GB" sz="8000" dirty="0"/>
          </a:p>
          <a:p>
            <a:pPr>
              <a:buClrTx/>
              <a:buSzTx/>
            </a:pPr>
            <a:r>
              <a:rPr lang="en-GB" sz="8000" dirty="0"/>
              <a:t>Future living arrangements not always specified; where parent who was not perpetrator survived, children went to live with them; 4 described as in local authority/foster care; 2 with older siblings;  5 with grandparents; 4 with other family members</a:t>
            </a:r>
          </a:p>
          <a:p>
            <a:pPr marL="0" indent="0">
              <a:buClrTx/>
              <a:buSzTx/>
              <a:buNone/>
            </a:pPr>
            <a:endParaRPr lang="en-GB" sz="8000" dirty="0"/>
          </a:p>
          <a:p>
            <a:pPr>
              <a:buClrTx/>
              <a:buSzTx/>
            </a:pPr>
            <a:r>
              <a:rPr lang="en-GB" sz="8000" dirty="0"/>
              <a:t>Families not always supported to undertake this role:</a:t>
            </a:r>
          </a:p>
          <a:p>
            <a:pPr marL="0" indent="0">
              <a:buClrTx/>
              <a:buSzTx/>
              <a:buNone/>
            </a:pPr>
            <a:r>
              <a:rPr lang="en-GB" sz="8000" i="1" dirty="0"/>
              <a:t>‘The family feel that their need for financial support was not adequately recognised and that they have struggled to manage this burden on top of the tragic loss…’ </a:t>
            </a:r>
            <a:r>
              <a:rPr lang="en-GB" sz="8000" dirty="0"/>
              <a:t>(DHR054, Executive Summary, p13)</a:t>
            </a:r>
          </a:p>
          <a:p>
            <a:pPr marL="0" indent="0">
              <a:buClrTx/>
              <a:buSzTx/>
              <a:buNone/>
            </a:pPr>
            <a:endParaRPr lang="en-GB" sz="2800" dirty="0"/>
          </a:p>
          <a:p>
            <a:pPr marL="0" indent="0">
              <a:buClrTx/>
              <a:buSzTx/>
              <a:buNone/>
            </a:pPr>
            <a:r>
              <a:rPr lang="en-GB" sz="2800" dirty="0"/>
              <a:t> </a:t>
            </a:r>
          </a:p>
        </p:txBody>
      </p:sp>
    </p:spTree>
    <p:extLst>
      <p:ext uri="{BB962C8B-B14F-4D97-AF65-F5344CB8AC3E}">
        <p14:creationId xmlns:p14="http://schemas.microsoft.com/office/powerpoint/2010/main" val="33280071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760" y="248686"/>
            <a:ext cx="11332718" cy="973446"/>
          </a:xfrm>
        </p:spPr>
        <p:txBody>
          <a:bodyPr>
            <a:noAutofit/>
          </a:bodyPr>
          <a:lstStyle/>
          <a:p>
            <a:r>
              <a:rPr lang="en-GB" sz="3200" dirty="0">
                <a:effectLst/>
              </a:rPr>
              <a:t>Support for Children Post-Homicide</a:t>
            </a:r>
          </a:p>
        </p:txBody>
      </p:sp>
      <p:sp>
        <p:nvSpPr>
          <p:cNvPr id="6" name="Content Placeholder 5"/>
          <p:cNvSpPr>
            <a:spLocks noGrp="1"/>
          </p:cNvSpPr>
          <p:nvPr>
            <p:ph sz="quarter" idx="1"/>
          </p:nvPr>
        </p:nvSpPr>
        <p:spPr>
          <a:xfrm>
            <a:off x="292166" y="1222132"/>
            <a:ext cx="11536311" cy="5376972"/>
          </a:xfrm>
        </p:spPr>
        <p:txBody>
          <a:bodyPr>
            <a:normAutofit fontScale="25000" lnSpcReduction="20000"/>
          </a:bodyPr>
          <a:lstStyle/>
          <a:p>
            <a:pPr>
              <a:buClrTx/>
              <a:buSzTx/>
            </a:pPr>
            <a:endParaRPr lang="en-GB" sz="8000" dirty="0"/>
          </a:p>
          <a:p>
            <a:pPr>
              <a:buClrTx/>
              <a:buSzTx/>
            </a:pPr>
            <a:r>
              <a:rPr lang="en-GB" sz="9600" dirty="0"/>
              <a:t>11 DHRs briefly mention support for children – provided /accessed by: school, children’s social care or Victim Support Services.</a:t>
            </a:r>
          </a:p>
          <a:p>
            <a:pPr marL="0" indent="0">
              <a:buClrTx/>
              <a:buSzTx/>
              <a:buNone/>
            </a:pPr>
            <a:endParaRPr lang="en-GB" sz="9600" dirty="0"/>
          </a:p>
          <a:p>
            <a:pPr>
              <a:buClrTx/>
              <a:buSzTx/>
            </a:pPr>
            <a:r>
              <a:rPr lang="en-GB" sz="9600" dirty="0">
                <a:solidFill>
                  <a:prstClr val="black"/>
                </a:solidFill>
                <a:latin typeface="Calibri"/>
              </a:rPr>
              <a:t>Questions such as the appropriateness of ongoing contact with perpetrator or future needs for support not addressed </a:t>
            </a:r>
          </a:p>
          <a:p>
            <a:pPr marL="0" indent="0">
              <a:buClrTx/>
              <a:buSzTx/>
              <a:buNone/>
            </a:pPr>
            <a:endParaRPr lang="en-GB" sz="9600" dirty="0"/>
          </a:p>
          <a:p>
            <a:pPr>
              <a:buClrTx/>
              <a:buSzTx/>
            </a:pPr>
            <a:r>
              <a:rPr lang="en-GB" sz="9600" dirty="0"/>
              <a:t>3 DHRs identify need for trauma-focused support.</a:t>
            </a:r>
          </a:p>
          <a:p>
            <a:pPr marL="0" indent="0">
              <a:buClrTx/>
              <a:buSzTx/>
              <a:buNone/>
            </a:pPr>
            <a:endParaRPr lang="en-GB" sz="9600" dirty="0"/>
          </a:p>
          <a:p>
            <a:pPr>
              <a:buClrTx/>
              <a:buSzTx/>
            </a:pPr>
            <a:r>
              <a:rPr lang="en-GB" sz="9600" dirty="0"/>
              <a:t>Need for long-term support flagged up:</a:t>
            </a:r>
          </a:p>
          <a:p>
            <a:pPr marL="0" indent="0">
              <a:buNone/>
            </a:pPr>
            <a:r>
              <a:rPr lang="en-GB" sz="9600" i="1" dirty="0"/>
              <a:t>‘the DHR Chair is aware that although some support has been available to them, more specialised and longer term help is required. It is vital to the wellbeing of the children and stepchildren that specialist support is available to them so that they can heal from this tragedy in their lives.’ </a:t>
            </a:r>
            <a:r>
              <a:rPr lang="en-GB" sz="9600" dirty="0"/>
              <a:t>(DHR055, Overview Report, p32)</a:t>
            </a:r>
          </a:p>
          <a:p>
            <a:pPr marL="0" indent="0">
              <a:buNone/>
            </a:pPr>
            <a:endParaRPr lang="en-GB" sz="9600" dirty="0"/>
          </a:p>
          <a:p>
            <a:pPr marL="0" indent="0">
              <a:buClrTx/>
              <a:buSzTx/>
              <a:buNone/>
            </a:pPr>
            <a:endParaRPr lang="en-GB" sz="9600" dirty="0"/>
          </a:p>
          <a:p>
            <a:pPr marL="0" indent="0">
              <a:buClrTx/>
              <a:buSzTx/>
              <a:buNone/>
            </a:pPr>
            <a:endParaRPr lang="en-GB" sz="9600" dirty="0"/>
          </a:p>
          <a:p>
            <a:pPr marL="0" indent="0">
              <a:buClrTx/>
              <a:buSzTx/>
              <a:buNone/>
            </a:pPr>
            <a:r>
              <a:rPr lang="en-GB" sz="9600" dirty="0"/>
              <a:t> </a:t>
            </a:r>
          </a:p>
        </p:txBody>
      </p:sp>
    </p:spTree>
    <p:extLst>
      <p:ext uri="{BB962C8B-B14F-4D97-AF65-F5344CB8AC3E}">
        <p14:creationId xmlns:p14="http://schemas.microsoft.com/office/powerpoint/2010/main" val="8241748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7432-6BF2-4984-8B6E-A8D468157462}"/>
              </a:ext>
            </a:extLst>
          </p:cNvPr>
          <p:cNvSpPr>
            <a:spLocks noGrp="1"/>
          </p:cNvSpPr>
          <p:nvPr>
            <p:ph type="title"/>
          </p:nvPr>
        </p:nvSpPr>
        <p:spPr/>
        <p:txBody>
          <a:bodyPr/>
          <a:lstStyle/>
          <a:p>
            <a:r>
              <a:rPr lang="en-GB" dirty="0"/>
              <a:t>     Trauma – risks and consequences </a:t>
            </a:r>
            <a:r>
              <a:rPr lang="en-GB" sz="2400" dirty="0"/>
              <a:t>(Alisic et al 2015)</a:t>
            </a:r>
          </a:p>
        </p:txBody>
      </p:sp>
      <p:sp>
        <p:nvSpPr>
          <p:cNvPr id="3" name="Slide Number Placeholder 2">
            <a:extLst>
              <a:ext uri="{FF2B5EF4-FFF2-40B4-BE49-F238E27FC236}">
                <a16:creationId xmlns:a16="http://schemas.microsoft.com/office/drawing/2014/main" id="{4699E14B-AD10-4FE5-A2DF-63C4C32976E7}"/>
              </a:ext>
            </a:extLst>
          </p:cNvPr>
          <p:cNvSpPr>
            <a:spLocks noGrp="1"/>
          </p:cNvSpPr>
          <p:nvPr>
            <p:ph type="sldNum" sz="quarter" idx="12"/>
          </p:nvPr>
        </p:nvSpPr>
        <p:spPr/>
        <p:txBody>
          <a:bodyPr/>
          <a:lstStyle/>
          <a:p>
            <a:fld id="{60871EE4-0299-4B1E-9AD9-3E436FE4EEBC}" type="slidenum">
              <a:rPr lang="en-GB" smtClean="0"/>
              <a:t>133</a:t>
            </a:fld>
            <a:endParaRPr lang="en-GB"/>
          </a:p>
        </p:txBody>
      </p:sp>
      <p:pic>
        <p:nvPicPr>
          <p:cNvPr id="5" name="Picture 4">
            <a:extLst>
              <a:ext uri="{FF2B5EF4-FFF2-40B4-BE49-F238E27FC236}">
                <a16:creationId xmlns:a16="http://schemas.microsoft.com/office/drawing/2014/main" id="{E21C1D07-F1ED-49C5-8F4C-81A105AD9CB7}"/>
              </a:ext>
            </a:extLst>
          </p:cNvPr>
          <p:cNvPicPr/>
          <p:nvPr/>
        </p:nvPicPr>
        <p:blipFill>
          <a:blip r:embed="rId2">
            <a:extLst>
              <a:ext uri="{28A0092B-C50C-407E-A947-70E740481C1C}">
                <a14:useLocalDpi xmlns:a14="http://schemas.microsoft.com/office/drawing/2010/main" val="0"/>
              </a:ext>
            </a:extLst>
          </a:blip>
          <a:stretch>
            <a:fillRect/>
          </a:stretch>
        </p:blipFill>
        <p:spPr>
          <a:xfrm>
            <a:off x="1664335" y="1346200"/>
            <a:ext cx="8863330" cy="4752848"/>
          </a:xfrm>
          <a:prstGeom prst="rect">
            <a:avLst/>
          </a:prstGeom>
        </p:spPr>
      </p:pic>
    </p:spTree>
    <p:extLst>
      <p:ext uri="{BB962C8B-B14F-4D97-AF65-F5344CB8AC3E}">
        <p14:creationId xmlns:p14="http://schemas.microsoft.com/office/powerpoint/2010/main" val="39486295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811B-B63B-4B18-A0D8-4E79248D756D}"/>
              </a:ext>
            </a:extLst>
          </p:cNvPr>
          <p:cNvSpPr>
            <a:spLocks noGrp="1"/>
          </p:cNvSpPr>
          <p:nvPr>
            <p:ph type="title"/>
          </p:nvPr>
        </p:nvSpPr>
        <p:spPr>
          <a:xfrm>
            <a:off x="1425020" y="-469232"/>
            <a:ext cx="11379200" cy="1607660"/>
          </a:xfrm>
        </p:spPr>
        <p:txBody>
          <a:bodyPr>
            <a:normAutofit fontScale="90000"/>
          </a:bodyPr>
          <a:lstStyle/>
          <a:p>
            <a:br>
              <a:rPr lang="en-GB" dirty="0"/>
            </a:br>
            <a:r>
              <a:rPr lang="en-GB" dirty="0"/>
              <a:t>Post-Homicide Care for Children to Encompass</a:t>
            </a:r>
            <a:br>
              <a:rPr lang="en-GB" dirty="0"/>
            </a:br>
            <a:r>
              <a:rPr lang="en-GB" dirty="0"/>
              <a:t>(Alisic et al 2017)</a:t>
            </a:r>
          </a:p>
        </p:txBody>
      </p:sp>
      <p:sp>
        <p:nvSpPr>
          <p:cNvPr id="3" name="Slide Number Placeholder 2">
            <a:extLst>
              <a:ext uri="{FF2B5EF4-FFF2-40B4-BE49-F238E27FC236}">
                <a16:creationId xmlns:a16="http://schemas.microsoft.com/office/drawing/2014/main" id="{45C1FDD3-FC96-4958-ABE2-DB49601BAC13}"/>
              </a:ext>
            </a:extLst>
          </p:cNvPr>
          <p:cNvSpPr>
            <a:spLocks noGrp="1"/>
          </p:cNvSpPr>
          <p:nvPr>
            <p:ph type="sldNum" sz="quarter" idx="12"/>
          </p:nvPr>
        </p:nvSpPr>
        <p:spPr/>
        <p:txBody>
          <a:bodyPr/>
          <a:lstStyle/>
          <a:p>
            <a:fld id="{60871EE4-0299-4B1E-9AD9-3E436FE4EEBC}" type="slidenum">
              <a:rPr lang="en-GB" smtClean="0"/>
              <a:t>134</a:t>
            </a:fld>
            <a:endParaRPr lang="en-GB"/>
          </a:p>
        </p:txBody>
      </p:sp>
      <p:sp>
        <p:nvSpPr>
          <p:cNvPr id="4" name="Content Placeholder 3">
            <a:extLst>
              <a:ext uri="{FF2B5EF4-FFF2-40B4-BE49-F238E27FC236}">
                <a16:creationId xmlns:a16="http://schemas.microsoft.com/office/drawing/2014/main" id="{4A0AF441-0373-49A0-AF74-8387EAB772A0}"/>
              </a:ext>
            </a:extLst>
          </p:cNvPr>
          <p:cNvSpPr>
            <a:spLocks noGrp="1"/>
          </p:cNvSpPr>
          <p:nvPr>
            <p:ph sz="quarter" idx="1"/>
          </p:nvPr>
        </p:nvSpPr>
        <p:spPr/>
        <p:txBody>
          <a:bodyPr/>
          <a:lstStyle/>
          <a:p>
            <a:r>
              <a:rPr lang="en-GB" sz="3600" dirty="0"/>
              <a:t>Histories of maltreatment and experience of DVA</a:t>
            </a:r>
          </a:p>
          <a:p>
            <a:r>
              <a:rPr lang="en-GB" sz="3600" dirty="0"/>
              <a:t>Degree of exposure to the homicide</a:t>
            </a:r>
          </a:p>
          <a:p>
            <a:r>
              <a:rPr lang="en-GB" sz="3600" dirty="0"/>
              <a:t>Traumatic bereavement</a:t>
            </a:r>
          </a:p>
          <a:p>
            <a:r>
              <a:rPr lang="en-GB" sz="3600" dirty="0"/>
              <a:t>Cultural differences </a:t>
            </a:r>
          </a:p>
          <a:p>
            <a:r>
              <a:rPr lang="en-GB" sz="3600" dirty="0"/>
              <a:t>Disruption of daily life</a:t>
            </a:r>
            <a:r>
              <a:rPr lang="en-GB" dirty="0"/>
              <a:t>. </a:t>
            </a:r>
          </a:p>
        </p:txBody>
      </p:sp>
    </p:spTree>
    <p:extLst>
      <p:ext uri="{BB962C8B-B14F-4D97-AF65-F5344CB8AC3E}">
        <p14:creationId xmlns:p14="http://schemas.microsoft.com/office/powerpoint/2010/main" val="8889532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968152"/>
          </a:xfrm>
        </p:spPr>
        <p:txBody>
          <a:bodyPr>
            <a:normAutofit fontScale="90000"/>
          </a:bodyPr>
          <a:lstStyle/>
          <a:p>
            <a:r>
              <a:rPr lang="en-GB" dirty="0"/>
              <a:t>Professional Perception Lacking in Breadth and Depth </a:t>
            </a:r>
          </a:p>
        </p:txBody>
      </p:sp>
      <p:sp>
        <p:nvSpPr>
          <p:cNvPr id="6" name="Content Placeholder 5"/>
          <p:cNvSpPr>
            <a:spLocks noGrp="1"/>
          </p:cNvSpPr>
          <p:nvPr>
            <p:ph sz="quarter" idx="1"/>
          </p:nvPr>
        </p:nvSpPr>
        <p:spPr>
          <a:xfrm>
            <a:off x="423672" y="1304847"/>
            <a:ext cx="11338560" cy="5215276"/>
          </a:xfrm>
        </p:spPr>
        <p:txBody>
          <a:bodyPr>
            <a:normAutofit fontScale="25000" lnSpcReduction="20000"/>
          </a:bodyPr>
          <a:lstStyle/>
          <a:p>
            <a:pPr marL="0" indent="0">
              <a:buClrTx/>
              <a:buSzTx/>
              <a:buNone/>
            </a:pPr>
            <a:r>
              <a:rPr lang="en-GB" sz="9600" b="1" dirty="0">
                <a:solidFill>
                  <a:prstClr val="black"/>
                </a:solidFill>
                <a:latin typeface="Calibri"/>
              </a:rPr>
              <a:t>Mental health services involved in 15 cases (perpetrator) and 15 cases (victim) but DVA and child’s needs slip out of picture:</a:t>
            </a:r>
          </a:p>
          <a:p>
            <a:pPr marL="0" indent="0">
              <a:buClrTx/>
              <a:buSzTx/>
              <a:buNone/>
            </a:pPr>
            <a:endParaRPr lang="en-GB" sz="8000" dirty="0"/>
          </a:p>
          <a:p>
            <a:pPr marL="0" indent="0">
              <a:buNone/>
            </a:pPr>
            <a:r>
              <a:rPr lang="en-GB" sz="9600" i="1" dirty="0"/>
              <a:t>‘There is nothing to indicate that at any time during H1’s treatment for his periods of mental ill-health was there any consideration that V1 and C1 were being subjected to domestic violence… It appears neither V1 nor C1 was ever questioned in any depth about the impact H1’s behaviour was having on their lives.’ </a:t>
            </a:r>
            <a:r>
              <a:rPr lang="en-GB" sz="9600" dirty="0"/>
              <a:t>(DHR 132, Overview Report</a:t>
            </a:r>
            <a:r>
              <a:rPr lang="en-GB" sz="9600"/>
              <a:t>, p57-58)</a:t>
            </a:r>
            <a:endParaRPr lang="en-GB" sz="9600" dirty="0"/>
          </a:p>
          <a:p>
            <a:pPr marL="0" indent="0">
              <a:buNone/>
            </a:pPr>
            <a:endParaRPr lang="en-GB" sz="9600" dirty="0"/>
          </a:p>
          <a:p>
            <a:pPr marL="0" indent="0">
              <a:buNone/>
            </a:pPr>
            <a:r>
              <a:rPr lang="en-GB" sz="9600" dirty="0"/>
              <a:t>‘</a:t>
            </a:r>
            <a:r>
              <a:rPr lang="en-GB" sz="9600" i="1" dirty="0"/>
              <a:t>mental health services appear to have dealt with each of these incidents in isolation and tried to treat each of the symptoms separately e.g. providing information on drug misuse programmes. None of the services involved in treating Derek had the full picture of what had happened as they did not share any information or seek any information other than the contact with children’s social care. Therefore, none of them were able to fully assess the risk that he posed to his wife and baby</a:t>
            </a:r>
            <a:r>
              <a:rPr lang="en-GB" sz="9600" dirty="0"/>
              <a:t>.’ (DHR053, Overview Report, 8.16)</a:t>
            </a:r>
          </a:p>
          <a:p>
            <a:pPr marL="0" indent="0">
              <a:buNone/>
            </a:pPr>
            <a:endParaRPr lang="en-GB" sz="7400" i="1" dirty="0"/>
          </a:p>
          <a:p>
            <a:pPr marL="0" indent="0">
              <a:buNone/>
            </a:pPr>
            <a:endParaRPr lang="en-GB" sz="6000" i="1" dirty="0"/>
          </a:p>
          <a:p>
            <a:pPr marL="0" indent="0">
              <a:buNone/>
            </a:pPr>
            <a:r>
              <a:rPr lang="en-GB" sz="6000" i="1" dirty="0"/>
              <a:t> </a:t>
            </a:r>
          </a:p>
          <a:p>
            <a:pPr marL="0" indent="0">
              <a:buClrTx/>
              <a:buSzTx/>
              <a:buNone/>
            </a:pPr>
            <a:endParaRPr lang="en-GB" sz="2800" dirty="0">
              <a:solidFill>
                <a:prstClr val="black"/>
              </a:solidFill>
              <a:latin typeface="Calibri"/>
            </a:endParaRPr>
          </a:p>
          <a:p>
            <a:pPr marL="342900" indent="-342900">
              <a:buClrTx/>
              <a:buSzTx/>
              <a:buFont typeface="Arial" pitchFamily="34" charset="0"/>
              <a:buChar char="•"/>
            </a:pPr>
            <a:endParaRPr lang="en-GB" sz="2800" dirty="0">
              <a:solidFill>
                <a:prstClr val="black"/>
              </a:solidFill>
              <a:latin typeface="Calibri"/>
            </a:endParaRPr>
          </a:p>
          <a:p>
            <a:pPr marL="342900" indent="-342900">
              <a:buClrTx/>
              <a:buSzTx/>
              <a:buFont typeface="Arial" pitchFamily="34" charset="0"/>
              <a:buChar char="•"/>
            </a:pPr>
            <a:endParaRPr lang="en-GB" sz="28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endParaRPr lang="en-GB" dirty="0"/>
          </a:p>
        </p:txBody>
      </p:sp>
    </p:spTree>
    <p:extLst>
      <p:ext uri="{BB962C8B-B14F-4D97-AF65-F5344CB8AC3E}">
        <p14:creationId xmlns:p14="http://schemas.microsoft.com/office/powerpoint/2010/main" val="29382904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968152"/>
          </a:xfrm>
        </p:spPr>
        <p:txBody>
          <a:bodyPr>
            <a:normAutofit/>
          </a:bodyPr>
          <a:lstStyle/>
          <a:p>
            <a:r>
              <a:rPr lang="en-GB" dirty="0"/>
              <a:t>Failures to Listen to Children</a:t>
            </a:r>
          </a:p>
        </p:txBody>
      </p:sp>
      <p:sp>
        <p:nvSpPr>
          <p:cNvPr id="6" name="Content Placeholder 5"/>
          <p:cNvSpPr>
            <a:spLocks noGrp="1"/>
          </p:cNvSpPr>
          <p:nvPr>
            <p:ph sz="quarter" idx="1"/>
          </p:nvPr>
        </p:nvSpPr>
        <p:spPr/>
        <p:txBody>
          <a:bodyPr>
            <a:normAutofit/>
          </a:bodyPr>
          <a:lstStyle/>
          <a:p>
            <a:pPr marL="0" indent="0">
              <a:buNone/>
            </a:pPr>
            <a:r>
              <a:rPr lang="en-GB" sz="2800" dirty="0"/>
              <a:t>‘</a:t>
            </a:r>
            <a:r>
              <a:rPr lang="en-GB" sz="2800" i="1" dirty="0"/>
              <a:t>The failure to speak to Emma [the teenage daughter of victim] was a missed opportunity to establish whether she felt safe following her mother’s actions [to protect them]</a:t>
            </a:r>
            <a:r>
              <a:rPr lang="en-GB" sz="2800" dirty="0"/>
              <a:t>’. (DHR 123, Overview Report, p 33)</a:t>
            </a:r>
          </a:p>
          <a:p>
            <a:pPr marL="0" indent="0">
              <a:buNone/>
            </a:pPr>
            <a:endParaRPr lang="en-GB" sz="2800" dirty="0"/>
          </a:p>
          <a:p>
            <a:pPr marL="0" indent="0">
              <a:buNone/>
            </a:pPr>
            <a:r>
              <a:rPr lang="en-GB" sz="2800" dirty="0"/>
              <a:t>‘</a:t>
            </a:r>
            <a:r>
              <a:rPr lang="en-GB" sz="2800" i="1" dirty="0"/>
              <a:t>her son’s experience of living with domestic abuse and the fear of its recurrence was not given sufficient weight. He was never spoken to by the police or by the school despite witnessing a serious attack on his mother..</a:t>
            </a:r>
            <a:r>
              <a:rPr lang="en-GB" sz="2800" dirty="0"/>
              <a:t>.’ </a:t>
            </a:r>
          </a:p>
          <a:p>
            <a:pPr marL="0" indent="0">
              <a:buNone/>
            </a:pPr>
            <a:r>
              <a:rPr lang="en-GB" sz="2800" dirty="0"/>
              <a:t>(DHR134, Overview Report,  p 46)</a:t>
            </a:r>
          </a:p>
          <a:p>
            <a:pPr marL="342900" indent="-342900">
              <a:buClrTx/>
              <a:buSzTx/>
              <a:buFont typeface="Arial" pitchFamily="34" charset="0"/>
              <a:buChar char="•"/>
            </a:pPr>
            <a:endParaRPr lang="en-GB" sz="2800" dirty="0">
              <a:solidFill>
                <a:prstClr val="black"/>
              </a:solidFill>
              <a:latin typeface="Calibri"/>
            </a:endParaRPr>
          </a:p>
          <a:p>
            <a:pPr marL="342900" indent="-342900">
              <a:buClrTx/>
              <a:buSzTx/>
              <a:buFont typeface="Arial" pitchFamily="34" charset="0"/>
              <a:buChar char="•"/>
            </a:pPr>
            <a:endParaRPr lang="en-GB" sz="28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endParaRPr lang="en-GB" dirty="0"/>
          </a:p>
        </p:txBody>
      </p:sp>
    </p:spTree>
    <p:extLst>
      <p:ext uri="{BB962C8B-B14F-4D97-AF65-F5344CB8AC3E}">
        <p14:creationId xmlns:p14="http://schemas.microsoft.com/office/powerpoint/2010/main" val="39542064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00294" y="248686"/>
            <a:ext cx="10528183" cy="973446"/>
          </a:xfrm>
        </p:spPr>
        <p:txBody>
          <a:bodyPr>
            <a:noAutofit/>
          </a:bodyPr>
          <a:lstStyle/>
          <a:p>
            <a:r>
              <a:rPr lang="en-GB" sz="3200" dirty="0">
                <a:effectLst/>
              </a:rPr>
              <a:t>Children’s Involvement in DHR Process</a:t>
            </a:r>
          </a:p>
        </p:txBody>
      </p:sp>
      <p:sp>
        <p:nvSpPr>
          <p:cNvPr id="6" name="Content Placeholder 5"/>
          <p:cNvSpPr>
            <a:spLocks noGrp="1"/>
          </p:cNvSpPr>
          <p:nvPr>
            <p:ph sz="quarter" idx="1"/>
          </p:nvPr>
        </p:nvSpPr>
        <p:spPr>
          <a:xfrm>
            <a:off x="358269" y="1222132"/>
            <a:ext cx="11338560" cy="4944090"/>
          </a:xfrm>
        </p:spPr>
        <p:txBody>
          <a:bodyPr>
            <a:normAutofit fontScale="92500" lnSpcReduction="20000"/>
          </a:bodyPr>
          <a:lstStyle/>
          <a:p>
            <a:pPr>
              <a:buClrTx/>
              <a:buSzTx/>
            </a:pPr>
            <a:r>
              <a:rPr lang="en-GB" sz="2800" dirty="0"/>
              <a:t>Children rarely invited to contribute: too young, concerns about compounding trauma, anxieties about protecting anonymity</a:t>
            </a:r>
          </a:p>
          <a:p>
            <a:r>
              <a:rPr lang="en-GB" sz="2800" dirty="0"/>
              <a:t>In 3 cases, children invited to contribute to the review process and declined.</a:t>
            </a:r>
          </a:p>
          <a:p>
            <a:r>
              <a:rPr lang="en-GB" sz="2800" dirty="0"/>
              <a:t>In a small number of DHRs, family members or professionals comment on behalf of children:</a:t>
            </a:r>
          </a:p>
          <a:p>
            <a:pPr marL="0" indent="0">
              <a:buNone/>
            </a:pPr>
            <a:r>
              <a:rPr lang="en-GB" sz="2800" dirty="0"/>
              <a:t>‘</a:t>
            </a:r>
            <a:r>
              <a:rPr lang="en-GB" sz="2800" i="1" dirty="0"/>
              <a:t>Christopher’s mother has also shared the following information about the massive impact that domestic abuse has had on Peter and Elaine, both prior to and after the homicide:- </a:t>
            </a:r>
          </a:p>
          <a:p>
            <a:pPr marL="0" indent="0">
              <a:buNone/>
            </a:pPr>
            <a:r>
              <a:rPr lang="en-GB" sz="2800" i="1" dirty="0"/>
              <a:t>• Both have a mistrust of family and professionals and have a fear of being taken into care again. </a:t>
            </a:r>
          </a:p>
          <a:p>
            <a:pPr marL="0" indent="0">
              <a:buNone/>
            </a:pPr>
            <a:r>
              <a:rPr lang="en-GB" sz="2800" i="1" dirty="0"/>
              <a:t>• Both have displayed violent behaviour referring to the way their parents acted as being acceptable. </a:t>
            </a:r>
          </a:p>
          <a:p>
            <a:pPr marL="0" indent="0">
              <a:buNone/>
            </a:pPr>
            <a:r>
              <a:rPr lang="en-GB" sz="2800" i="1" dirty="0"/>
              <a:t>• Peter has serious behavioural difficulties.’ </a:t>
            </a:r>
            <a:r>
              <a:rPr lang="en-GB" sz="2800" dirty="0"/>
              <a:t>(DHR050, Overview Report, p58)</a:t>
            </a:r>
          </a:p>
          <a:p>
            <a:pPr>
              <a:buClrTx/>
              <a:buSzTx/>
            </a:pPr>
            <a:endParaRPr lang="en-GB" sz="2800" dirty="0"/>
          </a:p>
        </p:txBody>
      </p:sp>
    </p:spTree>
    <p:extLst>
      <p:ext uri="{BB962C8B-B14F-4D97-AF65-F5344CB8AC3E}">
        <p14:creationId xmlns:p14="http://schemas.microsoft.com/office/powerpoint/2010/main" val="40514478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968152"/>
          </a:xfrm>
        </p:spPr>
        <p:txBody>
          <a:bodyPr>
            <a:normAutofit/>
          </a:bodyPr>
          <a:lstStyle/>
          <a:p>
            <a:r>
              <a:rPr lang="en-GB" dirty="0"/>
              <a:t>Children’s Voices in DHRs (3 reports)</a:t>
            </a:r>
          </a:p>
        </p:txBody>
      </p:sp>
      <p:sp>
        <p:nvSpPr>
          <p:cNvPr id="6" name="Content Placeholder 5"/>
          <p:cNvSpPr>
            <a:spLocks noGrp="1"/>
          </p:cNvSpPr>
          <p:nvPr>
            <p:ph sz="quarter" idx="1"/>
          </p:nvPr>
        </p:nvSpPr>
        <p:spPr>
          <a:xfrm>
            <a:off x="319488" y="1355075"/>
            <a:ext cx="11622795" cy="5199961"/>
          </a:xfrm>
        </p:spPr>
        <p:txBody>
          <a:bodyPr>
            <a:normAutofit fontScale="77500" lnSpcReduction="20000"/>
          </a:bodyPr>
          <a:lstStyle/>
          <a:p>
            <a:pPr marL="0" indent="0">
              <a:buNone/>
            </a:pPr>
            <a:r>
              <a:rPr lang="en-GB" sz="3800" i="1" dirty="0"/>
              <a:t>‘</a:t>
            </a:r>
            <a:r>
              <a:rPr lang="en-GB" sz="3800" dirty="0"/>
              <a:t>R aged 14 (mother killed by R’s adult brother):</a:t>
            </a:r>
          </a:p>
          <a:p>
            <a:pPr marL="0" indent="0">
              <a:buNone/>
            </a:pPr>
            <a:r>
              <a:rPr lang="en-GB" sz="3800" dirty="0"/>
              <a:t>‘</a:t>
            </a:r>
            <a:r>
              <a:rPr lang="en-GB" sz="3800" i="1" dirty="0"/>
              <a:t>R told the Panel Chair that she had felt ignored and unsupported by services dealing with her brother in the months before her mother’s death…The impact of his behaviour on her and her mother was not well understood or considered and in particular she highlighted that no-one talked to her directly about her experiences and feelings at the time or appeared to consider that they mattered in coming to decisions about her brother.’   </a:t>
            </a:r>
            <a:r>
              <a:rPr lang="en-GB" sz="3800" dirty="0"/>
              <a:t>(DHR119, Overview Report, p5)</a:t>
            </a:r>
          </a:p>
          <a:p>
            <a:pPr marL="0" indent="0">
              <a:buNone/>
            </a:pPr>
            <a:endParaRPr lang="en-GB" sz="3800" dirty="0"/>
          </a:p>
          <a:p>
            <a:pPr marL="0" indent="0">
              <a:buNone/>
            </a:pPr>
            <a:r>
              <a:rPr lang="en-GB" sz="3600" dirty="0"/>
              <a:t>DHR042: </a:t>
            </a:r>
            <a:r>
              <a:rPr lang="en-GB" sz="3800" i="1" dirty="0"/>
              <a:t>Children supported to talk about their parents and their relationship as part of the review process.  Child 1 described the way that her father treated her mother as ‘torture’.  (DHR attached to the children’s social care record so that it can be accessed by them at a later date).</a:t>
            </a:r>
          </a:p>
          <a:p>
            <a:pPr marL="0" indent="0">
              <a:buNone/>
            </a:pPr>
            <a:endParaRPr lang="en-GB" sz="3800" b="1" i="1" dirty="0"/>
          </a:p>
          <a:p>
            <a:pPr marL="0" indent="0">
              <a:buNone/>
            </a:pPr>
            <a:endParaRPr lang="en-GB" sz="3400" dirty="0"/>
          </a:p>
          <a:p>
            <a:pPr marL="0" indent="0">
              <a:buNone/>
            </a:pPr>
            <a:endParaRPr lang="en-GB" sz="3400" dirty="0"/>
          </a:p>
          <a:p>
            <a:pPr>
              <a:buClrTx/>
              <a:buSzTx/>
            </a:pPr>
            <a:endParaRPr lang="en-GB" sz="28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pPr marL="342900" indent="-342900">
              <a:buClrTx/>
              <a:buSzTx/>
              <a:buFont typeface="Arial" pitchFamily="34" charset="0"/>
              <a:buChar char="•"/>
            </a:pPr>
            <a:endParaRPr lang="en-GB" sz="3200" dirty="0">
              <a:solidFill>
                <a:prstClr val="black"/>
              </a:solidFill>
              <a:latin typeface="Calibri"/>
            </a:endParaRPr>
          </a:p>
          <a:p>
            <a:endParaRPr lang="en-GB" dirty="0"/>
          </a:p>
        </p:txBody>
      </p:sp>
    </p:spTree>
    <p:extLst>
      <p:ext uri="{BB962C8B-B14F-4D97-AF65-F5344CB8AC3E}">
        <p14:creationId xmlns:p14="http://schemas.microsoft.com/office/powerpoint/2010/main" val="29455989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968152"/>
          </a:xfrm>
        </p:spPr>
        <p:txBody>
          <a:bodyPr>
            <a:normAutofit/>
          </a:bodyPr>
          <a:lstStyle/>
          <a:p>
            <a:r>
              <a:rPr lang="en-GB" dirty="0"/>
              <a:t>Conclusions</a:t>
            </a:r>
          </a:p>
        </p:txBody>
      </p:sp>
      <p:sp>
        <p:nvSpPr>
          <p:cNvPr id="6" name="Content Placeholder 5"/>
          <p:cNvSpPr>
            <a:spLocks noGrp="1"/>
          </p:cNvSpPr>
          <p:nvPr>
            <p:ph sz="quarter" idx="1"/>
          </p:nvPr>
        </p:nvSpPr>
        <p:spPr>
          <a:xfrm>
            <a:off x="402336" y="1288973"/>
            <a:ext cx="11338560" cy="5089793"/>
          </a:xfrm>
        </p:spPr>
        <p:txBody>
          <a:bodyPr>
            <a:normAutofit fontScale="92500"/>
          </a:bodyPr>
          <a:lstStyle/>
          <a:p>
            <a:pPr>
              <a:buClrTx/>
              <a:buSzTx/>
            </a:pPr>
            <a:r>
              <a:rPr lang="en-GB" sz="2800" dirty="0">
                <a:solidFill>
                  <a:prstClr val="black"/>
                </a:solidFill>
                <a:latin typeface="Calibri"/>
              </a:rPr>
              <a:t>Child survivors of domestic homicides will have complex care needs which will be long-term and recurrent but need for support requires early identification.</a:t>
            </a:r>
          </a:p>
          <a:p>
            <a:pPr>
              <a:buClrTx/>
              <a:buSzTx/>
            </a:pPr>
            <a:r>
              <a:rPr lang="en-GB" sz="2800" dirty="0">
                <a:solidFill>
                  <a:prstClr val="black"/>
                </a:solidFill>
                <a:latin typeface="Calibri"/>
              </a:rPr>
              <a:t>However, DHRs give scant consideration to ongoing needs of children or their carers.</a:t>
            </a:r>
          </a:p>
          <a:p>
            <a:pPr>
              <a:buClrTx/>
              <a:buSzTx/>
            </a:pPr>
            <a:r>
              <a:rPr lang="en-GB" sz="2800" dirty="0">
                <a:solidFill>
                  <a:prstClr val="black"/>
                </a:solidFill>
                <a:latin typeface="Calibri"/>
              </a:rPr>
              <a:t>MH practitioners working with violent men need to recognise potential for domestic abuse and acknowledge impact on children in family</a:t>
            </a:r>
          </a:p>
          <a:p>
            <a:pPr>
              <a:buClrTx/>
              <a:buSzTx/>
            </a:pPr>
            <a:r>
              <a:rPr lang="en-GB" sz="2800" dirty="0">
                <a:solidFill>
                  <a:prstClr val="black"/>
                </a:solidFill>
                <a:latin typeface="Calibri"/>
              </a:rPr>
              <a:t> Need for joint work and strong collaboration between mental health practitioners and specialist DV organisations.</a:t>
            </a:r>
          </a:p>
          <a:p>
            <a:pPr>
              <a:buClrTx/>
              <a:buSzTx/>
            </a:pPr>
            <a:r>
              <a:rPr lang="en-GB" sz="2800" dirty="0">
                <a:solidFill>
                  <a:prstClr val="black"/>
                </a:solidFill>
                <a:latin typeface="Calibri"/>
              </a:rPr>
              <a:t>Children and young people rarely contribute to the DHR process – ironic given that some DHRs criticise services that fail to attend to child’s voice.</a:t>
            </a:r>
          </a:p>
          <a:p>
            <a:pPr>
              <a:buClrTx/>
              <a:buSzTx/>
            </a:pPr>
            <a:r>
              <a:rPr lang="en-GB" sz="2800" dirty="0">
                <a:solidFill>
                  <a:prstClr val="black"/>
                </a:solidFill>
                <a:latin typeface="Calibri"/>
              </a:rPr>
              <a:t>Making children’s accounts more central to DHRs could contribute to reducing children’s invisibility in DV policy and practice.</a:t>
            </a:r>
          </a:p>
          <a:p>
            <a:pPr>
              <a:buClrTx/>
              <a:buSzTx/>
            </a:pPr>
            <a:endParaRPr lang="en-GB" sz="2800" dirty="0">
              <a:solidFill>
                <a:prstClr val="black"/>
              </a:solidFill>
              <a:latin typeface="Calibri"/>
            </a:endParaRPr>
          </a:p>
          <a:p>
            <a:pPr>
              <a:buClrTx/>
              <a:buSzTx/>
            </a:pPr>
            <a:endParaRPr lang="en-GB" sz="2800" dirty="0">
              <a:solidFill>
                <a:prstClr val="black"/>
              </a:solidFill>
              <a:latin typeface="Calibri"/>
            </a:endParaRPr>
          </a:p>
          <a:p>
            <a:pPr>
              <a:buClrTx/>
              <a:buSzTx/>
            </a:pPr>
            <a:endParaRPr lang="en-GB" sz="2800" dirty="0">
              <a:solidFill>
                <a:prstClr val="black"/>
              </a:solidFill>
              <a:latin typeface="Calibri"/>
            </a:endParaRPr>
          </a:p>
          <a:p>
            <a:endParaRPr lang="en-GB" dirty="0"/>
          </a:p>
        </p:txBody>
      </p:sp>
    </p:spTree>
    <p:extLst>
      <p:ext uri="{BB962C8B-B14F-4D97-AF65-F5344CB8AC3E}">
        <p14:creationId xmlns:p14="http://schemas.microsoft.com/office/powerpoint/2010/main" val="1694028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Process</a:t>
            </a:r>
          </a:p>
        </p:txBody>
      </p:sp>
      <p:sp>
        <p:nvSpPr>
          <p:cNvPr id="4" name="Text Placeholder 3"/>
          <p:cNvSpPr>
            <a:spLocks noGrp="1"/>
          </p:cNvSpPr>
          <p:nvPr>
            <p:ph type="body" sz="quarter" idx="10"/>
          </p:nvPr>
        </p:nvSpPr>
        <p:spPr/>
        <p:txBody>
          <a:bodyPr/>
          <a:lstStyle/>
          <a:p>
            <a:endParaRPr lang="en-GB"/>
          </a:p>
        </p:txBody>
      </p:sp>
      <p:sp>
        <p:nvSpPr>
          <p:cNvPr id="9" name="Oval 8"/>
          <p:cNvSpPr/>
          <p:nvPr/>
        </p:nvSpPr>
        <p:spPr>
          <a:xfrm>
            <a:off x="1426490" y="3425751"/>
            <a:ext cx="2260120" cy="18805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Surveys</a:t>
            </a:r>
          </a:p>
        </p:txBody>
      </p:sp>
      <p:sp>
        <p:nvSpPr>
          <p:cNvPr id="10" name="Oval 9"/>
          <p:cNvSpPr/>
          <p:nvPr/>
        </p:nvSpPr>
        <p:spPr>
          <a:xfrm>
            <a:off x="4502741" y="3438451"/>
            <a:ext cx="2260120" cy="18805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Analysis</a:t>
            </a:r>
          </a:p>
        </p:txBody>
      </p:sp>
      <p:sp>
        <p:nvSpPr>
          <p:cNvPr id="11" name="Oval 10"/>
          <p:cNvSpPr/>
          <p:nvPr/>
        </p:nvSpPr>
        <p:spPr>
          <a:xfrm>
            <a:off x="7506642" y="3451151"/>
            <a:ext cx="2260120" cy="18805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‘Nominal’ groups</a:t>
            </a:r>
          </a:p>
        </p:txBody>
      </p:sp>
      <p:sp>
        <p:nvSpPr>
          <p:cNvPr id="12" name="Down Arrow 11"/>
          <p:cNvSpPr/>
          <p:nvPr/>
        </p:nvSpPr>
        <p:spPr>
          <a:xfrm>
            <a:off x="2298700" y="2425700"/>
            <a:ext cx="484632" cy="97840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Down Arrow 12"/>
          <p:cNvSpPr/>
          <p:nvPr/>
        </p:nvSpPr>
        <p:spPr>
          <a:xfrm>
            <a:off x="5383667" y="2447343"/>
            <a:ext cx="484632" cy="97840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Down Arrow 13"/>
          <p:cNvSpPr/>
          <p:nvPr/>
        </p:nvSpPr>
        <p:spPr>
          <a:xfrm>
            <a:off x="8394386" y="2447343"/>
            <a:ext cx="484632" cy="978408"/>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Right Arrow 15"/>
          <p:cNvSpPr/>
          <p:nvPr/>
        </p:nvSpPr>
        <p:spPr>
          <a:xfrm>
            <a:off x="3822700" y="4203700"/>
            <a:ext cx="609600" cy="3429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Right Arrow 16"/>
          <p:cNvSpPr/>
          <p:nvPr/>
        </p:nvSpPr>
        <p:spPr>
          <a:xfrm>
            <a:off x="6849001" y="4203700"/>
            <a:ext cx="609600" cy="3429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Rectangle 19"/>
          <p:cNvSpPr/>
          <p:nvPr/>
        </p:nvSpPr>
        <p:spPr>
          <a:xfrm>
            <a:off x="7736748" y="2068848"/>
            <a:ext cx="1787967" cy="4071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solidFill>
                  <a:schemeClr val="tx1"/>
                </a:solidFill>
              </a:rPr>
              <a:t>Involvement</a:t>
            </a:r>
          </a:p>
        </p:txBody>
      </p:sp>
      <p:sp>
        <p:nvSpPr>
          <p:cNvPr id="22" name="Rectangle 21"/>
          <p:cNvSpPr/>
          <p:nvPr/>
        </p:nvSpPr>
        <p:spPr>
          <a:xfrm>
            <a:off x="4699657" y="2033815"/>
            <a:ext cx="1787967" cy="4071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solidFill>
                  <a:schemeClr val="tx1"/>
                </a:solidFill>
              </a:rPr>
              <a:t>Involvement</a:t>
            </a:r>
          </a:p>
        </p:txBody>
      </p:sp>
      <p:sp>
        <p:nvSpPr>
          <p:cNvPr id="23" name="Rectangle 22"/>
          <p:cNvSpPr/>
          <p:nvPr/>
        </p:nvSpPr>
        <p:spPr>
          <a:xfrm>
            <a:off x="1662566" y="2019131"/>
            <a:ext cx="1787967" cy="4071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solidFill>
                  <a:schemeClr val="tx1"/>
                </a:solidFill>
              </a:rPr>
              <a:t>Involvement</a:t>
            </a:r>
          </a:p>
        </p:txBody>
      </p:sp>
    </p:spTree>
    <p:extLst>
      <p:ext uri="{BB962C8B-B14F-4D97-AF65-F5344CB8AC3E}">
        <p14:creationId xmlns:p14="http://schemas.microsoft.com/office/powerpoint/2010/main" val="42290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20" grpId="0" animBg="1"/>
      <p:bldP spid="22" grpId="0" animBg="1"/>
      <p:bldP spid="2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968152"/>
          </a:xfrm>
        </p:spPr>
        <p:txBody>
          <a:bodyPr>
            <a:normAutofit/>
          </a:bodyPr>
          <a:lstStyle/>
          <a:p>
            <a:r>
              <a:rPr lang="en-GB" dirty="0"/>
              <a:t>References</a:t>
            </a:r>
          </a:p>
        </p:txBody>
      </p:sp>
      <p:sp>
        <p:nvSpPr>
          <p:cNvPr id="6" name="Content Placeholder 5"/>
          <p:cNvSpPr>
            <a:spLocks noGrp="1"/>
          </p:cNvSpPr>
          <p:nvPr>
            <p:ph sz="quarter" idx="1"/>
          </p:nvPr>
        </p:nvSpPr>
        <p:spPr>
          <a:xfrm>
            <a:off x="402336" y="1288973"/>
            <a:ext cx="11338560" cy="5089793"/>
          </a:xfrm>
        </p:spPr>
        <p:txBody>
          <a:bodyPr>
            <a:normAutofit/>
          </a:bodyPr>
          <a:lstStyle/>
          <a:p>
            <a:pPr marL="0" indent="0">
              <a:buNone/>
            </a:pPr>
            <a:r>
              <a:rPr lang="nl-NL" sz="2800" dirty="0"/>
              <a:t>Alisic, E., Groot, A., Snetselaar, H., Stroeken, T. and van de Putte, E. (2017) </a:t>
            </a:r>
            <a:r>
              <a:rPr lang="en-GB" sz="2800" dirty="0"/>
              <a:t>‘Children bereaved by fatal intimate partner violence: A population-based study into demographics, family characteristics and homicide exposure’, </a:t>
            </a:r>
            <a:r>
              <a:rPr lang="en-GB" sz="2800" dirty="0" err="1"/>
              <a:t>Plos</a:t>
            </a:r>
            <a:r>
              <a:rPr lang="en-GB" sz="2800" dirty="0"/>
              <a:t> One,12(10), p. e0183466.</a:t>
            </a:r>
          </a:p>
          <a:p>
            <a:pPr marL="0" indent="0">
              <a:buNone/>
            </a:pPr>
            <a:endParaRPr lang="en-GB" sz="2800" dirty="0"/>
          </a:p>
          <a:p>
            <a:pPr marL="0" indent="0">
              <a:buNone/>
            </a:pPr>
            <a:r>
              <a:rPr lang="en-GB" sz="2800" dirty="0"/>
              <a:t>Alisic et al (2015) Children’s Mental Health and Well-Being after Parental Intimate Homicide: a Systematic Review. </a:t>
            </a:r>
            <a:r>
              <a:rPr lang="en-GB" sz="2800" i="1" dirty="0" err="1"/>
              <a:t>Clin</a:t>
            </a:r>
            <a:r>
              <a:rPr lang="en-GB" sz="2800" i="1" dirty="0"/>
              <a:t> Child Fam </a:t>
            </a:r>
            <a:r>
              <a:rPr lang="en-GB" sz="2800" i="1" dirty="0" err="1"/>
              <a:t>Psychol</a:t>
            </a:r>
            <a:r>
              <a:rPr lang="en-GB" sz="2800" i="1" dirty="0"/>
              <a:t> Review,</a:t>
            </a:r>
            <a:r>
              <a:rPr lang="en-GB" sz="2800" dirty="0"/>
              <a:t> </a:t>
            </a:r>
            <a:r>
              <a:rPr lang="en-GB" sz="2800"/>
              <a:t>18:328–345 </a:t>
            </a:r>
          </a:p>
          <a:p>
            <a:pPr marL="0" indent="0">
              <a:buNone/>
            </a:pPr>
            <a:endParaRPr lang="en-GB" sz="2800" dirty="0"/>
          </a:p>
          <a:p>
            <a:pPr marL="0" indent="0">
              <a:buNone/>
            </a:pPr>
            <a:r>
              <a:rPr lang="en-GB" sz="2800" dirty="0"/>
              <a:t>Stanley, N., Chantler, K, and Robbins, R. (2018) Children and Domestic Homicide, </a:t>
            </a:r>
            <a:r>
              <a:rPr lang="en-GB" sz="2800" i="1" dirty="0"/>
              <a:t>British Journal of Social Work,</a:t>
            </a:r>
            <a:r>
              <a:rPr lang="en-GB" sz="2800" dirty="0"/>
              <a:t> </a:t>
            </a:r>
            <a:r>
              <a:rPr lang="en-GB" sz="2800" dirty="0" err="1"/>
              <a:t>doi</a:t>
            </a:r>
            <a:r>
              <a:rPr lang="en-GB" sz="2800" dirty="0"/>
              <a:t>: 10.1093/</a:t>
            </a:r>
            <a:r>
              <a:rPr lang="en-GB" sz="2800" dirty="0" err="1"/>
              <a:t>bjsw</a:t>
            </a:r>
            <a:r>
              <a:rPr lang="en-GB" sz="2800" dirty="0"/>
              <a:t>/bcy024</a:t>
            </a:r>
          </a:p>
          <a:p>
            <a:pPr marL="0" indent="0">
              <a:buClrTx/>
              <a:buSzTx/>
              <a:buNone/>
            </a:pPr>
            <a:endParaRPr lang="en-GB" sz="2800" dirty="0">
              <a:solidFill>
                <a:prstClr val="black"/>
              </a:solidFill>
              <a:latin typeface="Calibri"/>
            </a:endParaRPr>
          </a:p>
          <a:p>
            <a:pPr>
              <a:buClrTx/>
              <a:buSzTx/>
            </a:pPr>
            <a:endParaRPr lang="en-GB" sz="2800" dirty="0">
              <a:solidFill>
                <a:prstClr val="black"/>
              </a:solidFill>
              <a:latin typeface="Calibri"/>
            </a:endParaRPr>
          </a:p>
          <a:p>
            <a:pPr>
              <a:buClrTx/>
              <a:buSzTx/>
            </a:pPr>
            <a:endParaRPr lang="en-GB" sz="2800" dirty="0">
              <a:solidFill>
                <a:prstClr val="black"/>
              </a:solidFill>
              <a:latin typeface="Calibri"/>
            </a:endParaRPr>
          </a:p>
          <a:p>
            <a:endParaRPr lang="en-GB" dirty="0"/>
          </a:p>
        </p:txBody>
      </p:sp>
    </p:spTree>
    <p:extLst>
      <p:ext uri="{BB962C8B-B14F-4D97-AF65-F5344CB8AC3E}">
        <p14:creationId xmlns:p14="http://schemas.microsoft.com/office/powerpoint/2010/main" val="19275803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4227866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Cross-network meeting</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825625"/>
            <a:ext cx="10515600" cy="4351338"/>
          </a:xfrm>
        </p:spPr>
        <p:txBody>
          <a:bodyPr>
            <a:normAutofit/>
          </a:bodyPr>
          <a:lstStyle/>
          <a:p>
            <a:pPr marL="285750" indent="-285750"/>
            <a:endParaRPr lang="en-GB" sz="1800" dirty="0">
              <a:latin typeface="Arial Rounded MT Bold" panose="020F0704030504030204" pitchFamily="34" charset="0"/>
            </a:endParaRPr>
          </a:p>
          <a:p>
            <a:pPr marL="285750" indent="-285750"/>
            <a:r>
              <a:rPr lang="en-GB" sz="1800" dirty="0">
                <a:latin typeface="Arial Rounded MT Bold" panose="020F0704030504030204" pitchFamily="34" charset="0"/>
              </a:rPr>
              <a:t>Event to launch the eight cross-disciplinary mental health networks funded by UK Research and Innovation in 2018, encourage networking, and share learning.</a:t>
            </a:r>
          </a:p>
          <a:p>
            <a:pPr marL="285750" indent="-285750"/>
            <a:r>
              <a:rPr lang="en-GB" sz="1800" dirty="0">
                <a:latin typeface="Arial Rounded MT Bold" panose="020F0704030504030204" pitchFamily="34" charset="0"/>
              </a:rPr>
              <a:t>Representation from academic and non-academic network members encouraged. </a:t>
            </a:r>
          </a:p>
          <a:p>
            <a:pPr marL="285750" indent="-285750"/>
            <a:r>
              <a:rPr lang="en-GB" sz="1800" dirty="0">
                <a:latin typeface="Arial Rounded MT Bold" panose="020F0704030504030204" pitchFamily="34" charset="0"/>
              </a:rPr>
              <a:t>Date: 17</a:t>
            </a:r>
            <a:r>
              <a:rPr lang="en-GB" sz="1800" baseline="30000" dirty="0">
                <a:latin typeface="Arial Rounded MT Bold" panose="020F0704030504030204" pitchFamily="34" charset="0"/>
              </a:rPr>
              <a:t>th</a:t>
            </a:r>
            <a:r>
              <a:rPr lang="en-GB" sz="1800" dirty="0">
                <a:latin typeface="Arial Rounded MT Bold" panose="020F0704030504030204" pitchFamily="34" charset="0"/>
              </a:rPr>
              <a:t> April 2019</a:t>
            </a:r>
          </a:p>
          <a:p>
            <a:pPr marL="285750" indent="-285750"/>
            <a:r>
              <a:rPr lang="en-GB" sz="1800" dirty="0">
                <a:latin typeface="Arial Rounded MT Bold" panose="020F0704030504030204" pitchFamily="34" charset="0"/>
              </a:rPr>
              <a:t>Venue: London TBC</a:t>
            </a:r>
          </a:p>
          <a:p>
            <a:pPr marL="285750" indent="-285750"/>
            <a:r>
              <a:rPr lang="en-GB" sz="1800" dirty="0">
                <a:latin typeface="Arial Rounded MT Bold" panose="020F0704030504030204" pitchFamily="34" charset="0"/>
              </a:rPr>
              <a:t>Time: TBC</a:t>
            </a:r>
          </a:p>
          <a:p>
            <a:pPr marL="285750" indent="-285750"/>
            <a:endParaRPr lang="en-GB" sz="1800" dirty="0">
              <a:latin typeface="Arial Rounded MT Bold" panose="020F0704030504030204" pitchFamily="34" charset="0"/>
            </a:endParaRPr>
          </a:p>
          <a:p>
            <a:pPr marL="285750" indent="-285750"/>
            <a:endParaRPr lang="en-GB" sz="1800" dirty="0">
              <a:latin typeface="Arial Rounded MT Bold" panose="020F0704030504030204" pitchFamily="34" charset="0"/>
            </a:endParaRPr>
          </a:p>
          <a:p>
            <a:pPr marL="285750" indent="-285750"/>
            <a:endParaRPr lang="en-GB" sz="1800" dirty="0">
              <a:latin typeface="Arial Rounded MT Bold" panose="020F0704030504030204" pitchFamily="34" charset="0"/>
            </a:endParaRPr>
          </a:p>
          <a:p>
            <a:pPr>
              <a:buFont typeface="Wingdings" panose="05000000000000000000" pitchFamily="2" charset="2"/>
              <a:buChar char="à"/>
            </a:pPr>
            <a:r>
              <a:rPr lang="en-GB" sz="1800" dirty="0">
                <a:latin typeface="Arial Rounded MT Bold" panose="020F0704030504030204" pitchFamily="34" charset="0"/>
                <a:sym typeface="Wingdings" panose="05000000000000000000" pitchFamily="2" charset="2"/>
              </a:rPr>
              <a:t>If you are interested to attend as a member of the Violence Abuse and Mental Health Network, please contact </a:t>
            </a:r>
            <a:r>
              <a:rPr lang="en-GB" sz="1800" dirty="0">
                <a:latin typeface="Arial Rounded MT Bold" panose="020F0704030504030204" pitchFamily="34" charset="0"/>
                <a:sym typeface="Wingdings" panose="05000000000000000000" pitchFamily="2" charset="2"/>
                <a:hlinkClick r:id="rId3"/>
              </a:rPr>
              <a:t>vamhn@kcl.ac.uk</a:t>
            </a:r>
            <a:r>
              <a:rPr lang="en-GB" sz="1800" dirty="0">
                <a:latin typeface="Arial Rounded MT Bold" panose="020F0704030504030204" pitchFamily="34" charset="0"/>
                <a:sym typeface="Wingdings" panose="05000000000000000000" pitchFamily="2" charset="2"/>
              </a:rPr>
              <a:t> </a:t>
            </a:r>
            <a:endParaRPr lang="en-GB" sz="1800" dirty="0">
              <a:latin typeface="Arial Rounded MT Bold" panose="020F0704030504030204" pitchFamily="34" charset="0"/>
            </a:endParaRPr>
          </a:p>
          <a:p>
            <a:pPr marL="285750" indent="-285750"/>
            <a:endParaRPr lang="en-GB" sz="1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4">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20775897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838200" y="2116183"/>
            <a:ext cx="10515600" cy="1566726"/>
          </a:xfrm>
        </p:spPr>
        <p:txBody>
          <a:bodyPr/>
          <a:lstStyle/>
          <a:p>
            <a:r>
              <a:rPr lang="en-GB" dirty="0"/>
              <a:t>Save the Date </a:t>
            </a:r>
          </a:p>
        </p:txBody>
      </p:sp>
      <p:sp>
        <p:nvSpPr>
          <p:cNvPr id="4" name="Text Placeholder 3">
            <a:extLst>
              <a:ext uri="{FF2B5EF4-FFF2-40B4-BE49-F238E27FC236}">
                <a16:creationId xmlns:a16="http://schemas.microsoft.com/office/drawing/2014/main" id="{B69E6BA9-0F0B-4701-BE2B-63F9EF1DF381}"/>
              </a:ext>
            </a:extLst>
          </p:cNvPr>
          <p:cNvSpPr>
            <a:spLocks noGrp="1"/>
          </p:cNvSpPr>
          <p:nvPr>
            <p:ph type="body" idx="1"/>
          </p:nvPr>
        </p:nvSpPr>
        <p:spPr>
          <a:xfrm>
            <a:off x="838200" y="3709897"/>
            <a:ext cx="10515600" cy="1500187"/>
          </a:xfrm>
        </p:spPr>
        <p:txBody>
          <a:bodyPr/>
          <a:lstStyle/>
          <a:p>
            <a:r>
              <a:rPr lang="en-GB" dirty="0">
                <a:solidFill>
                  <a:srgbClr val="7030A0"/>
                </a:solidFill>
              </a:rPr>
              <a:t>Our next network meeting will be held on </a:t>
            </a:r>
            <a:r>
              <a:rPr lang="en-GB" u="sng" dirty="0">
                <a:solidFill>
                  <a:srgbClr val="7030A0"/>
                </a:solidFill>
              </a:rPr>
              <a:t>Monday 7</a:t>
            </a:r>
            <a:r>
              <a:rPr lang="en-GB" u="sng" baseline="30000" dirty="0">
                <a:solidFill>
                  <a:srgbClr val="7030A0"/>
                </a:solidFill>
              </a:rPr>
              <a:t>th</a:t>
            </a:r>
            <a:r>
              <a:rPr lang="en-GB" u="sng" dirty="0">
                <a:solidFill>
                  <a:srgbClr val="7030A0"/>
                </a:solidFill>
              </a:rPr>
              <a:t> October 2019</a:t>
            </a:r>
            <a:r>
              <a:rPr lang="en-GB" dirty="0">
                <a:solidFill>
                  <a:srgbClr val="7030A0"/>
                </a:solidFill>
              </a:rPr>
              <a:t> at the University of Nottingham </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25584257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Grants competitions</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825625"/>
            <a:ext cx="10515600" cy="4351338"/>
          </a:xfrm>
        </p:spPr>
        <p:txBody>
          <a:bodyPr>
            <a:noAutofit/>
          </a:bodyPr>
          <a:lstStyle/>
          <a:p>
            <a:pPr marL="285750" indent="-285750"/>
            <a:r>
              <a:rPr lang="en-GB" sz="1800" dirty="0">
                <a:latin typeface="Arial Rounded MT Bold" panose="020F0704030504030204" pitchFamily="34" charset="0"/>
              </a:rPr>
              <a:t>Three funding calls, aligned to three network themes: measurement, understanding, interventions</a:t>
            </a:r>
          </a:p>
          <a:p>
            <a:pPr marL="285750" indent="-285750"/>
            <a:r>
              <a:rPr lang="en-GB" sz="1800" dirty="0">
                <a:latin typeface="Arial Rounded MT Bold" panose="020F0704030504030204" pitchFamily="34" charset="0"/>
              </a:rPr>
              <a:t>Year 1 funding call will focus on </a:t>
            </a:r>
            <a:r>
              <a:rPr lang="en-GB" sz="1800" u="sng" dirty="0">
                <a:latin typeface="Arial Rounded MT Bold" panose="020F0704030504030204" pitchFamily="34" charset="0"/>
              </a:rPr>
              <a:t>measurement </a:t>
            </a:r>
          </a:p>
          <a:p>
            <a:pPr marL="285750" indent="-285750"/>
            <a:r>
              <a:rPr lang="en-GB" sz="1800" dirty="0">
                <a:latin typeface="Arial Rounded MT Bold" panose="020F0704030504030204" pitchFamily="34" charset="0"/>
              </a:rPr>
              <a:t>Call specification will be informed by findings of the VAMHN/McPin research prioritisation </a:t>
            </a:r>
          </a:p>
          <a:p>
            <a:pPr marL="285750" indent="-285750"/>
            <a:r>
              <a:rPr lang="en-GB" sz="1800" dirty="0">
                <a:latin typeface="Arial Rounded MT Bold" panose="020F0704030504030204" pitchFamily="34" charset="0"/>
              </a:rPr>
              <a:t>Grants can be used to deliver a targeted piece of research or to pump-prime larger projects</a:t>
            </a:r>
          </a:p>
          <a:p>
            <a:pPr marL="285750" indent="-285750"/>
            <a:r>
              <a:rPr lang="en-GB" sz="1800" dirty="0">
                <a:latin typeface="Arial Rounded MT Bold" panose="020F0704030504030204" pitchFamily="34" charset="0"/>
              </a:rPr>
              <a:t>Maximum value £25,000 and duration 12 months </a:t>
            </a:r>
          </a:p>
          <a:p>
            <a:pPr marL="285750" indent="-285750"/>
            <a:r>
              <a:rPr lang="en-GB" sz="1800" dirty="0">
                <a:latin typeface="Arial Rounded MT Bold" panose="020F0704030504030204" pitchFamily="34" charset="0"/>
              </a:rPr>
              <a:t>We particularly welcome:</a:t>
            </a:r>
          </a:p>
          <a:p>
            <a:pPr marL="742950" lvl="1" indent="-285750"/>
            <a:r>
              <a:rPr lang="en-GB" sz="1800" dirty="0">
                <a:latin typeface="Arial Rounded MT Bold" panose="020F0704030504030204" pitchFamily="34" charset="0"/>
              </a:rPr>
              <a:t>Collaborative teams across academia, the third sector, policy, and practice </a:t>
            </a:r>
          </a:p>
          <a:p>
            <a:pPr marL="742950" lvl="1" indent="-285750"/>
            <a:r>
              <a:rPr lang="en-GB" sz="1800" dirty="0">
                <a:latin typeface="Arial Rounded MT Bold" panose="020F0704030504030204" pitchFamily="34" charset="0"/>
              </a:rPr>
              <a:t>Substantive involvement of survivors and survivor-researchers </a:t>
            </a:r>
          </a:p>
          <a:p>
            <a:pPr marL="742950" lvl="1" indent="-285750"/>
            <a:r>
              <a:rPr lang="en-GB" sz="1800" dirty="0">
                <a:latin typeface="Arial Rounded MT Bold" panose="020F0704030504030204" pitchFamily="34" charset="0"/>
              </a:rPr>
              <a:t>Substantive involvement of early career researchers </a:t>
            </a:r>
          </a:p>
          <a:p>
            <a:r>
              <a:rPr lang="en-GB" sz="1800" dirty="0">
                <a:latin typeface="Arial Rounded MT Bold" panose="020F0704030504030204" pitchFamily="34" charset="0"/>
              </a:rPr>
              <a:t>Timescale</a:t>
            </a:r>
          </a:p>
          <a:p>
            <a:pPr marL="742950" lvl="1" indent="-285750"/>
            <a:r>
              <a:rPr lang="en-GB" sz="1800" dirty="0">
                <a:latin typeface="Arial Rounded MT Bold" panose="020F0704030504030204" pitchFamily="34" charset="0"/>
              </a:rPr>
              <a:t>First call – June 2019 </a:t>
            </a:r>
          </a:p>
          <a:p>
            <a:pPr marL="742950" lvl="1" indent="-285750"/>
            <a:r>
              <a:rPr lang="en-GB" sz="1800" dirty="0">
                <a:latin typeface="Arial Rounded MT Bold" panose="020F0704030504030204" pitchFamily="34" charset="0"/>
              </a:rPr>
              <a:t>Applications to be submitted September 2019 </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39504196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Online data resource</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825625"/>
            <a:ext cx="10515600" cy="4351338"/>
          </a:xfrm>
        </p:spPr>
        <p:txBody>
          <a:bodyPr>
            <a:normAutofit/>
          </a:bodyPr>
          <a:lstStyle/>
          <a:p>
            <a:pPr marL="285750" indent="-285750"/>
            <a:r>
              <a:rPr lang="en-GB" sz="2200" dirty="0">
                <a:latin typeface="Arial Rounded MT Bold" panose="020F0704030504030204" pitchFamily="34" charset="0"/>
              </a:rPr>
              <a:t>Development of an online resource collating information about datasets usable in research on violence, abuse and mental health, e.g. </a:t>
            </a:r>
          </a:p>
          <a:p>
            <a:pPr marL="742950" lvl="1" indent="-285750"/>
            <a:r>
              <a:rPr lang="en-GB" sz="1600" u="sng" dirty="0">
                <a:latin typeface="Arial Nova Light" panose="020B0304020202020204" pitchFamily="34" charset="0"/>
              </a:rPr>
              <a:t>National surveys </a:t>
            </a:r>
            <a:r>
              <a:rPr lang="en-GB" sz="1600" dirty="0">
                <a:latin typeface="Arial Nova Light" panose="020B0304020202020204" pitchFamily="34" charset="0"/>
              </a:rPr>
              <a:t>such as the Adult Psychiatric Morbidity Survey and the Crime Surveys for England and Wales, Scotland, and Northern Ireland</a:t>
            </a:r>
          </a:p>
          <a:p>
            <a:pPr marL="742950" lvl="1" indent="-285750"/>
            <a:r>
              <a:rPr lang="en-GB" sz="1600" u="sng" dirty="0">
                <a:latin typeface="Arial Nova Light" panose="020B0304020202020204" pitchFamily="34" charset="0"/>
              </a:rPr>
              <a:t>Birth cohorts</a:t>
            </a:r>
            <a:r>
              <a:rPr lang="en-GB" sz="1600" dirty="0">
                <a:latin typeface="Arial Nova Light" panose="020B0304020202020204" pitchFamily="34" charset="0"/>
              </a:rPr>
              <a:t> such as ALSPAC and E-Risk</a:t>
            </a:r>
          </a:p>
          <a:p>
            <a:pPr marL="742950" lvl="1" indent="-285750"/>
            <a:r>
              <a:rPr lang="en-GB" sz="1600" u="sng" dirty="0">
                <a:latin typeface="Arial Nova Light" panose="020B0304020202020204" pitchFamily="34" charset="0"/>
              </a:rPr>
              <a:t>Administrative data from statutory agencies and third sector</a:t>
            </a:r>
            <a:r>
              <a:rPr lang="en-GB" sz="1600" dirty="0">
                <a:latin typeface="Arial Nova Light" panose="020B0304020202020204" pitchFamily="34" charset="0"/>
              </a:rPr>
              <a:t> such as Ministry of Justice, Police Recorded Crime, Safe Lives Insights, and On Track</a:t>
            </a:r>
          </a:p>
          <a:p>
            <a:pPr marL="742950" lvl="1" indent="-285750"/>
            <a:r>
              <a:rPr lang="en-GB" sz="1600" u="sng" dirty="0">
                <a:latin typeface="Arial Nova Light" panose="020B0304020202020204" pitchFamily="34" charset="0"/>
              </a:rPr>
              <a:t>Clinical data</a:t>
            </a:r>
            <a:r>
              <a:rPr lang="en-GB" sz="1600" dirty="0">
                <a:latin typeface="Arial Nova Light" panose="020B0304020202020204" pitchFamily="34" charset="0"/>
              </a:rPr>
              <a:t> such as CRIS (anonymised mental health records) </a:t>
            </a:r>
          </a:p>
          <a:p>
            <a:pPr marL="742950" lvl="1" indent="-285750"/>
            <a:r>
              <a:rPr lang="en-GB" sz="1600" u="sng" dirty="0">
                <a:latin typeface="Arial Nova Light" panose="020B0304020202020204" pitchFamily="34" charset="0"/>
              </a:rPr>
              <a:t>Data from trials/quasi-experimental studies</a:t>
            </a:r>
            <a:r>
              <a:rPr lang="en-GB" sz="1600" dirty="0">
                <a:latin typeface="Arial Nova Light" panose="020B0304020202020204" pitchFamily="34" charset="0"/>
              </a:rPr>
              <a:t> e.g. A better start </a:t>
            </a:r>
          </a:p>
          <a:p>
            <a:pPr marL="742950" lvl="1" indent="-285750"/>
            <a:r>
              <a:rPr lang="en-GB" sz="1600" u="sng" dirty="0">
                <a:latin typeface="Arial Nova Light" panose="020B0304020202020204" pitchFamily="34" charset="0"/>
              </a:rPr>
              <a:t>Data networks</a:t>
            </a:r>
            <a:r>
              <a:rPr lang="en-GB" sz="1600" dirty="0">
                <a:latin typeface="Arial Nova Light" panose="020B0304020202020204" pitchFamily="34" charset="0"/>
              </a:rPr>
              <a:t> such as MQ Data Science Group and MQ Adolescent Data Platform </a:t>
            </a:r>
            <a:endParaRPr lang="en-GB" sz="1600" u="sng" dirty="0">
              <a:latin typeface="Arial Nova Light" panose="020B0304020202020204" pitchFamily="34" charset="0"/>
            </a:endParaRPr>
          </a:p>
          <a:p>
            <a:pPr marL="285750" indent="-285750"/>
            <a:endParaRPr lang="en-GB" sz="1600" dirty="0">
              <a:latin typeface="Arial Rounded MT Bold" panose="020F0704030504030204" pitchFamily="34" charset="0"/>
            </a:endParaRPr>
          </a:p>
          <a:p>
            <a:pPr marL="0" indent="0">
              <a:buNone/>
            </a:pPr>
            <a:r>
              <a:rPr lang="en-GB" sz="1600" dirty="0">
                <a:latin typeface="Arial Rounded MT Bold" panose="020F0704030504030204" pitchFamily="34" charset="0"/>
                <a:sym typeface="Wingdings" panose="05000000000000000000" pitchFamily="2" charset="2"/>
              </a:rPr>
              <a:t> What datasets do you draw on in your work on violence, abuse and mental health? Please drop us a note at </a:t>
            </a:r>
            <a:r>
              <a:rPr lang="en-GB" sz="1600" dirty="0">
                <a:latin typeface="Arial Rounded MT Bold" panose="020F0704030504030204" pitchFamily="34" charset="0"/>
                <a:sym typeface="Wingdings" panose="05000000000000000000" pitchFamily="2" charset="2"/>
                <a:hlinkClick r:id="rId2"/>
              </a:rPr>
              <a:t>vamhn@kcl.ac.uk</a:t>
            </a:r>
            <a:r>
              <a:rPr lang="en-GB" sz="1600" dirty="0">
                <a:latin typeface="Arial Rounded MT Bold" panose="020F0704030504030204" pitchFamily="34" charset="0"/>
                <a:sym typeface="Wingdings" panose="05000000000000000000" pitchFamily="2" charset="2"/>
              </a:rPr>
              <a:t> to let us know about resources we might not know about! </a:t>
            </a:r>
            <a:endParaRPr lang="en-GB" sz="1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41001400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Network Website – future plans</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825625"/>
            <a:ext cx="10515600" cy="4351338"/>
          </a:xfrm>
        </p:spPr>
        <p:txBody>
          <a:bodyPr>
            <a:normAutofit lnSpcReduction="10000"/>
          </a:bodyPr>
          <a:lstStyle/>
          <a:p>
            <a:pPr marL="285750" indent="-285750"/>
            <a:endParaRPr lang="en-GB" sz="1800" dirty="0">
              <a:latin typeface="Arial Rounded MT Bold" panose="020F0704030504030204" pitchFamily="34" charset="0"/>
            </a:endParaRPr>
          </a:p>
          <a:p>
            <a:pPr marL="285750" indent="-285750"/>
            <a:r>
              <a:rPr lang="en-GB" sz="1800" dirty="0">
                <a:latin typeface="Arial Rounded MT Bold" panose="020F0704030504030204" pitchFamily="34" charset="0"/>
              </a:rPr>
              <a:t>Directory of network members</a:t>
            </a:r>
          </a:p>
          <a:p>
            <a:pPr marL="285750" indent="-285750"/>
            <a:r>
              <a:rPr lang="en-GB" sz="1800" dirty="0">
                <a:latin typeface="Arial Rounded MT Bold" panose="020F0704030504030204" pitchFamily="34" charset="0"/>
              </a:rPr>
              <a:t>Information about network events and funding competitions </a:t>
            </a:r>
          </a:p>
          <a:p>
            <a:pPr marL="285750" indent="-285750"/>
            <a:r>
              <a:rPr lang="en-GB" sz="1800" dirty="0">
                <a:latin typeface="Arial Rounded MT Bold" panose="020F0704030504030204" pitchFamily="34" charset="0"/>
              </a:rPr>
              <a:t>Library of accessible academic and other relevant resources </a:t>
            </a:r>
          </a:p>
          <a:p>
            <a:pPr marL="285750" indent="-285750"/>
            <a:r>
              <a:rPr lang="en-GB" sz="1800" dirty="0">
                <a:latin typeface="Arial Rounded MT Bold" panose="020F0704030504030204" pitchFamily="34" charset="0"/>
              </a:rPr>
              <a:t>Ethical and safety protocols</a:t>
            </a:r>
          </a:p>
          <a:p>
            <a:pPr marL="285750" indent="-285750"/>
            <a:r>
              <a:rPr lang="en-GB" sz="1800" dirty="0">
                <a:latin typeface="Arial Rounded MT Bold" panose="020F0704030504030204" pitchFamily="34" charset="0"/>
              </a:rPr>
              <a:t>Fieldwork training resources </a:t>
            </a:r>
          </a:p>
          <a:p>
            <a:pPr marL="285750" indent="-285750"/>
            <a:r>
              <a:rPr lang="en-GB" sz="1800" dirty="0">
                <a:latin typeface="Arial Rounded MT Bold" panose="020F0704030504030204" pitchFamily="34" charset="0"/>
              </a:rPr>
              <a:t>Network outputs </a:t>
            </a:r>
          </a:p>
          <a:p>
            <a:pPr marL="285750" indent="-285750"/>
            <a:endParaRPr lang="en-GB" sz="1800" dirty="0">
              <a:latin typeface="Arial Rounded MT Bold" panose="020F0704030504030204" pitchFamily="34" charset="0"/>
            </a:endParaRPr>
          </a:p>
          <a:p>
            <a:pPr marL="285750" indent="-285750"/>
            <a:endParaRPr lang="en-GB" sz="1800" dirty="0">
              <a:latin typeface="Arial Rounded MT Bold" panose="020F0704030504030204" pitchFamily="34" charset="0"/>
            </a:endParaRPr>
          </a:p>
          <a:p>
            <a:pPr marL="285750" indent="-285750"/>
            <a:endParaRPr lang="en-GB" sz="1800" dirty="0">
              <a:latin typeface="Arial Rounded MT Bold" panose="020F0704030504030204" pitchFamily="34" charset="0"/>
            </a:endParaRPr>
          </a:p>
          <a:p>
            <a:pPr>
              <a:buFont typeface="Wingdings" panose="05000000000000000000" pitchFamily="2" charset="2"/>
              <a:buChar char="à"/>
            </a:pPr>
            <a:r>
              <a:rPr lang="en-GB" sz="1800" dirty="0">
                <a:latin typeface="Arial Rounded MT Bold" panose="020F0704030504030204" pitchFamily="34" charset="0"/>
                <a:sym typeface="Wingdings" panose="05000000000000000000" pitchFamily="2" charset="2"/>
              </a:rPr>
              <a:t>If you have information or resources to share, please contact us on </a:t>
            </a:r>
            <a:r>
              <a:rPr lang="en-GB" sz="1800" dirty="0">
                <a:latin typeface="Arial Rounded MT Bold" panose="020F0704030504030204" pitchFamily="34" charset="0"/>
                <a:sym typeface="Wingdings" panose="05000000000000000000" pitchFamily="2" charset="2"/>
                <a:hlinkClick r:id="rId3"/>
              </a:rPr>
              <a:t>vamhn@kcl.ac.uk</a:t>
            </a:r>
            <a:r>
              <a:rPr lang="en-GB" sz="1800" dirty="0">
                <a:latin typeface="Arial Rounded MT Bold" panose="020F0704030504030204" pitchFamily="34" charset="0"/>
                <a:sym typeface="Wingdings" panose="05000000000000000000" pitchFamily="2" charset="2"/>
              </a:rPr>
              <a:t> </a:t>
            </a:r>
          </a:p>
          <a:p>
            <a:pPr>
              <a:buFont typeface="Wingdings" panose="05000000000000000000" pitchFamily="2" charset="2"/>
              <a:buChar char="à"/>
            </a:pPr>
            <a:r>
              <a:rPr lang="en-GB" sz="1800" dirty="0">
                <a:latin typeface="Arial Rounded MT Bold" panose="020F0704030504030204" pitchFamily="34" charset="0"/>
              </a:rPr>
              <a:t>Our web address is </a:t>
            </a:r>
            <a:r>
              <a:rPr lang="en-GB" sz="1800" dirty="0">
                <a:latin typeface="Arial Rounded MT Bold" panose="020F0704030504030204" pitchFamily="34" charset="0"/>
                <a:hlinkClick r:id="rId4"/>
              </a:rPr>
              <a:t>www.vamhn.co.uk</a:t>
            </a:r>
            <a:r>
              <a:rPr lang="en-GB" sz="1800" dirty="0">
                <a:latin typeface="Arial Rounded MT Bold" panose="020F0704030504030204" pitchFamily="34" charset="0"/>
              </a:rPr>
              <a:t> </a:t>
            </a:r>
          </a:p>
          <a:p>
            <a:pPr marL="285750" indent="-285750"/>
            <a:endParaRPr lang="en-GB" sz="1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5">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22300302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Next steps</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825625"/>
            <a:ext cx="10515600" cy="4351338"/>
          </a:xfrm>
        </p:spPr>
        <p:txBody>
          <a:bodyPr>
            <a:normAutofit/>
          </a:bodyPr>
          <a:lstStyle/>
          <a:p>
            <a:pPr marL="0" indent="0">
              <a:buNone/>
            </a:pPr>
            <a:r>
              <a:rPr lang="en-GB" sz="1600" dirty="0">
                <a:solidFill>
                  <a:srgbClr val="7030A0"/>
                </a:solidFill>
                <a:latin typeface="Arial Rounded MT Bold" panose="020F0704030504030204" pitchFamily="34" charset="0"/>
              </a:rPr>
              <a:t>We will….</a:t>
            </a:r>
          </a:p>
          <a:p>
            <a:pPr marL="571500" indent="-571500"/>
            <a:r>
              <a:rPr lang="en-GB" sz="1600" dirty="0">
                <a:latin typeface="Arial Rounded MT Bold" panose="020F0704030504030204" pitchFamily="34" charset="0"/>
              </a:rPr>
              <a:t>With permissions, make slides and audio available online </a:t>
            </a:r>
          </a:p>
          <a:p>
            <a:pPr marL="571500" indent="-571500"/>
            <a:r>
              <a:rPr lang="en-GB" sz="1600" dirty="0">
                <a:latin typeface="Arial Rounded MT Bold" panose="020F0704030504030204" pitchFamily="34" charset="0"/>
              </a:rPr>
              <a:t>Summarise roundtable discussions and make these available online </a:t>
            </a:r>
          </a:p>
          <a:p>
            <a:pPr marL="571500" indent="-571500"/>
            <a:r>
              <a:rPr lang="en-GB" sz="1600" dirty="0">
                <a:latin typeface="Arial Rounded MT Bold" panose="020F0704030504030204" pitchFamily="34" charset="0"/>
              </a:rPr>
              <a:t>Follow up with individuals on specific ideas and any pressing suggestions from today</a:t>
            </a:r>
          </a:p>
          <a:p>
            <a:pPr marL="0" indent="0">
              <a:buNone/>
            </a:pPr>
            <a:endParaRPr lang="en-GB" sz="1600" dirty="0">
              <a:latin typeface="Arial Rounded MT Bold" panose="020F0704030504030204" pitchFamily="34" charset="0"/>
            </a:endParaRPr>
          </a:p>
          <a:p>
            <a:pPr marL="0" indent="0">
              <a:buNone/>
            </a:pPr>
            <a:endParaRPr lang="en-GB" sz="1600" dirty="0">
              <a:latin typeface="Arial Rounded MT Bold" panose="020F0704030504030204" pitchFamily="34" charset="0"/>
            </a:endParaRPr>
          </a:p>
          <a:p>
            <a:pPr marL="0" indent="0">
              <a:buNone/>
            </a:pPr>
            <a:r>
              <a:rPr lang="en-GB" sz="1600" dirty="0">
                <a:solidFill>
                  <a:srgbClr val="7030A0"/>
                </a:solidFill>
                <a:latin typeface="Arial Rounded MT Bold" panose="020F0704030504030204" pitchFamily="34" charset="0"/>
              </a:rPr>
              <a:t>We hope you can…</a:t>
            </a:r>
          </a:p>
          <a:p>
            <a:pPr marL="571500" indent="-571500"/>
            <a:r>
              <a:rPr lang="en-GB" sz="1600" dirty="0">
                <a:latin typeface="Arial Rounded MT Bold" panose="020F0704030504030204" pitchFamily="34" charset="0"/>
              </a:rPr>
              <a:t>Suggest resources you can bring to the network and initiatives you want to lead</a:t>
            </a:r>
          </a:p>
          <a:p>
            <a:pPr marL="571500" indent="-571500"/>
            <a:r>
              <a:rPr lang="en-GB" sz="1600" dirty="0">
                <a:latin typeface="Arial Rounded MT Bold" panose="020F0704030504030204" pitchFamily="34" charset="0"/>
              </a:rPr>
              <a:t>Spread the word about the network among your colleagues and online </a:t>
            </a:r>
          </a:p>
          <a:p>
            <a:pPr marL="571500" indent="-571500"/>
            <a:r>
              <a:rPr lang="en-GB" sz="1600" dirty="0">
                <a:latin typeface="Arial Rounded MT Bold" panose="020F0704030504030204" pitchFamily="34" charset="0"/>
              </a:rPr>
              <a:t>Keep talking with each other and with us</a:t>
            </a:r>
          </a:p>
          <a:p>
            <a:pPr marL="571500" indent="-571500"/>
            <a:r>
              <a:rPr lang="en-GB" sz="1600" dirty="0">
                <a:latin typeface="Arial Rounded MT Bold" panose="020F0704030504030204" pitchFamily="34" charset="0"/>
              </a:rPr>
              <a:t>Join us again next time, on October 7</a:t>
            </a:r>
            <a:r>
              <a:rPr lang="en-GB" sz="1600" baseline="30000" dirty="0">
                <a:latin typeface="Arial Rounded MT Bold" panose="020F0704030504030204" pitchFamily="34" charset="0"/>
              </a:rPr>
              <a:t>th</a:t>
            </a:r>
            <a:r>
              <a:rPr lang="en-GB" sz="1600" dirty="0">
                <a:latin typeface="Arial Rounded MT Bold" panose="020F0704030504030204" pitchFamily="34" charset="0"/>
              </a:rPr>
              <a:t>! </a:t>
            </a:r>
          </a:p>
          <a:p>
            <a:pPr marL="0" indent="0">
              <a:buNone/>
            </a:pPr>
            <a:endParaRPr lang="en-GB" sz="1600" dirty="0">
              <a:latin typeface="Arial Rounded MT Bold" panose="020F0704030504030204" pitchFamily="34" charset="0"/>
            </a:endParaRPr>
          </a:p>
          <a:p>
            <a:pPr marL="0" indent="0">
              <a:buNone/>
            </a:pPr>
            <a:endParaRPr lang="en-GB" sz="1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410722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Survey</a:t>
            </a:r>
          </a:p>
        </p:txBody>
      </p:sp>
      <p:sp>
        <p:nvSpPr>
          <p:cNvPr id="4" name="Rectangle 3"/>
          <p:cNvSpPr/>
          <p:nvPr/>
        </p:nvSpPr>
        <p:spPr>
          <a:xfrm>
            <a:off x="838199" y="2108919"/>
            <a:ext cx="9300881" cy="646331"/>
          </a:xfrm>
          <a:prstGeom prst="rect">
            <a:avLst/>
          </a:prstGeom>
        </p:spPr>
        <p:txBody>
          <a:bodyPr wrap="square">
            <a:spAutoFit/>
          </a:bodyPr>
          <a:lstStyle/>
          <a:p>
            <a:r>
              <a:rPr lang="en-GB" dirty="0">
                <a:solidFill>
                  <a:srgbClr val="555555"/>
                </a:solidFill>
                <a:latin typeface="Roboto"/>
              </a:rPr>
              <a:t>What do you think are the most important research question(s) relating to how violence and abuse affects mental health? (Please list as many as you like)</a:t>
            </a:r>
            <a:endParaRPr lang="en-GB" dirty="0"/>
          </a:p>
        </p:txBody>
      </p:sp>
      <p:sp>
        <p:nvSpPr>
          <p:cNvPr id="5" name="Rectangle 4"/>
          <p:cNvSpPr/>
          <p:nvPr/>
        </p:nvSpPr>
        <p:spPr>
          <a:xfrm>
            <a:off x="921075" y="2755250"/>
            <a:ext cx="9135127" cy="337660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0435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Sample</a:t>
            </a:r>
          </a:p>
        </p:txBody>
      </p:sp>
      <p:sp>
        <p:nvSpPr>
          <p:cNvPr id="3" name="Content Placeholder 2"/>
          <p:cNvSpPr>
            <a:spLocks noGrp="1"/>
          </p:cNvSpPr>
          <p:nvPr>
            <p:ph idx="1"/>
          </p:nvPr>
        </p:nvSpPr>
        <p:spPr/>
        <p:txBody>
          <a:bodyPr>
            <a:normAutofit lnSpcReduction="10000"/>
          </a:bodyPr>
          <a:lstStyle/>
          <a:p>
            <a:r>
              <a:rPr lang="en-GB" dirty="0"/>
              <a:t>89 responses</a:t>
            </a:r>
          </a:p>
          <a:p>
            <a:pPr lvl="1"/>
            <a:r>
              <a:rPr lang="en-GB" dirty="0"/>
              <a:t>70% survivors of violence or abuse</a:t>
            </a:r>
          </a:p>
          <a:p>
            <a:pPr lvl="1"/>
            <a:r>
              <a:rPr lang="en-GB" dirty="0"/>
              <a:t>69% experienced mental health problems</a:t>
            </a:r>
          </a:p>
          <a:p>
            <a:pPr lvl="1"/>
            <a:r>
              <a:rPr lang="en-GB" dirty="0"/>
              <a:t>64% support someone who has experienced violence or abuse</a:t>
            </a:r>
          </a:p>
          <a:p>
            <a:pPr lvl="1"/>
            <a:r>
              <a:rPr lang="en-GB" dirty="0"/>
              <a:t>77% support someone who has experienced MH problems</a:t>
            </a:r>
          </a:p>
          <a:p>
            <a:endParaRPr lang="en-GB" dirty="0"/>
          </a:p>
          <a:p>
            <a:r>
              <a:rPr lang="en-GB" dirty="0"/>
              <a:t>84% Female</a:t>
            </a:r>
          </a:p>
          <a:p>
            <a:r>
              <a:rPr lang="en-GB" dirty="0"/>
              <a:t>67% White British</a:t>
            </a:r>
          </a:p>
          <a:p>
            <a:r>
              <a:rPr lang="en-GB" dirty="0"/>
              <a:t>69% defined themselves as ‘Heterosexual or Straight’</a:t>
            </a:r>
          </a:p>
          <a:p>
            <a:r>
              <a:rPr lang="en-GB" dirty="0"/>
              <a:t>28% considered themselves to have disability</a:t>
            </a:r>
          </a:p>
          <a:p>
            <a:endParaRPr lang="en-GB" b="1" dirty="0"/>
          </a:p>
          <a:p>
            <a:endParaRPr lang="en-GB" dirty="0"/>
          </a:p>
        </p:txBody>
      </p:sp>
    </p:spTree>
    <p:extLst>
      <p:ext uri="{BB962C8B-B14F-4D97-AF65-F5344CB8AC3E}">
        <p14:creationId xmlns:p14="http://schemas.microsoft.com/office/powerpoint/2010/main" val="1660804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example topics</a:t>
            </a:r>
          </a:p>
        </p:txBody>
      </p:sp>
      <p:pic>
        <p:nvPicPr>
          <p:cNvPr id="8" name="Picture 7"/>
          <p:cNvPicPr>
            <a:picLocks noChangeAspect="1"/>
          </p:cNvPicPr>
          <p:nvPr/>
        </p:nvPicPr>
        <p:blipFill rotWithShape="1">
          <a:blip r:embed="rId2"/>
          <a:srcRect l="28933" t="27819" r="26185" b="17582"/>
          <a:stretch/>
        </p:blipFill>
        <p:spPr>
          <a:xfrm>
            <a:off x="6155375" y="2220686"/>
            <a:ext cx="5472000" cy="3744000"/>
          </a:xfrm>
          <a:prstGeom prst="rect">
            <a:avLst/>
          </a:prstGeom>
        </p:spPr>
      </p:pic>
      <p:sp>
        <p:nvSpPr>
          <p:cNvPr id="9" name="Rectangle 8"/>
          <p:cNvSpPr/>
          <p:nvPr/>
        </p:nvSpPr>
        <p:spPr>
          <a:xfrm>
            <a:off x="353158" y="2876200"/>
            <a:ext cx="5067734" cy="338554"/>
          </a:xfrm>
          <a:prstGeom prst="rect">
            <a:avLst/>
          </a:prstGeom>
        </p:spPr>
        <p:txBody>
          <a:bodyPr wrap="none">
            <a:spAutoFit/>
          </a:bodyPr>
          <a:lstStyle/>
          <a:p>
            <a:r>
              <a:rPr lang="en-GB" sz="1600" dirty="0"/>
              <a:t>How is technology changing people's experience of abuse?</a:t>
            </a:r>
          </a:p>
        </p:txBody>
      </p:sp>
      <p:sp>
        <p:nvSpPr>
          <p:cNvPr id="10" name="Rectangle 9"/>
          <p:cNvSpPr/>
          <p:nvPr/>
        </p:nvSpPr>
        <p:spPr>
          <a:xfrm>
            <a:off x="351296" y="3455281"/>
            <a:ext cx="6200471" cy="338554"/>
          </a:xfrm>
          <a:prstGeom prst="rect">
            <a:avLst/>
          </a:prstGeom>
        </p:spPr>
        <p:txBody>
          <a:bodyPr wrap="square">
            <a:spAutoFit/>
          </a:bodyPr>
          <a:lstStyle/>
          <a:p>
            <a:r>
              <a:rPr lang="en-GB" sz="1600" dirty="0"/>
              <a:t>How can the risk of developing poor mental health be reduced?</a:t>
            </a:r>
          </a:p>
        </p:txBody>
      </p:sp>
      <p:sp>
        <p:nvSpPr>
          <p:cNvPr id="11" name="Rectangle 10"/>
          <p:cNvSpPr/>
          <p:nvPr/>
        </p:nvSpPr>
        <p:spPr>
          <a:xfrm>
            <a:off x="353158" y="4034362"/>
            <a:ext cx="6096000" cy="584775"/>
          </a:xfrm>
          <a:prstGeom prst="rect">
            <a:avLst/>
          </a:prstGeom>
        </p:spPr>
        <p:txBody>
          <a:bodyPr>
            <a:spAutoFit/>
          </a:bodyPr>
          <a:lstStyle/>
          <a:p>
            <a:r>
              <a:rPr lang="en-GB" sz="1600" dirty="0"/>
              <a:t>Reducing the risk of people with mental health problems experiencing violence against them?</a:t>
            </a:r>
          </a:p>
        </p:txBody>
      </p:sp>
      <p:sp>
        <p:nvSpPr>
          <p:cNvPr id="12" name="Rectangle 11"/>
          <p:cNvSpPr/>
          <p:nvPr/>
        </p:nvSpPr>
        <p:spPr>
          <a:xfrm>
            <a:off x="353158" y="4707136"/>
            <a:ext cx="6096000" cy="584775"/>
          </a:xfrm>
          <a:prstGeom prst="rect">
            <a:avLst/>
          </a:prstGeom>
        </p:spPr>
        <p:txBody>
          <a:bodyPr>
            <a:spAutoFit/>
          </a:bodyPr>
          <a:lstStyle/>
          <a:p>
            <a:r>
              <a:rPr lang="en-GB" sz="1600" dirty="0"/>
              <a:t>Developing research methods to research the topic of violence, abuse and mental health?</a:t>
            </a:r>
          </a:p>
        </p:txBody>
      </p:sp>
    </p:spTree>
    <p:extLst>
      <p:ext uri="{BB962C8B-B14F-4D97-AF65-F5344CB8AC3E}">
        <p14:creationId xmlns:p14="http://schemas.microsoft.com/office/powerpoint/2010/main" val="26528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Analysis</a:t>
            </a:r>
          </a:p>
        </p:txBody>
      </p:sp>
      <p:sp>
        <p:nvSpPr>
          <p:cNvPr id="3" name="Content Placeholder 2"/>
          <p:cNvSpPr>
            <a:spLocks noGrp="1"/>
          </p:cNvSpPr>
          <p:nvPr>
            <p:ph idx="1"/>
          </p:nvPr>
        </p:nvSpPr>
        <p:spPr/>
        <p:txBody>
          <a:bodyPr/>
          <a:lstStyle/>
          <a:p>
            <a:r>
              <a:rPr lang="en-GB" dirty="0"/>
              <a:t>Themed the data </a:t>
            </a:r>
          </a:p>
          <a:p>
            <a:r>
              <a:rPr lang="en-GB" dirty="0"/>
              <a:t>Four independent analysts</a:t>
            </a:r>
          </a:p>
          <a:p>
            <a:r>
              <a:rPr lang="en-GB" dirty="0"/>
              <a:t>Collation of analysts themes</a:t>
            </a:r>
          </a:p>
          <a:p>
            <a:r>
              <a:rPr lang="en-GB" dirty="0"/>
              <a:t>Send back for comment</a:t>
            </a:r>
          </a:p>
          <a:p>
            <a:r>
              <a:rPr lang="en-GB" dirty="0"/>
              <a:t>List of themes for stage 2</a:t>
            </a:r>
          </a:p>
        </p:txBody>
      </p:sp>
      <p:pic>
        <p:nvPicPr>
          <p:cNvPr id="5" name="Picture 4"/>
          <p:cNvPicPr>
            <a:picLocks noChangeAspect="1"/>
          </p:cNvPicPr>
          <p:nvPr/>
        </p:nvPicPr>
        <p:blipFill rotWithShape="1">
          <a:blip r:embed="rId3"/>
          <a:srcRect l="50196" t="13647" r="34450" b="71130"/>
          <a:stretch/>
        </p:blipFill>
        <p:spPr>
          <a:xfrm>
            <a:off x="5869458" y="1825625"/>
            <a:ext cx="6231795" cy="3475424"/>
          </a:xfrm>
          <a:prstGeom prst="rect">
            <a:avLst/>
          </a:prstGeom>
        </p:spPr>
      </p:pic>
    </p:spTree>
    <p:extLst>
      <p:ext uri="{BB962C8B-B14F-4D97-AF65-F5344CB8AC3E}">
        <p14:creationId xmlns:p14="http://schemas.microsoft.com/office/powerpoint/2010/main" val="347654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Potential ‘stage 2’ process</a:t>
            </a:r>
          </a:p>
        </p:txBody>
      </p:sp>
      <p:sp>
        <p:nvSpPr>
          <p:cNvPr id="4" name="Rounded Rectangle 3"/>
          <p:cNvSpPr/>
          <p:nvPr/>
        </p:nvSpPr>
        <p:spPr>
          <a:xfrm>
            <a:off x="4854824" y="2276872"/>
            <a:ext cx="2664296" cy="27363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ounded Rectangle 4"/>
          <p:cNvSpPr/>
          <p:nvPr/>
        </p:nvSpPr>
        <p:spPr>
          <a:xfrm>
            <a:off x="3238169" y="4465712"/>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Rounded Rectangle 14"/>
          <p:cNvSpPr/>
          <p:nvPr/>
        </p:nvSpPr>
        <p:spPr>
          <a:xfrm>
            <a:off x="2999656" y="1628800"/>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Rounded Rectangle 15"/>
          <p:cNvSpPr/>
          <p:nvPr/>
        </p:nvSpPr>
        <p:spPr>
          <a:xfrm>
            <a:off x="3814709" y="2195311"/>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Rounded Rectangle 16"/>
          <p:cNvSpPr/>
          <p:nvPr/>
        </p:nvSpPr>
        <p:spPr>
          <a:xfrm>
            <a:off x="3070970" y="2780928"/>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Rounded Rectangle 17"/>
          <p:cNvSpPr/>
          <p:nvPr/>
        </p:nvSpPr>
        <p:spPr>
          <a:xfrm>
            <a:off x="3419973" y="1988840"/>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Rounded Rectangle 18"/>
          <p:cNvSpPr/>
          <p:nvPr/>
        </p:nvSpPr>
        <p:spPr>
          <a:xfrm>
            <a:off x="3553552" y="2962333"/>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Rounded Rectangle 19"/>
          <p:cNvSpPr/>
          <p:nvPr/>
        </p:nvSpPr>
        <p:spPr>
          <a:xfrm>
            <a:off x="4131503" y="2787817"/>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Rounded Rectangle 20"/>
          <p:cNvSpPr/>
          <p:nvPr/>
        </p:nvSpPr>
        <p:spPr>
          <a:xfrm>
            <a:off x="2920275" y="3299942"/>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Rounded Rectangle 21"/>
          <p:cNvSpPr/>
          <p:nvPr/>
        </p:nvSpPr>
        <p:spPr>
          <a:xfrm>
            <a:off x="4370321" y="3766233"/>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Rounded Rectangle 22"/>
          <p:cNvSpPr/>
          <p:nvPr/>
        </p:nvSpPr>
        <p:spPr>
          <a:xfrm>
            <a:off x="3781750" y="4375725"/>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Rounded Rectangle 23"/>
          <p:cNvSpPr/>
          <p:nvPr/>
        </p:nvSpPr>
        <p:spPr>
          <a:xfrm>
            <a:off x="3623148" y="3943677"/>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Rounded Rectangle 24"/>
          <p:cNvSpPr/>
          <p:nvPr/>
        </p:nvSpPr>
        <p:spPr>
          <a:xfrm>
            <a:off x="2818593" y="3674146"/>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Rounded Rectangle 25"/>
          <p:cNvSpPr/>
          <p:nvPr/>
        </p:nvSpPr>
        <p:spPr>
          <a:xfrm>
            <a:off x="3503712" y="5301208"/>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TextBox 26"/>
          <p:cNvSpPr txBox="1"/>
          <p:nvPr/>
        </p:nvSpPr>
        <p:spPr>
          <a:xfrm>
            <a:off x="3143673" y="3264810"/>
            <a:ext cx="1164165" cy="584775"/>
          </a:xfrm>
          <a:prstGeom prst="rect">
            <a:avLst/>
          </a:prstGeom>
          <a:noFill/>
        </p:spPr>
        <p:txBody>
          <a:bodyPr wrap="square" rtlCol="0">
            <a:spAutoFit/>
          </a:bodyPr>
          <a:lstStyle/>
          <a:p>
            <a:pPr algn="ctr"/>
            <a:r>
              <a:rPr lang="en-GB" sz="1600" dirty="0"/>
              <a:t>Individual </a:t>
            </a:r>
          </a:p>
          <a:p>
            <a:pPr algn="ctr"/>
            <a:r>
              <a:rPr lang="en-GB" sz="1600" dirty="0"/>
              <a:t>Rankings#1</a:t>
            </a:r>
          </a:p>
        </p:txBody>
      </p:sp>
      <p:sp>
        <p:nvSpPr>
          <p:cNvPr id="28" name="Rounded Rectangle 27"/>
          <p:cNvSpPr/>
          <p:nvPr/>
        </p:nvSpPr>
        <p:spPr>
          <a:xfrm>
            <a:off x="3947427" y="4869160"/>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Rounded Rectangle 28"/>
          <p:cNvSpPr/>
          <p:nvPr/>
        </p:nvSpPr>
        <p:spPr>
          <a:xfrm>
            <a:off x="8307263" y="3910249"/>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Rounded Rectangle 29"/>
          <p:cNvSpPr/>
          <p:nvPr/>
        </p:nvSpPr>
        <p:spPr>
          <a:xfrm>
            <a:off x="8251560" y="2348880"/>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Rounded Rectangle 30"/>
          <p:cNvSpPr/>
          <p:nvPr/>
        </p:nvSpPr>
        <p:spPr>
          <a:xfrm>
            <a:off x="9043931" y="2540648"/>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Rounded Rectangle 31"/>
          <p:cNvSpPr/>
          <p:nvPr/>
        </p:nvSpPr>
        <p:spPr>
          <a:xfrm>
            <a:off x="8156176" y="2780928"/>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3" name="Rounded Rectangle 32"/>
          <p:cNvSpPr/>
          <p:nvPr/>
        </p:nvSpPr>
        <p:spPr>
          <a:xfrm>
            <a:off x="8650514" y="2636912"/>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Rounded Rectangle 33"/>
          <p:cNvSpPr/>
          <p:nvPr/>
        </p:nvSpPr>
        <p:spPr>
          <a:xfrm>
            <a:off x="8500176" y="2970594"/>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ounded Rectangle 34"/>
          <p:cNvSpPr/>
          <p:nvPr/>
        </p:nvSpPr>
        <p:spPr>
          <a:xfrm>
            <a:off x="9199062" y="2970594"/>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ounded Rectangle 35"/>
          <p:cNvSpPr/>
          <p:nvPr/>
        </p:nvSpPr>
        <p:spPr>
          <a:xfrm>
            <a:off x="8053531" y="3155926"/>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ounded Rectangle 36"/>
          <p:cNvSpPr/>
          <p:nvPr/>
        </p:nvSpPr>
        <p:spPr>
          <a:xfrm>
            <a:off x="9644373" y="3573567"/>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ounded Rectangle 37"/>
          <p:cNvSpPr/>
          <p:nvPr/>
        </p:nvSpPr>
        <p:spPr>
          <a:xfrm>
            <a:off x="9331963" y="3952884"/>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ounded Rectangle 38"/>
          <p:cNvSpPr/>
          <p:nvPr/>
        </p:nvSpPr>
        <p:spPr>
          <a:xfrm>
            <a:off x="8728687" y="3979842"/>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ounded Rectangle 39"/>
          <p:cNvSpPr/>
          <p:nvPr/>
        </p:nvSpPr>
        <p:spPr>
          <a:xfrm>
            <a:off x="7914009" y="3799661"/>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Rounded Rectangle 40"/>
          <p:cNvSpPr/>
          <p:nvPr/>
        </p:nvSpPr>
        <p:spPr>
          <a:xfrm>
            <a:off x="8112224" y="4509120"/>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TextBox 41"/>
          <p:cNvSpPr txBox="1"/>
          <p:nvPr/>
        </p:nvSpPr>
        <p:spPr>
          <a:xfrm>
            <a:off x="8256241" y="3264810"/>
            <a:ext cx="1164165" cy="584775"/>
          </a:xfrm>
          <a:prstGeom prst="rect">
            <a:avLst/>
          </a:prstGeom>
          <a:noFill/>
        </p:spPr>
        <p:txBody>
          <a:bodyPr wrap="square" rtlCol="0">
            <a:spAutoFit/>
          </a:bodyPr>
          <a:lstStyle/>
          <a:p>
            <a:pPr algn="ctr"/>
            <a:r>
              <a:rPr lang="en-GB" sz="1600" dirty="0"/>
              <a:t>Individual </a:t>
            </a:r>
          </a:p>
          <a:p>
            <a:pPr algn="ctr"/>
            <a:r>
              <a:rPr lang="en-GB" sz="1600" dirty="0"/>
              <a:t>Rankings#2</a:t>
            </a:r>
          </a:p>
        </p:txBody>
      </p:sp>
      <p:sp>
        <p:nvSpPr>
          <p:cNvPr id="43" name="Rounded Rectangle 42"/>
          <p:cNvSpPr/>
          <p:nvPr/>
        </p:nvSpPr>
        <p:spPr>
          <a:xfrm>
            <a:off x="8550290" y="4340689"/>
            <a:ext cx="288032"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45" name="Straight Arrow Connector 44"/>
          <p:cNvCxnSpPr>
            <a:stCxn id="27" idx="3"/>
          </p:cNvCxnSpPr>
          <p:nvPr/>
        </p:nvCxnSpPr>
        <p:spPr>
          <a:xfrm>
            <a:off x="4307838" y="3557197"/>
            <a:ext cx="546987"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351584" y="5949280"/>
            <a:ext cx="7632848" cy="214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594399" y="6094777"/>
            <a:ext cx="1338167" cy="338554"/>
          </a:xfrm>
          <a:prstGeom prst="rect">
            <a:avLst/>
          </a:prstGeom>
          <a:noFill/>
        </p:spPr>
        <p:txBody>
          <a:bodyPr wrap="square" rtlCol="0">
            <a:spAutoFit/>
          </a:bodyPr>
          <a:lstStyle/>
          <a:p>
            <a:pPr algn="ctr"/>
            <a:r>
              <a:rPr lang="en-GB" sz="1600" dirty="0"/>
              <a:t>Time (hours)</a:t>
            </a:r>
          </a:p>
        </p:txBody>
      </p:sp>
      <p:sp>
        <p:nvSpPr>
          <p:cNvPr id="53" name="TextBox 52"/>
          <p:cNvSpPr txBox="1"/>
          <p:nvPr/>
        </p:nvSpPr>
        <p:spPr>
          <a:xfrm>
            <a:off x="2235164" y="5960023"/>
            <a:ext cx="332444" cy="338554"/>
          </a:xfrm>
          <a:prstGeom prst="rect">
            <a:avLst/>
          </a:prstGeom>
          <a:noFill/>
        </p:spPr>
        <p:txBody>
          <a:bodyPr wrap="square" rtlCol="0">
            <a:spAutoFit/>
          </a:bodyPr>
          <a:lstStyle/>
          <a:p>
            <a:pPr algn="ctr"/>
            <a:r>
              <a:rPr lang="en-GB" sz="1600" dirty="0"/>
              <a:t>0</a:t>
            </a:r>
          </a:p>
        </p:txBody>
      </p:sp>
      <p:sp>
        <p:nvSpPr>
          <p:cNvPr id="54" name="TextBox 53"/>
          <p:cNvSpPr txBox="1"/>
          <p:nvPr/>
        </p:nvSpPr>
        <p:spPr>
          <a:xfrm>
            <a:off x="9768408" y="6094777"/>
            <a:ext cx="332444" cy="338554"/>
          </a:xfrm>
          <a:prstGeom prst="rect">
            <a:avLst/>
          </a:prstGeom>
          <a:noFill/>
        </p:spPr>
        <p:txBody>
          <a:bodyPr wrap="square" rtlCol="0">
            <a:spAutoFit/>
          </a:bodyPr>
          <a:lstStyle/>
          <a:p>
            <a:pPr algn="ctr"/>
            <a:r>
              <a:rPr lang="en-GB" sz="1600" dirty="0"/>
              <a:t>4</a:t>
            </a:r>
          </a:p>
        </p:txBody>
      </p:sp>
      <p:cxnSp>
        <p:nvCxnSpPr>
          <p:cNvPr id="63" name="Straight Arrow Connector 62"/>
          <p:cNvCxnSpPr/>
          <p:nvPr/>
        </p:nvCxnSpPr>
        <p:spPr>
          <a:xfrm>
            <a:off x="7519121" y="3573567"/>
            <a:ext cx="546987"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71864" y="3068960"/>
            <a:ext cx="1315108" cy="923330"/>
          </a:xfrm>
          <a:prstGeom prst="rect">
            <a:avLst/>
          </a:prstGeom>
          <a:noFill/>
        </p:spPr>
        <p:txBody>
          <a:bodyPr wrap="square" rtlCol="0">
            <a:spAutoFit/>
          </a:bodyPr>
          <a:lstStyle/>
          <a:p>
            <a:pPr algn="ctr"/>
            <a:r>
              <a:rPr lang="en-GB" dirty="0"/>
              <a:t>Tell group the average</a:t>
            </a:r>
          </a:p>
          <a:p>
            <a:pPr algn="ctr"/>
            <a:r>
              <a:rPr lang="en-GB" dirty="0"/>
              <a:t>scores</a:t>
            </a:r>
          </a:p>
        </p:txBody>
      </p:sp>
      <p:sp>
        <p:nvSpPr>
          <p:cNvPr id="66" name="TextBox 65"/>
          <p:cNvSpPr txBox="1"/>
          <p:nvPr/>
        </p:nvSpPr>
        <p:spPr>
          <a:xfrm>
            <a:off x="6312025" y="3214718"/>
            <a:ext cx="1313137" cy="646331"/>
          </a:xfrm>
          <a:prstGeom prst="rect">
            <a:avLst/>
          </a:prstGeom>
          <a:noFill/>
        </p:spPr>
        <p:txBody>
          <a:bodyPr wrap="square" rtlCol="0">
            <a:spAutoFit/>
          </a:bodyPr>
          <a:lstStyle/>
          <a:p>
            <a:pPr algn="ctr"/>
            <a:r>
              <a:rPr lang="en-GB" dirty="0"/>
              <a:t>Group discussion</a:t>
            </a:r>
          </a:p>
        </p:txBody>
      </p:sp>
      <p:cxnSp>
        <p:nvCxnSpPr>
          <p:cNvPr id="44" name="Straight Arrow Connector 43"/>
          <p:cNvCxnSpPr/>
          <p:nvPr/>
        </p:nvCxnSpPr>
        <p:spPr>
          <a:xfrm flipV="1">
            <a:off x="2351584" y="1476400"/>
            <a:ext cx="0" cy="44728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804278" y="2804899"/>
            <a:ext cx="430887" cy="1815882"/>
          </a:xfrm>
          <a:prstGeom prst="rect">
            <a:avLst/>
          </a:prstGeom>
          <a:noFill/>
        </p:spPr>
        <p:txBody>
          <a:bodyPr vert="vert270" wrap="square" rtlCol="0">
            <a:spAutoFit/>
          </a:bodyPr>
          <a:lstStyle/>
          <a:p>
            <a:pPr algn="ctr"/>
            <a:r>
              <a:rPr lang="en-GB" sz="1600" dirty="0"/>
              <a:t>Ranking</a:t>
            </a:r>
          </a:p>
        </p:txBody>
      </p:sp>
    </p:spTree>
    <p:extLst>
      <p:ext uri="{BB962C8B-B14F-4D97-AF65-F5344CB8AC3E}">
        <p14:creationId xmlns:p14="http://schemas.microsoft.com/office/powerpoint/2010/main" val="77427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250"/>
                            </p:stCondLst>
                            <p:childTnLst>
                              <p:par>
                                <p:cTn id="29" presetID="1" presetClass="entr" presetSubtype="0" fill="hold" grpId="0" nodeType="afterEffect">
                                  <p:stCondLst>
                                    <p:cond delay="25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25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750"/>
                            </p:stCondLst>
                            <p:childTnLst>
                              <p:par>
                                <p:cTn id="35" presetID="1" presetClass="entr" presetSubtype="0" fill="hold" grpId="0" nodeType="afterEffect">
                                  <p:stCondLst>
                                    <p:cond delay="25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1250"/>
                            </p:stCondLst>
                            <p:childTnLst>
                              <p:par>
                                <p:cTn id="41" presetID="1" presetClass="entr" presetSubtype="0" fill="hold" grpId="0" nodeType="afterEffect">
                                  <p:stCondLst>
                                    <p:cond delay="25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250"/>
                                  </p:stCondLst>
                                  <p:childTnLst>
                                    <p:set>
                                      <p:cBhvr>
                                        <p:cTn id="44" dur="1" fill="hold">
                                          <p:stCondLst>
                                            <p:cond delay="0"/>
                                          </p:stCondLst>
                                        </p:cTn>
                                        <p:tgtEl>
                                          <p:spTgt spid="26"/>
                                        </p:tgtEl>
                                        <p:attrNameLst>
                                          <p:attrName>style.visibility</p:attrName>
                                        </p:attrNameLst>
                                      </p:cBhvr>
                                      <p:to>
                                        <p:strVal val="visible"/>
                                      </p:to>
                                    </p:set>
                                  </p:childTnLst>
                                </p:cTn>
                              </p:par>
                            </p:childTnLst>
                          </p:cTn>
                        </p:par>
                        <p:par>
                          <p:cTn id="45" fill="hold">
                            <p:stCondLst>
                              <p:cond delay="1500"/>
                            </p:stCondLst>
                            <p:childTnLst>
                              <p:par>
                                <p:cTn id="46" presetID="1" presetClass="entr" presetSubtype="0" fill="hold" grpId="0" nodeType="afterEffect">
                                  <p:stCondLst>
                                    <p:cond delay="250"/>
                                  </p:stCondLst>
                                  <p:childTnLst>
                                    <p:set>
                                      <p:cBhvr>
                                        <p:cTn id="47" dur="1" fill="hold">
                                          <p:stCondLst>
                                            <p:cond delay="0"/>
                                          </p:stCondLst>
                                        </p:cTn>
                                        <p:tgtEl>
                                          <p:spTgt spid="24"/>
                                        </p:tgtEl>
                                        <p:attrNameLst>
                                          <p:attrName>style.visibility</p:attrName>
                                        </p:attrNameLst>
                                      </p:cBhvr>
                                      <p:to>
                                        <p:strVal val="visible"/>
                                      </p:to>
                                    </p:set>
                                  </p:childTnLst>
                                </p:cTn>
                              </p:par>
                            </p:childTnLst>
                          </p:cTn>
                        </p:par>
                        <p:par>
                          <p:cTn id="48" fill="hold">
                            <p:stCondLst>
                              <p:cond delay="1750"/>
                            </p:stCondLst>
                            <p:childTnLst>
                              <p:par>
                                <p:cTn id="49" presetID="1" presetClass="entr" presetSubtype="0" fill="hold" grpId="0" nodeType="afterEffect">
                                  <p:stCondLst>
                                    <p:cond delay="25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2000"/>
                            </p:stCondLst>
                            <p:childTnLst>
                              <p:par>
                                <p:cTn id="52" presetID="1"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childTnLst>
                          </p:cTn>
                        </p:par>
                        <p:par>
                          <p:cTn id="56" fill="hold">
                            <p:stCondLst>
                              <p:cond delay="2000"/>
                            </p:stCondLst>
                            <p:childTnLst>
                              <p:par>
                                <p:cTn id="57" presetID="1" presetClass="entr" presetSubtype="0" fill="hold" grpId="0" nodeType="afterEffect">
                                  <p:stCondLst>
                                    <p:cond delay="500"/>
                                  </p:stCondLst>
                                  <p:childTnLst>
                                    <p:set>
                                      <p:cBhvr>
                                        <p:cTn id="58" dur="1" fill="hold">
                                          <p:stCondLst>
                                            <p:cond delay="0"/>
                                          </p:stCondLst>
                                        </p:cTn>
                                        <p:tgtEl>
                                          <p:spTgt spid="20"/>
                                        </p:tgtEl>
                                        <p:attrNameLst>
                                          <p:attrName>style.visibility</p:attrName>
                                        </p:attrNameLst>
                                      </p:cBhvr>
                                      <p:to>
                                        <p:strVal val="visible"/>
                                      </p:to>
                                    </p:set>
                                  </p:childTnLst>
                                </p:cTn>
                              </p:par>
                            </p:childTnLst>
                          </p:cTn>
                        </p:par>
                        <p:par>
                          <p:cTn id="59" fill="hold">
                            <p:stCondLst>
                              <p:cond delay="2500"/>
                            </p:stCondLst>
                            <p:childTnLst>
                              <p:par>
                                <p:cTn id="60" presetID="1" presetClass="entr" presetSubtype="0" fill="hold" grpId="0" nodeType="afterEffect">
                                  <p:stCondLst>
                                    <p:cond delay="75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250"/>
                                  </p:stCondLst>
                                  <p:childTnLst>
                                    <p:set>
                                      <p:cBhvr>
                                        <p:cTn id="83" dur="1" fill="hold">
                                          <p:stCondLst>
                                            <p:cond delay="0"/>
                                          </p:stCondLst>
                                        </p:cTn>
                                        <p:tgtEl>
                                          <p:spTgt spid="40"/>
                                        </p:tgtEl>
                                        <p:attrNameLst>
                                          <p:attrName>style.visibility</p:attrName>
                                        </p:attrNameLst>
                                      </p:cBhvr>
                                      <p:to>
                                        <p:strVal val="visible"/>
                                      </p:to>
                                    </p:set>
                                  </p:childTnLst>
                                </p:cTn>
                              </p:par>
                            </p:childTnLst>
                          </p:cTn>
                        </p:par>
                        <p:par>
                          <p:cTn id="84" fill="hold">
                            <p:stCondLst>
                              <p:cond delay="250"/>
                            </p:stCondLst>
                            <p:childTnLst>
                              <p:par>
                                <p:cTn id="85" presetID="1" presetClass="entr" presetSubtype="0" fill="hold" grpId="0" nodeType="afterEffect">
                                  <p:stCondLst>
                                    <p:cond delay="250"/>
                                  </p:stCondLst>
                                  <p:childTnLst>
                                    <p:set>
                                      <p:cBhvr>
                                        <p:cTn id="86" dur="1" fill="hold">
                                          <p:stCondLst>
                                            <p:cond delay="0"/>
                                          </p:stCondLst>
                                        </p:cTn>
                                        <p:tgtEl>
                                          <p:spTgt spid="36"/>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250"/>
                                  </p:stCondLst>
                                  <p:childTnLst>
                                    <p:set>
                                      <p:cBhvr>
                                        <p:cTn id="89" dur="1" fill="hold">
                                          <p:stCondLst>
                                            <p:cond delay="0"/>
                                          </p:stCondLst>
                                        </p:cTn>
                                        <p:tgtEl>
                                          <p:spTgt spid="41"/>
                                        </p:tgtEl>
                                        <p:attrNameLst>
                                          <p:attrName>style.visibility</p:attrName>
                                        </p:attrNameLst>
                                      </p:cBhvr>
                                      <p:to>
                                        <p:strVal val="visible"/>
                                      </p:to>
                                    </p:set>
                                  </p:childTnLst>
                                </p:cTn>
                              </p:par>
                              <p:par>
                                <p:cTn id="90" presetID="1" presetClass="entr" presetSubtype="0" fill="hold" grpId="0" nodeType="withEffect">
                                  <p:stCondLst>
                                    <p:cond delay="500"/>
                                  </p:stCondLst>
                                  <p:childTnLst>
                                    <p:set>
                                      <p:cBhvr>
                                        <p:cTn id="91" dur="1" fill="hold">
                                          <p:stCondLst>
                                            <p:cond delay="0"/>
                                          </p:stCondLst>
                                        </p:cTn>
                                        <p:tgtEl>
                                          <p:spTgt spid="32"/>
                                        </p:tgtEl>
                                        <p:attrNameLst>
                                          <p:attrName>style.visibility</p:attrName>
                                        </p:attrNameLst>
                                      </p:cBhvr>
                                      <p:to>
                                        <p:strVal val="visible"/>
                                      </p:to>
                                    </p:set>
                                  </p:childTnLst>
                                </p:cTn>
                              </p:par>
                              <p:par>
                                <p:cTn id="92" presetID="1" presetClass="entr" presetSubtype="0" fill="hold" grpId="0" nodeType="withEffect">
                                  <p:stCondLst>
                                    <p:cond delay="750"/>
                                  </p:stCondLst>
                                  <p:childTnLst>
                                    <p:set>
                                      <p:cBhvr>
                                        <p:cTn id="93" dur="1" fill="hold">
                                          <p:stCondLst>
                                            <p:cond delay="0"/>
                                          </p:stCondLst>
                                        </p:cTn>
                                        <p:tgtEl>
                                          <p:spTgt spid="30"/>
                                        </p:tgtEl>
                                        <p:attrNameLst>
                                          <p:attrName>style.visibility</p:attrName>
                                        </p:attrNameLst>
                                      </p:cBhvr>
                                      <p:to>
                                        <p:strVal val="visible"/>
                                      </p:to>
                                    </p:set>
                                  </p:childTnLst>
                                </p:cTn>
                              </p:par>
                              <p:par>
                                <p:cTn id="94" presetID="1" presetClass="entr" presetSubtype="0" fill="hold" grpId="0" nodeType="withEffect">
                                  <p:stCondLst>
                                    <p:cond delay="1000"/>
                                  </p:stCondLst>
                                  <p:childTnLst>
                                    <p:set>
                                      <p:cBhvr>
                                        <p:cTn id="95" dur="1" fill="hold">
                                          <p:stCondLst>
                                            <p:cond delay="0"/>
                                          </p:stCondLst>
                                        </p:cTn>
                                        <p:tgtEl>
                                          <p:spTgt spid="29"/>
                                        </p:tgtEl>
                                        <p:attrNameLst>
                                          <p:attrName>style.visibility</p:attrName>
                                        </p:attrNameLst>
                                      </p:cBhvr>
                                      <p:to>
                                        <p:strVal val="visible"/>
                                      </p:to>
                                    </p:set>
                                  </p:childTnLst>
                                </p:cTn>
                              </p:par>
                              <p:par>
                                <p:cTn id="96" presetID="1" presetClass="entr" presetSubtype="0" fill="hold" grpId="0" nodeType="withEffect">
                                  <p:stCondLst>
                                    <p:cond delay="1000"/>
                                  </p:stCondLst>
                                  <p:childTnLst>
                                    <p:set>
                                      <p:cBhvr>
                                        <p:cTn id="97" dur="1" fill="hold">
                                          <p:stCondLst>
                                            <p:cond delay="0"/>
                                          </p:stCondLst>
                                        </p:cTn>
                                        <p:tgtEl>
                                          <p:spTgt spid="34"/>
                                        </p:tgtEl>
                                        <p:attrNameLst>
                                          <p:attrName>style.visibility</p:attrName>
                                        </p:attrNameLst>
                                      </p:cBhvr>
                                      <p:to>
                                        <p:strVal val="visible"/>
                                      </p:to>
                                    </p:set>
                                  </p:childTnLst>
                                </p:cTn>
                              </p:par>
                              <p:par>
                                <p:cTn id="98" presetID="1" presetClass="entr" presetSubtype="0" fill="hold" grpId="0" nodeType="withEffect">
                                  <p:stCondLst>
                                    <p:cond delay="1250"/>
                                  </p:stCondLst>
                                  <p:childTnLst>
                                    <p:set>
                                      <p:cBhvr>
                                        <p:cTn id="99" dur="1" fill="hold">
                                          <p:stCondLst>
                                            <p:cond delay="0"/>
                                          </p:stCondLst>
                                        </p:cTn>
                                        <p:tgtEl>
                                          <p:spTgt spid="43"/>
                                        </p:tgtEl>
                                        <p:attrNameLst>
                                          <p:attrName>style.visibility</p:attrName>
                                        </p:attrNameLst>
                                      </p:cBhvr>
                                      <p:to>
                                        <p:strVal val="visible"/>
                                      </p:to>
                                    </p:set>
                                  </p:childTnLst>
                                </p:cTn>
                              </p:par>
                              <p:par>
                                <p:cTn id="100" presetID="1" presetClass="entr" presetSubtype="0" fill="hold" grpId="0" nodeType="withEffect">
                                  <p:stCondLst>
                                    <p:cond delay="150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ntr" presetSubtype="0" fill="hold" grpId="0" nodeType="withEffect">
                                  <p:stCondLst>
                                    <p:cond delay="1750"/>
                                  </p:stCondLst>
                                  <p:childTnLst>
                                    <p:set>
                                      <p:cBhvr>
                                        <p:cTn id="103" dur="1" fill="hold">
                                          <p:stCondLst>
                                            <p:cond delay="0"/>
                                          </p:stCondLst>
                                        </p:cTn>
                                        <p:tgtEl>
                                          <p:spTgt spid="39"/>
                                        </p:tgtEl>
                                        <p:attrNameLst>
                                          <p:attrName>style.visibility</p:attrName>
                                        </p:attrNameLst>
                                      </p:cBhvr>
                                      <p:to>
                                        <p:strVal val="visible"/>
                                      </p:to>
                                    </p:set>
                                  </p:childTnLst>
                                </p:cTn>
                              </p:par>
                              <p:par>
                                <p:cTn id="104" presetID="1" presetClass="entr" presetSubtype="0" fill="hold" grpId="0" nodeType="withEffect">
                                  <p:stCondLst>
                                    <p:cond delay="2000"/>
                                  </p:stCondLst>
                                  <p:childTnLst>
                                    <p:set>
                                      <p:cBhvr>
                                        <p:cTn id="105" dur="1" fill="hold">
                                          <p:stCondLst>
                                            <p:cond delay="0"/>
                                          </p:stCondLst>
                                        </p:cTn>
                                        <p:tgtEl>
                                          <p:spTgt spid="31"/>
                                        </p:tgtEl>
                                        <p:attrNameLst>
                                          <p:attrName>style.visibility</p:attrName>
                                        </p:attrNameLst>
                                      </p:cBhvr>
                                      <p:to>
                                        <p:strVal val="visible"/>
                                      </p:to>
                                    </p:set>
                                  </p:childTnLst>
                                </p:cTn>
                              </p:par>
                              <p:par>
                                <p:cTn id="106" presetID="1" presetClass="entr" presetSubtype="0" fill="hold" grpId="0" nodeType="withEffect">
                                  <p:stCondLst>
                                    <p:cond delay="2250"/>
                                  </p:stCondLst>
                                  <p:childTnLst>
                                    <p:set>
                                      <p:cBhvr>
                                        <p:cTn id="107" dur="1" fill="hold">
                                          <p:stCondLst>
                                            <p:cond delay="0"/>
                                          </p:stCondLst>
                                        </p:cTn>
                                        <p:tgtEl>
                                          <p:spTgt spid="35"/>
                                        </p:tgtEl>
                                        <p:attrNameLst>
                                          <p:attrName>style.visibility</p:attrName>
                                        </p:attrNameLst>
                                      </p:cBhvr>
                                      <p:to>
                                        <p:strVal val="visible"/>
                                      </p:to>
                                    </p:set>
                                  </p:childTnLst>
                                </p:cTn>
                              </p:par>
                              <p:par>
                                <p:cTn id="108" presetID="1" presetClass="entr" presetSubtype="0" fill="hold" grpId="0" nodeType="withEffect">
                                  <p:stCondLst>
                                    <p:cond delay="2750"/>
                                  </p:stCondLst>
                                  <p:childTnLst>
                                    <p:set>
                                      <p:cBhvr>
                                        <p:cTn id="109" dur="1" fill="hold">
                                          <p:stCondLst>
                                            <p:cond delay="0"/>
                                          </p:stCondLst>
                                        </p:cTn>
                                        <p:tgtEl>
                                          <p:spTgt spid="38"/>
                                        </p:tgtEl>
                                        <p:attrNameLst>
                                          <p:attrName>style.visibility</p:attrName>
                                        </p:attrNameLst>
                                      </p:cBhvr>
                                      <p:to>
                                        <p:strVal val="visible"/>
                                      </p:to>
                                    </p:set>
                                  </p:childTnLst>
                                </p:cTn>
                              </p:par>
                              <p:par>
                                <p:cTn id="110" presetID="1" presetClass="entr" presetSubtype="0" fill="hold" grpId="0" nodeType="withEffect">
                                  <p:stCondLst>
                                    <p:cond delay="3500"/>
                                  </p:stCondLst>
                                  <p:childTnLst>
                                    <p:set>
                                      <p:cBhvr>
                                        <p:cTn id="11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animBg="1"/>
      <p:bldP spid="52" grpId="0"/>
      <p:bldP spid="53" grpId="0"/>
      <p:bldP spid="54" grpId="0"/>
      <p:bldP spid="65" grpId="0"/>
      <p:bldP spid="66"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Programme</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349971" y="1690688"/>
            <a:ext cx="11586389" cy="4486275"/>
          </a:xfrm>
        </p:spPr>
        <p:txBody>
          <a:bodyPr>
            <a:noAutofit/>
          </a:bodyPr>
          <a:lstStyle/>
          <a:p>
            <a:pPr marL="0" indent="0">
              <a:spcBef>
                <a:spcPts val="0"/>
              </a:spcBef>
              <a:buNone/>
            </a:pPr>
            <a:r>
              <a:rPr lang="en-GB" sz="1700" b="1" dirty="0"/>
              <a:t>10.30- 10.40</a:t>
            </a:r>
            <a:r>
              <a:rPr lang="en-GB" sz="1700" dirty="0"/>
              <a:t>        Welcome and aims of the day</a:t>
            </a:r>
            <a:br>
              <a:rPr lang="en-GB" sz="1700" dirty="0"/>
            </a:br>
            <a:endParaRPr lang="en-GB" sz="1700" dirty="0"/>
          </a:p>
          <a:p>
            <a:pPr marL="0" indent="0">
              <a:spcBef>
                <a:spcPts val="0"/>
              </a:spcBef>
              <a:buNone/>
            </a:pPr>
            <a:r>
              <a:rPr lang="en-GB" sz="1700" b="1" dirty="0"/>
              <a:t>10.40-11.15</a:t>
            </a:r>
            <a:r>
              <a:rPr lang="en-GB" sz="1700" dirty="0"/>
              <a:t>         Findings from research prioritisation – Dr Dan Robotham &amp; Dr Angie Sweeney </a:t>
            </a:r>
            <a:br>
              <a:rPr lang="en-GB" sz="1700" dirty="0"/>
            </a:br>
            <a:endParaRPr lang="en-GB" sz="1700" dirty="0"/>
          </a:p>
          <a:p>
            <a:pPr marL="0" indent="0">
              <a:spcBef>
                <a:spcPts val="0"/>
              </a:spcBef>
              <a:buNone/>
            </a:pPr>
            <a:r>
              <a:rPr lang="en-GB" sz="1700" b="1" dirty="0"/>
              <a:t>11.15-12.00 </a:t>
            </a:r>
            <a:r>
              <a:rPr lang="en-GB" sz="1700" dirty="0"/>
              <a:t>        Roundtable Discussions</a:t>
            </a:r>
            <a:br>
              <a:rPr lang="en-GB" sz="1700" dirty="0"/>
            </a:br>
            <a:endParaRPr lang="en-GB" sz="1700" dirty="0"/>
          </a:p>
          <a:p>
            <a:pPr marL="0" indent="0">
              <a:spcBef>
                <a:spcPts val="0"/>
              </a:spcBef>
              <a:buNone/>
            </a:pPr>
            <a:r>
              <a:rPr lang="en-GB" sz="1700" b="1" dirty="0"/>
              <a:t>12.00-13.00 </a:t>
            </a:r>
            <a:r>
              <a:rPr lang="en-GB" sz="1700" dirty="0"/>
              <a:t>        Lunch</a:t>
            </a:r>
            <a:br>
              <a:rPr lang="en-GB" sz="1700" dirty="0"/>
            </a:br>
            <a:endParaRPr lang="en-GB" sz="1700" dirty="0"/>
          </a:p>
          <a:p>
            <a:pPr marL="0" indent="0">
              <a:spcBef>
                <a:spcPts val="0"/>
              </a:spcBef>
              <a:buNone/>
            </a:pPr>
            <a:r>
              <a:rPr lang="en-GB" sz="1700" b="1" dirty="0"/>
              <a:t>13.00-14.00</a:t>
            </a:r>
            <a:r>
              <a:rPr lang="en-GB" sz="1700" dirty="0"/>
              <a:t>         NGO Presentations</a:t>
            </a:r>
            <a:br>
              <a:rPr lang="en-GB" sz="1700" dirty="0"/>
            </a:br>
            <a:r>
              <a:rPr lang="en-GB" sz="1700" i="1" dirty="0"/>
              <a:t> -  Safe Lives - Emma </a:t>
            </a:r>
            <a:r>
              <a:rPr lang="en-GB" sz="1700" i="1" dirty="0" err="1"/>
              <a:t>Vallis</a:t>
            </a:r>
            <a:r>
              <a:rPr lang="en-GB" sz="1700" i="1" dirty="0"/>
              <a:t> and Shanti Rao – Domestic Abuse Perpetration and Mental Health Needs</a:t>
            </a:r>
            <a:br>
              <a:rPr lang="en-GB" sz="1700" i="1" dirty="0"/>
            </a:br>
            <a:r>
              <a:rPr lang="en-GB" sz="1700" i="1" dirty="0"/>
              <a:t> -  Standing Together Against Domestic Violence - Sarah Hughes - Implementing Lessons from Domestic Homicide Reviews: A Focus on Intimate Partner Violence </a:t>
            </a:r>
            <a:br>
              <a:rPr lang="en-GB" sz="1700" dirty="0"/>
            </a:br>
            <a:endParaRPr lang="en-GB" sz="1700" dirty="0"/>
          </a:p>
          <a:p>
            <a:pPr marL="0" indent="0">
              <a:spcBef>
                <a:spcPts val="0"/>
              </a:spcBef>
              <a:buNone/>
            </a:pPr>
            <a:r>
              <a:rPr lang="en-GB" sz="1700" b="1" dirty="0"/>
              <a:t>14.00-15.30 </a:t>
            </a:r>
            <a:r>
              <a:rPr lang="en-GB" sz="1700" dirty="0"/>
              <a:t>       Domestic Homicide International Research Group presentations</a:t>
            </a:r>
            <a:br>
              <a:rPr lang="en-GB" sz="1700" dirty="0"/>
            </a:br>
            <a:r>
              <a:rPr lang="en-GB" sz="1700" i="1" dirty="0"/>
              <a:t> - ​ Learning from Domestic Homicide Reviews: Parricide, Mental Health and Domestic Abuse - Dr Khatidja Chantler, University of Central Lancashire </a:t>
            </a:r>
            <a:br>
              <a:rPr lang="en-GB" sz="1700" i="1" dirty="0"/>
            </a:br>
            <a:r>
              <a:rPr lang="en-GB" sz="1700" i="1" dirty="0"/>
              <a:t> -  Domestic homicide, mental health and substance misuse - Dr Solveig Vatnar, Oslo University Hospital</a:t>
            </a:r>
            <a:br>
              <a:rPr lang="en-GB" sz="1700" i="1" dirty="0"/>
            </a:br>
            <a:r>
              <a:rPr lang="en-GB" sz="1700" i="1" dirty="0"/>
              <a:t> -  Children and Domestic Homicide - Prof Nicky Stanley, University of Central Lancashire</a:t>
            </a:r>
            <a:br>
              <a:rPr lang="en-GB" sz="1700" dirty="0"/>
            </a:br>
            <a:endParaRPr lang="en-GB" sz="1700" dirty="0"/>
          </a:p>
          <a:p>
            <a:pPr marL="0" indent="0">
              <a:spcBef>
                <a:spcPts val="0"/>
              </a:spcBef>
              <a:buNone/>
            </a:pPr>
            <a:r>
              <a:rPr lang="en-GB" sz="1700" b="1" dirty="0"/>
              <a:t>15.30-16.00 </a:t>
            </a:r>
            <a:r>
              <a:rPr lang="en-GB" sz="1700" dirty="0"/>
              <a:t>        Upcoming activities and events, plus Q&amp;A</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2555241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Preliminary themes</a:t>
            </a:r>
          </a:p>
        </p:txBody>
      </p:sp>
      <p:sp>
        <p:nvSpPr>
          <p:cNvPr id="3" name="Content Placeholder 2"/>
          <p:cNvSpPr>
            <a:spLocks noGrp="1"/>
          </p:cNvSpPr>
          <p:nvPr>
            <p:ph idx="1"/>
          </p:nvPr>
        </p:nvSpPr>
        <p:spPr/>
        <p:txBody>
          <a:bodyPr/>
          <a:lstStyle/>
          <a:p>
            <a:r>
              <a:rPr lang="en-GB" dirty="0"/>
              <a:t>Impact of violence and abuse</a:t>
            </a:r>
          </a:p>
          <a:p>
            <a:r>
              <a:rPr lang="en-GB" dirty="0"/>
              <a:t>Intersectional issues (e.g., impact of poverty, poor housing, etc.)</a:t>
            </a:r>
          </a:p>
          <a:p>
            <a:r>
              <a:rPr lang="en-GB" dirty="0"/>
              <a:t>Impact of early childhood</a:t>
            </a:r>
          </a:p>
          <a:p>
            <a:r>
              <a:rPr lang="en-GB" dirty="0"/>
              <a:t>Empowering survivors to seek help/speak</a:t>
            </a:r>
          </a:p>
          <a:p>
            <a:r>
              <a:rPr lang="en-GB" dirty="0"/>
              <a:t>Stigma of being a survivor</a:t>
            </a:r>
          </a:p>
          <a:p>
            <a:r>
              <a:rPr lang="en-GB" dirty="0"/>
              <a:t>Support &amp; effective services</a:t>
            </a:r>
          </a:p>
          <a:p>
            <a:r>
              <a:rPr lang="en-GB" dirty="0"/>
              <a:t>How survivors experience structural or organisational settings </a:t>
            </a:r>
          </a:p>
          <a:p>
            <a:r>
              <a:rPr lang="en-GB" dirty="0"/>
              <a:t>Why do perpetrators abuse?</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766" y="947738"/>
            <a:ext cx="7810500" cy="5229225"/>
          </a:xfrm>
          <a:prstGeom prst="rect">
            <a:avLst/>
          </a:prstGeom>
        </p:spPr>
      </p:pic>
    </p:spTree>
    <p:extLst>
      <p:ext uri="{BB962C8B-B14F-4D97-AF65-F5344CB8AC3E}">
        <p14:creationId xmlns:p14="http://schemas.microsoft.com/office/powerpoint/2010/main" val="28901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890" y="5218387"/>
            <a:ext cx="3720662" cy="923330"/>
          </a:xfrm>
          <a:prstGeom prst="rect">
            <a:avLst/>
          </a:prstGeom>
          <a:noFill/>
        </p:spPr>
        <p:txBody>
          <a:bodyPr wrap="square" rtlCol="0">
            <a:spAutoFit/>
          </a:bodyPr>
          <a:lstStyle/>
          <a:p>
            <a:r>
              <a:rPr lang="en-GB" b="1" dirty="0"/>
              <a:t>Contact</a:t>
            </a:r>
          </a:p>
          <a:p>
            <a:r>
              <a:rPr lang="en-GB" dirty="0"/>
              <a:t>           DanRobotham@mcpin.org</a:t>
            </a:r>
          </a:p>
          <a:p>
            <a:r>
              <a:rPr lang="en-GB" dirty="0"/>
              <a:t>           @</a:t>
            </a:r>
            <a:r>
              <a:rPr lang="en-GB" dirty="0" err="1"/>
              <a:t>djrobotham</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54" y="5823920"/>
            <a:ext cx="424715" cy="262433"/>
          </a:xfrm>
          <a:prstGeom prst="rect">
            <a:avLst/>
          </a:prstGeom>
          <a:effectLst>
            <a:outerShdw blurRad="50800" dist="50800" dir="5400000" algn="ctr" rotWithShape="0">
              <a:srgbClr val="000000">
                <a:alpha val="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73" y="5591547"/>
            <a:ext cx="177010" cy="177010"/>
          </a:xfrm>
          <a:prstGeom prst="rect">
            <a:avLst/>
          </a:prstGeom>
        </p:spPr>
      </p:pic>
    </p:spTree>
    <p:extLst>
      <p:ext uri="{BB962C8B-B14F-4D97-AF65-F5344CB8AC3E}">
        <p14:creationId xmlns:p14="http://schemas.microsoft.com/office/powerpoint/2010/main" val="4241749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188810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Roundtable discussions</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normAutofit/>
          </a:bodyPr>
          <a:lstStyle/>
          <a:p>
            <a:pPr marL="514350" indent="-514350">
              <a:buFont typeface="+mj-lt"/>
              <a:buAutoNum type="arabicPeriod"/>
            </a:pPr>
            <a:r>
              <a:rPr lang="en-GB" sz="2400" dirty="0"/>
              <a:t>What are the most significant opportunities and challenges for this network over the next 4 years? </a:t>
            </a:r>
          </a:p>
          <a:p>
            <a:pPr marL="514350" indent="-514350">
              <a:buFont typeface="+mj-lt"/>
              <a:buAutoNum type="arabicPeriod"/>
            </a:pPr>
            <a:r>
              <a:rPr lang="en-GB" sz="2400" dirty="0"/>
              <a:t>What does coproduction mean in the context of this network? </a:t>
            </a:r>
          </a:p>
          <a:p>
            <a:pPr marL="514350" indent="-514350">
              <a:buFont typeface="+mj-lt"/>
              <a:buAutoNum type="arabicPeriod"/>
            </a:pPr>
            <a:r>
              <a:rPr lang="en-GB" sz="2400" dirty="0"/>
              <a:t>How can we make the most of member expertise and resources to make this network effective and high impact? </a:t>
            </a:r>
          </a:p>
          <a:p>
            <a:pPr marL="514350" indent="-514350">
              <a:buFont typeface="+mj-lt"/>
              <a:buAutoNum type="arabicPeriod"/>
            </a:pPr>
            <a:r>
              <a:rPr lang="en-GB" sz="2400" dirty="0"/>
              <a:t>What will make this network worthwhile to its members so that people continue to join and stay? </a:t>
            </a:r>
          </a:p>
          <a:p>
            <a:pPr marL="514350" indent="-514350">
              <a:buFont typeface="+mj-lt"/>
              <a:buAutoNum type="arabicPeriod"/>
            </a:pPr>
            <a:r>
              <a:rPr lang="en-GB" sz="2400" dirty="0"/>
              <a:t>How do we avoid having lots of “silent” members (e.g. lots of people signed up but only a small number actively engaging)?</a:t>
            </a:r>
          </a:p>
          <a:p>
            <a:pPr marL="0" indent="0">
              <a:buNone/>
            </a:pPr>
            <a:endParaRPr lang="en-GB" dirty="0"/>
          </a:p>
          <a:p>
            <a:endParaRPr lang="en-GB" dirty="0"/>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35571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470873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667000" y="2777480"/>
            <a:ext cx="7543800" cy="1869824"/>
          </a:xfrm>
        </p:spPr>
        <p:txBody>
          <a:bodyPr/>
          <a:lstStyle/>
          <a:p>
            <a:r>
              <a:rPr lang="en-US" dirty="0">
                <a:ea typeface="ＭＳ Ｐゴシック" pitchFamily="-108" charset="-128"/>
                <a:cs typeface="ＭＳ Ｐゴシック" pitchFamily="-108" charset="-128"/>
              </a:rPr>
              <a:t>Domestic abuse perpetration &amp; mental health needs</a:t>
            </a:r>
          </a:p>
        </p:txBody>
      </p:sp>
      <p:sp>
        <p:nvSpPr>
          <p:cNvPr id="11268" name="Subtitle 3"/>
          <p:cNvSpPr>
            <a:spLocks noGrp="1"/>
          </p:cNvSpPr>
          <p:nvPr>
            <p:ph type="subTitle" idx="1"/>
          </p:nvPr>
        </p:nvSpPr>
        <p:spPr>
          <a:xfrm>
            <a:off x="2667000" y="4831432"/>
            <a:ext cx="7543800" cy="685800"/>
          </a:xfrm>
        </p:spPr>
        <p:txBody>
          <a:bodyPr>
            <a:normAutofit fontScale="25000" lnSpcReduction="20000"/>
          </a:bodyPr>
          <a:lstStyle/>
          <a:p>
            <a:r>
              <a:rPr lang="en-US" sz="2400" dirty="0">
                <a:ea typeface="ＭＳ Ｐゴシック" pitchFamily="-108" charset="-128"/>
                <a:cs typeface="ＭＳ Ｐゴシック" pitchFamily="-108" charset="-128"/>
              </a:rPr>
              <a:t>Suzanne Jacob, Emma Vallis and Shanti Rao</a:t>
            </a:r>
          </a:p>
          <a:p>
            <a:pPr>
              <a:buFont typeface="Times" pitchFamily="-108" charset="0"/>
              <a:buNone/>
            </a:pPr>
            <a:r>
              <a:rPr lang="en-US" sz="2400" dirty="0">
                <a:ea typeface="ＭＳ Ｐゴシック" pitchFamily="-108" charset="-128"/>
                <a:cs typeface="ＭＳ Ｐゴシック" pitchFamily="-108" charset="-128"/>
              </a:rPr>
              <a:t>VAMHN Open Network Meeting, 11</a:t>
            </a:r>
            <a:r>
              <a:rPr lang="en-US" sz="2400" baseline="30000" dirty="0">
                <a:ea typeface="ＭＳ Ｐゴシック" pitchFamily="-108" charset="-128"/>
                <a:cs typeface="ＭＳ Ｐゴシック" pitchFamily="-108" charset="-128"/>
              </a:rPr>
              <a:t>th</a:t>
            </a:r>
            <a:r>
              <a:rPr lang="en-US" sz="2400" dirty="0">
                <a:ea typeface="ＭＳ Ｐゴシック" pitchFamily="-108" charset="-128"/>
                <a:cs typeface="ＭＳ Ｐゴシック" pitchFamily="-108" charset="-128"/>
              </a:rPr>
              <a:t> March 2019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D749C1-77D5-4D05-B4C8-31943F94D098}"/>
              </a:ext>
            </a:extLst>
          </p:cNvPr>
          <p:cNvSpPr>
            <a:spLocks noGrp="1"/>
          </p:cNvSpPr>
          <p:nvPr>
            <p:ph type="ftr" sz="quarter" idx="12"/>
          </p:nvPr>
        </p:nvSpPr>
        <p:spPr/>
        <p:txBody>
          <a:bodyPr/>
          <a:lstStyle/>
          <a:p>
            <a:pPr>
              <a:defRPr/>
            </a:pPr>
            <a:r>
              <a:rPr lang="en-US"/>
              <a:t>© SafeLives 2019</a:t>
            </a:r>
          </a:p>
        </p:txBody>
      </p:sp>
      <p:pic>
        <p:nvPicPr>
          <p:cNvPr id="2" name="Picture 1">
            <a:extLst>
              <a:ext uri="{FF2B5EF4-FFF2-40B4-BE49-F238E27FC236}">
                <a16:creationId xmlns:a16="http://schemas.microsoft.com/office/drawing/2014/main" id="{FB3F16EB-6033-42A6-971E-6618D177A37D}"/>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7546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913477" y="5945035"/>
            <a:ext cx="3240360" cy="7944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a:solidFill>
                <a:srgbClr val="FFFFFF"/>
              </a:solidFill>
              <a:latin typeface="Arial"/>
              <a:ea typeface="ＭＳ Ｐゴシック" pitchFamily="-108" charset="-128"/>
            </a:endParaRPr>
          </a:p>
        </p:txBody>
      </p:sp>
      <p:sp>
        <p:nvSpPr>
          <p:cNvPr id="3" name="Title 2"/>
          <p:cNvSpPr>
            <a:spLocks noGrp="1"/>
          </p:cNvSpPr>
          <p:nvPr>
            <p:ph type="title"/>
          </p:nvPr>
        </p:nvSpPr>
        <p:spPr>
          <a:xfrm>
            <a:off x="1753478" y="265519"/>
            <a:ext cx="7380312" cy="685800"/>
          </a:xfrm>
        </p:spPr>
        <p:txBody>
          <a:bodyPr>
            <a:normAutofit fontScale="90000"/>
          </a:bodyPr>
          <a:lstStyle/>
          <a:p>
            <a:pPr algn="ctr"/>
            <a:r>
              <a:rPr lang="en-GB"/>
              <a:t>Our strategy to end domestic abuse, for good </a:t>
            </a:r>
          </a:p>
        </p:txBody>
      </p:sp>
      <p:sp>
        <p:nvSpPr>
          <p:cNvPr id="4" name="Footer Placeholder 3"/>
          <p:cNvSpPr>
            <a:spLocks noGrp="1"/>
          </p:cNvSpPr>
          <p:nvPr>
            <p:ph type="ftr" sz="quarter" idx="12"/>
          </p:nvPr>
        </p:nvSpPr>
        <p:spPr/>
        <p:txBody>
          <a:bodyPr/>
          <a:lstStyle/>
          <a:p>
            <a:pPr algn="l" eaLnBrk="0" fontAlgn="base" hangingPunct="0">
              <a:spcBef>
                <a:spcPct val="0"/>
              </a:spcBef>
              <a:spcAft>
                <a:spcPct val="0"/>
              </a:spcAft>
              <a:defRPr/>
            </a:pPr>
            <a:r>
              <a:rPr lang="en-US" sz="800">
                <a:solidFill>
                  <a:srgbClr val="808285">
                    <a:lumMod val="50000"/>
                  </a:srgbClr>
                </a:solidFill>
                <a:latin typeface="Arial" pitchFamily="-108" charset="0"/>
                <a:ea typeface="ＭＳ Ｐゴシック" pitchFamily="-108" charset="-128"/>
              </a:rPr>
              <a:t>© SafeLives 2019</a:t>
            </a:r>
          </a:p>
        </p:txBody>
      </p:sp>
      <p:graphicFrame>
        <p:nvGraphicFramePr>
          <p:cNvPr id="2" name="Table 1"/>
          <p:cNvGraphicFramePr>
            <a:graphicFrameLocks noGrp="1"/>
          </p:cNvGraphicFramePr>
          <p:nvPr>
            <p:extLst/>
          </p:nvPr>
        </p:nvGraphicFramePr>
        <p:xfrm>
          <a:off x="2133151" y="1661947"/>
          <a:ext cx="8305841" cy="4668128"/>
        </p:xfrm>
        <a:graphic>
          <a:graphicData uri="http://schemas.openxmlformats.org/drawingml/2006/table">
            <a:tbl>
              <a:tblPr firstRow="1" firstCol="1" bandRow="1">
                <a:tableStyleId>{5C22544A-7EE6-4342-B048-85BDC9FD1C3A}</a:tableStyleId>
              </a:tblPr>
              <a:tblGrid>
                <a:gridCol w="1223684">
                  <a:extLst>
                    <a:ext uri="{9D8B030D-6E8A-4147-A177-3AD203B41FA5}">
                      <a16:colId xmlns:a16="http://schemas.microsoft.com/office/drawing/2014/main" val="20000"/>
                    </a:ext>
                  </a:extLst>
                </a:gridCol>
                <a:gridCol w="1702715">
                  <a:extLst>
                    <a:ext uri="{9D8B030D-6E8A-4147-A177-3AD203B41FA5}">
                      <a16:colId xmlns:a16="http://schemas.microsoft.com/office/drawing/2014/main" val="20001"/>
                    </a:ext>
                  </a:extLst>
                </a:gridCol>
                <a:gridCol w="1801472">
                  <a:extLst>
                    <a:ext uri="{9D8B030D-6E8A-4147-A177-3AD203B41FA5}">
                      <a16:colId xmlns:a16="http://schemas.microsoft.com/office/drawing/2014/main" val="20002"/>
                    </a:ext>
                  </a:extLst>
                </a:gridCol>
                <a:gridCol w="1407009">
                  <a:extLst>
                    <a:ext uri="{9D8B030D-6E8A-4147-A177-3AD203B41FA5}">
                      <a16:colId xmlns:a16="http://schemas.microsoft.com/office/drawing/2014/main" val="20003"/>
                    </a:ext>
                  </a:extLst>
                </a:gridCol>
                <a:gridCol w="2170961">
                  <a:extLst>
                    <a:ext uri="{9D8B030D-6E8A-4147-A177-3AD203B41FA5}">
                      <a16:colId xmlns:a16="http://schemas.microsoft.com/office/drawing/2014/main" val="20004"/>
                    </a:ext>
                  </a:extLst>
                </a:gridCol>
              </a:tblGrid>
              <a:tr h="873885">
                <a:tc>
                  <a:txBody>
                    <a:bodyPr/>
                    <a:lstStyle/>
                    <a:p>
                      <a:pPr algn="l">
                        <a:spcAft>
                          <a:spcPts val="0"/>
                        </a:spcAft>
                      </a:pPr>
                      <a:endParaRPr lang="en-GB" sz="900">
                        <a:solidFill>
                          <a:srgbClr val="DB126D"/>
                        </a:solidFill>
                        <a:effectLst/>
                        <a:latin typeface="Calibri"/>
                        <a:ea typeface="Calibri"/>
                        <a:cs typeface="Times New Roman"/>
                      </a:endParaRPr>
                    </a:p>
                  </a:txBody>
                  <a:tcPr marL="60735" marR="60735" marT="0" marB="0"/>
                </a:tc>
                <a:tc>
                  <a:txBody>
                    <a:bodyPr/>
                    <a:lstStyle/>
                    <a:p>
                      <a:pPr algn="l">
                        <a:spcAft>
                          <a:spcPts val="0"/>
                        </a:spcAft>
                      </a:pPr>
                      <a:r>
                        <a:rPr lang="en-GB" sz="1200">
                          <a:effectLst/>
                        </a:rPr>
                        <a:t>Whole Person</a:t>
                      </a:r>
                    </a:p>
                    <a:p>
                      <a:pPr algn="l">
                        <a:spcAft>
                          <a:spcPts val="0"/>
                        </a:spcAft>
                      </a:pPr>
                      <a:r>
                        <a:rPr lang="en-GB" sz="900">
                          <a:effectLst/>
                        </a:rPr>
                        <a:t>Seeing and responding to the whole person, not addressing a series of issue</a:t>
                      </a:r>
                      <a:endParaRPr lang="en-GB" sz="900">
                        <a:effectLst/>
                        <a:latin typeface="Arial"/>
                        <a:ea typeface="MS Mincho"/>
                        <a:cs typeface="Times New Roman"/>
                      </a:endParaRPr>
                    </a:p>
                  </a:txBody>
                  <a:tcPr marL="60735" marR="60735" marT="0" marB="0"/>
                </a:tc>
                <a:tc>
                  <a:txBody>
                    <a:bodyPr/>
                    <a:lstStyle/>
                    <a:p>
                      <a:pPr algn="l">
                        <a:spcAft>
                          <a:spcPts val="0"/>
                        </a:spcAft>
                      </a:pPr>
                      <a:r>
                        <a:rPr lang="en-GB" sz="1200">
                          <a:effectLst/>
                        </a:rPr>
                        <a:t>Whole Family</a:t>
                      </a:r>
                    </a:p>
                    <a:p>
                      <a:pPr algn="l">
                        <a:spcAft>
                          <a:spcPts val="0"/>
                        </a:spcAft>
                      </a:pPr>
                      <a:r>
                        <a:rPr lang="en-GB" sz="900">
                          <a:effectLst/>
                        </a:rPr>
                        <a:t>Adult victims, survivors, those who harm, individuals connected to the victim/perpetrator including extended family</a:t>
                      </a:r>
                      <a:endParaRPr lang="en-GB" sz="900">
                        <a:effectLst/>
                        <a:latin typeface="Arial"/>
                        <a:ea typeface="MS Mincho"/>
                        <a:cs typeface="Times New Roman"/>
                      </a:endParaRPr>
                    </a:p>
                  </a:txBody>
                  <a:tcPr marL="60735" marR="60735" marT="0" marB="0"/>
                </a:tc>
                <a:tc>
                  <a:txBody>
                    <a:bodyPr/>
                    <a:lstStyle/>
                    <a:p>
                      <a:pPr algn="l">
                        <a:spcAft>
                          <a:spcPts val="0"/>
                        </a:spcAft>
                      </a:pPr>
                      <a:r>
                        <a:rPr lang="en-GB" sz="1200">
                          <a:effectLst/>
                        </a:rPr>
                        <a:t>Whole Community </a:t>
                      </a:r>
                    </a:p>
                    <a:p>
                      <a:pPr algn="l">
                        <a:spcAft>
                          <a:spcPts val="0"/>
                        </a:spcAft>
                      </a:pPr>
                      <a:r>
                        <a:rPr lang="en-GB" sz="900">
                          <a:effectLst/>
                        </a:rPr>
                        <a:t>All communities of geography, identity and online spaces</a:t>
                      </a:r>
                      <a:endParaRPr lang="en-GB" sz="900">
                        <a:effectLst/>
                        <a:latin typeface="Arial"/>
                        <a:ea typeface="MS Mincho"/>
                        <a:cs typeface="Times New Roman"/>
                      </a:endParaRPr>
                    </a:p>
                  </a:txBody>
                  <a:tcPr marL="60735" marR="60735" marT="0" marB="0"/>
                </a:tc>
                <a:tc>
                  <a:txBody>
                    <a:bodyPr/>
                    <a:lstStyle/>
                    <a:p>
                      <a:pPr algn="l">
                        <a:spcAft>
                          <a:spcPts val="0"/>
                        </a:spcAft>
                      </a:pPr>
                      <a:r>
                        <a:rPr lang="en-GB" sz="1200">
                          <a:effectLst/>
                        </a:rPr>
                        <a:t>Whole Society </a:t>
                      </a:r>
                    </a:p>
                    <a:p>
                      <a:pPr algn="l">
                        <a:spcAft>
                          <a:spcPts val="0"/>
                        </a:spcAft>
                      </a:pPr>
                      <a:r>
                        <a:rPr lang="en-GB" sz="900">
                          <a:effectLst/>
                        </a:rPr>
                        <a:t>The general public and those who influence them: the media, politicians, employers, key opinion formers and commentators</a:t>
                      </a:r>
                      <a:endParaRPr lang="en-GB" sz="900">
                        <a:effectLst/>
                        <a:latin typeface="Arial"/>
                        <a:ea typeface="MS Mincho"/>
                        <a:cs typeface="Times New Roman"/>
                      </a:endParaRPr>
                    </a:p>
                  </a:txBody>
                  <a:tcPr marL="60735" marR="60735" marT="0" marB="0"/>
                </a:tc>
                <a:extLst>
                  <a:ext uri="{0D108BD9-81ED-4DB2-BD59-A6C34878D82A}">
                    <a16:rowId xmlns:a16="http://schemas.microsoft.com/office/drawing/2014/main" val="10000"/>
                  </a:ext>
                </a:extLst>
              </a:tr>
              <a:tr h="965872">
                <a:tc>
                  <a:txBody>
                    <a:bodyPr/>
                    <a:lstStyle/>
                    <a:p>
                      <a:pPr algn="l">
                        <a:spcAft>
                          <a:spcPts val="0"/>
                        </a:spcAft>
                      </a:pPr>
                      <a:endParaRPr lang="en-GB" sz="900">
                        <a:effectLst/>
                      </a:endParaRPr>
                    </a:p>
                    <a:p>
                      <a:pPr algn="l">
                        <a:spcAft>
                          <a:spcPts val="0"/>
                        </a:spcAft>
                      </a:pPr>
                      <a:r>
                        <a:rPr lang="en-GB" sz="900">
                          <a:effectLst/>
                        </a:rPr>
                        <a:t> </a:t>
                      </a:r>
                    </a:p>
                    <a:p>
                      <a:pPr algn="l">
                        <a:spcAft>
                          <a:spcPts val="0"/>
                        </a:spcAft>
                      </a:pPr>
                      <a:r>
                        <a:rPr lang="en-GB" sz="900">
                          <a:effectLst/>
                        </a:rPr>
                        <a:t>Act before someone harms or is harmed</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People are treated as just that – people, and not issues. The complexity of domestic abuse and links to other adverse experiences are understood.</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Protective factors are put in place for those at risk of abusing or being abused – people and services sufficiently understand domestic abuse and what makes it more or less likely to happen</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Communities of geography, identity and online spaces are equipped to identify and act on early risk factors and warning signs of abusive situations.</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Gender stereotypes are challenged and deconstructed – particularly those of masculinity – supporting boys and men to break these norms. Societal shifts see a reduction in the motivation and opportunity for different types of power to be abused.</a:t>
                      </a:r>
                      <a:endParaRPr lang="en-GB" sz="900">
                        <a:effectLst/>
                        <a:latin typeface="Arial"/>
                        <a:ea typeface="MS Mincho"/>
                        <a:cs typeface="Times New Roman"/>
                      </a:endParaRPr>
                    </a:p>
                  </a:txBody>
                  <a:tcPr marL="60735" marR="60735" marT="0" marB="0"/>
                </a:tc>
                <a:extLst>
                  <a:ext uri="{0D108BD9-81ED-4DB2-BD59-A6C34878D82A}">
                    <a16:rowId xmlns:a16="http://schemas.microsoft.com/office/drawing/2014/main" val="10001"/>
                  </a:ext>
                </a:extLst>
              </a:tr>
              <a:tr h="965872">
                <a:tc>
                  <a:txBody>
                    <a:bodyPr/>
                    <a:lstStyle/>
                    <a:p>
                      <a:pPr algn="l">
                        <a:spcAft>
                          <a:spcPts val="0"/>
                        </a:spcAft>
                      </a:pPr>
                      <a:r>
                        <a:rPr lang="en-GB" sz="900">
                          <a:effectLst/>
                        </a:rPr>
                        <a:t> </a:t>
                      </a:r>
                    </a:p>
                    <a:p>
                      <a:pPr algn="l">
                        <a:spcAft>
                          <a:spcPts val="0"/>
                        </a:spcAft>
                      </a:pPr>
                      <a:r>
                        <a:rPr lang="en-GB" sz="900">
                          <a:effectLst/>
                        </a:rPr>
                        <a:t> </a:t>
                      </a:r>
                    </a:p>
                    <a:p>
                      <a:pPr algn="l">
                        <a:spcAft>
                          <a:spcPts val="0"/>
                        </a:spcAft>
                      </a:pPr>
                      <a:r>
                        <a:rPr lang="en-GB" sz="900">
                          <a:effectLst/>
                        </a:rPr>
                        <a:t>Identify and stop harmful behaviour</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Harmful behaviour is addressed by proactively identifying all motivating factors and consequences, such as other violence, abuse and criminality.</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Individuals who abuse any family member are appropriately assessed for the risk they pose to all family members – and themselves.</a:t>
                      </a:r>
                    </a:p>
                    <a:p>
                      <a:pPr algn="l">
                        <a:spcAft>
                          <a:spcPts val="0"/>
                        </a:spcAft>
                      </a:pPr>
                      <a:r>
                        <a:rPr lang="en-GB" sz="900">
                          <a:effectLst/>
                        </a:rPr>
                        <a:t> </a:t>
                      </a:r>
                    </a:p>
                    <a:p>
                      <a:pPr algn="l">
                        <a:spcAft>
                          <a:spcPts val="0"/>
                        </a:spcAft>
                        <a:tabLst>
                          <a:tab pos="609600" algn="l"/>
                        </a:tabLst>
                      </a:pPr>
                      <a:r>
                        <a:rPr lang="en-GB" sz="900">
                          <a:effectLst/>
                        </a:rPr>
                        <a:t>	</a:t>
                      </a:r>
                      <a:endParaRPr lang="en-GB" sz="900">
                        <a:effectLst/>
                        <a:latin typeface="Arial"/>
                        <a:ea typeface="MS Mincho"/>
                        <a:cs typeface="Times New Roman"/>
                      </a:endParaRPr>
                    </a:p>
                  </a:txBody>
                  <a:tcPr marL="60735" marR="60735" marT="0" marB="0"/>
                </a:tc>
                <a:tc gridSpan="2">
                  <a:txBody>
                    <a:bodyPr/>
                    <a:lstStyle/>
                    <a:p>
                      <a:pPr algn="l">
                        <a:spcAft>
                          <a:spcPts val="0"/>
                        </a:spcAft>
                      </a:pPr>
                      <a:r>
                        <a:rPr lang="en-GB" sz="900">
                          <a:effectLst/>
                        </a:rPr>
                        <a:t>Community members know they are more than passive bystanders – there is low tolerance and high urgency about identifying and holding to account those who abuse.</a:t>
                      </a:r>
                      <a:endParaRPr lang="en-GB" sz="900">
                        <a:effectLst/>
                        <a:latin typeface="Arial"/>
                        <a:ea typeface="MS Mincho"/>
                        <a:cs typeface="Times New Roman"/>
                      </a:endParaRPr>
                    </a:p>
                  </a:txBody>
                  <a:tcPr marL="60735" marR="60735" marT="0" marB="0"/>
                </a:tc>
                <a:tc hMerge="1">
                  <a:txBody>
                    <a:bodyPr/>
                    <a:lstStyle/>
                    <a:p>
                      <a:endParaRPr lang="en-GB"/>
                    </a:p>
                  </a:txBody>
                  <a:tcPr/>
                </a:tc>
                <a:extLst>
                  <a:ext uri="{0D108BD9-81ED-4DB2-BD59-A6C34878D82A}">
                    <a16:rowId xmlns:a16="http://schemas.microsoft.com/office/drawing/2014/main" val="10002"/>
                  </a:ext>
                </a:extLst>
              </a:tr>
              <a:tr h="758645">
                <a:tc>
                  <a:txBody>
                    <a:bodyPr/>
                    <a:lstStyle/>
                    <a:p>
                      <a:pPr algn="l">
                        <a:spcAft>
                          <a:spcPts val="0"/>
                        </a:spcAft>
                      </a:pPr>
                      <a:endParaRPr lang="en-GB" sz="900">
                        <a:effectLst/>
                      </a:endParaRPr>
                    </a:p>
                    <a:p>
                      <a:pPr algn="l">
                        <a:spcAft>
                          <a:spcPts val="0"/>
                        </a:spcAft>
                      </a:pPr>
                      <a:r>
                        <a:rPr lang="en-GB" sz="900">
                          <a:effectLst/>
                        </a:rPr>
                        <a:t>Increase safety for those at risk</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The protection offered to people means proactively checking that all risks posed have been addressed, not just the initial presenting issue.</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The safety and wellbeing of all non-abusive family members – physical, mental and emotional – is defended from those who pose a risk to them.</a:t>
                      </a:r>
                      <a:endParaRPr lang="en-GB" sz="900">
                        <a:effectLst/>
                        <a:latin typeface="Arial"/>
                        <a:ea typeface="MS Mincho"/>
                        <a:cs typeface="Times New Roman"/>
                      </a:endParaRPr>
                    </a:p>
                  </a:txBody>
                  <a:tcPr marL="60735" marR="60735" marT="0" marB="0"/>
                </a:tc>
                <a:tc gridSpan="2">
                  <a:txBody>
                    <a:bodyPr/>
                    <a:lstStyle/>
                    <a:p>
                      <a:pPr algn="l">
                        <a:spcAft>
                          <a:spcPts val="0"/>
                        </a:spcAft>
                      </a:pPr>
                      <a:r>
                        <a:rPr lang="en-GB" sz="900">
                          <a:effectLst/>
                        </a:rPr>
                        <a:t>Communities of geography, identity, online spaces and employers/ businesses understand the risks posed by those who abuse and their role in protecting the safety and wellbeing of those at risk.</a:t>
                      </a:r>
                      <a:endParaRPr lang="en-GB" sz="900">
                        <a:effectLst/>
                        <a:latin typeface="Arial"/>
                        <a:ea typeface="MS Mincho"/>
                        <a:cs typeface="Times New Roman"/>
                      </a:endParaRPr>
                    </a:p>
                  </a:txBody>
                  <a:tcPr marL="60735" marR="60735" marT="0" marB="0"/>
                </a:tc>
                <a:tc hMerge="1">
                  <a:txBody>
                    <a:bodyPr/>
                    <a:lstStyle/>
                    <a:p>
                      <a:endParaRPr lang="en-GB"/>
                    </a:p>
                  </a:txBody>
                  <a:tcPr/>
                </a:tc>
                <a:extLst>
                  <a:ext uri="{0D108BD9-81ED-4DB2-BD59-A6C34878D82A}">
                    <a16:rowId xmlns:a16="http://schemas.microsoft.com/office/drawing/2014/main" val="10003"/>
                  </a:ext>
                </a:extLst>
              </a:tr>
              <a:tr h="1103854">
                <a:tc>
                  <a:txBody>
                    <a:bodyPr/>
                    <a:lstStyle/>
                    <a:p>
                      <a:pPr algn="l">
                        <a:spcAft>
                          <a:spcPts val="0"/>
                        </a:spcAft>
                      </a:pPr>
                      <a:r>
                        <a:rPr lang="en-GB" sz="900">
                          <a:effectLst/>
                        </a:rPr>
                        <a:t> </a:t>
                      </a:r>
                    </a:p>
                    <a:p>
                      <a:pPr algn="l">
                        <a:spcAft>
                          <a:spcPts val="0"/>
                        </a:spcAft>
                      </a:pPr>
                      <a:r>
                        <a:rPr lang="en-GB" sz="900">
                          <a:effectLst/>
                        </a:rPr>
                        <a:t>Support people to</a:t>
                      </a:r>
                    </a:p>
                    <a:p>
                      <a:pPr algn="l">
                        <a:spcAft>
                          <a:spcPts val="0"/>
                        </a:spcAft>
                      </a:pPr>
                      <a:r>
                        <a:rPr lang="en-GB" sz="900">
                          <a:effectLst/>
                        </a:rPr>
                        <a:t>live the lives they</a:t>
                      </a:r>
                    </a:p>
                    <a:p>
                      <a:pPr algn="l">
                        <a:spcAft>
                          <a:spcPts val="0"/>
                        </a:spcAft>
                      </a:pPr>
                      <a:r>
                        <a:rPr lang="en-GB" sz="900">
                          <a:effectLst/>
                        </a:rPr>
                        <a:t>want after harm</a:t>
                      </a:r>
                    </a:p>
                    <a:p>
                      <a:pPr algn="l">
                        <a:spcAft>
                          <a:spcPts val="0"/>
                        </a:spcAft>
                      </a:pPr>
                      <a:r>
                        <a:rPr lang="en-GB" sz="900">
                          <a:effectLst/>
                        </a:rPr>
                        <a:t>occurs</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People are responded to as people, not an issue or series of issues. Both crisis and longer term responses to people who have experienced abuse are sensitive to their possible vulnerability to future adverse experiences.</a:t>
                      </a:r>
                      <a:endParaRPr lang="en-GB" sz="900">
                        <a:effectLst/>
                        <a:latin typeface="Arial"/>
                        <a:ea typeface="MS Mincho"/>
                        <a:cs typeface="Times New Roman"/>
                      </a:endParaRPr>
                    </a:p>
                  </a:txBody>
                  <a:tcPr marL="60735" marR="60735" marT="0" marB="0"/>
                </a:tc>
                <a:tc>
                  <a:txBody>
                    <a:bodyPr/>
                    <a:lstStyle/>
                    <a:p>
                      <a:pPr algn="l">
                        <a:spcAft>
                          <a:spcPts val="0"/>
                        </a:spcAft>
                      </a:pPr>
                      <a:r>
                        <a:rPr lang="en-GB" sz="900">
                          <a:effectLst/>
                        </a:rPr>
                        <a:t>When an immediate experience of abuse is over, all family members’ safety and wellbeing – physical, mental and emotional – are (re)built. People are supported to live the lives they want, drawing strength from each other.</a:t>
                      </a:r>
                      <a:endParaRPr lang="en-GB" sz="900">
                        <a:effectLst/>
                        <a:latin typeface="Arial"/>
                        <a:ea typeface="MS Mincho"/>
                        <a:cs typeface="Times New Roman"/>
                      </a:endParaRPr>
                    </a:p>
                  </a:txBody>
                  <a:tcPr marL="60735" marR="60735" marT="0" marB="0"/>
                </a:tc>
                <a:tc gridSpan="2">
                  <a:txBody>
                    <a:bodyPr/>
                    <a:lstStyle/>
                    <a:p>
                      <a:pPr algn="l">
                        <a:spcAft>
                          <a:spcPts val="0"/>
                        </a:spcAft>
                      </a:pPr>
                      <a:r>
                        <a:rPr lang="en-GB" sz="900">
                          <a:effectLst/>
                        </a:rPr>
                        <a:t>People who speak about their experience of abuse are believed. Communities and society validate their experience and support their process of creating safety, wellbeing and resilience so they can live the lives they want. The voices, strengths and needs of survivors are paramount, and survivors draw further strength from one another</a:t>
                      </a:r>
                      <a:endParaRPr lang="en-GB" sz="900">
                        <a:effectLst/>
                        <a:latin typeface="Arial"/>
                        <a:ea typeface="MS Mincho"/>
                        <a:cs typeface="Times New Roman"/>
                      </a:endParaRPr>
                    </a:p>
                  </a:txBody>
                  <a:tcPr marL="60735" marR="60735" marT="0" marB="0"/>
                </a:tc>
                <a:tc hMerge="1">
                  <a:txBody>
                    <a:bodyPr/>
                    <a:lstStyle/>
                    <a:p>
                      <a:endParaRPr lang="en-GB"/>
                    </a:p>
                  </a:txBody>
                  <a:tcPr/>
                </a:tc>
                <a:extLst>
                  <a:ext uri="{0D108BD9-81ED-4DB2-BD59-A6C34878D82A}">
                    <a16:rowId xmlns:a16="http://schemas.microsoft.com/office/drawing/2014/main" val="10004"/>
                  </a:ext>
                </a:extLst>
              </a:tr>
            </a:tbl>
          </a:graphicData>
        </a:graphic>
      </p:graphicFrame>
      <p:pic>
        <p:nvPicPr>
          <p:cNvPr id="205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937" y="1035771"/>
            <a:ext cx="238125" cy="5349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693" y="937347"/>
            <a:ext cx="669925" cy="633412"/>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064" y="693977"/>
            <a:ext cx="893763" cy="8842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8674" y="394421"/>
            <a:ext cx="1187450" cy="117633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
          <p:cNvSpPr>
            <a:spLocks noChangeArrowheads="1"/>
          </p:cNvSpPr>
          <p:nvPr/>
        </p:nvSpPr>
        <p:spPr bwMode="auto">
          <a:xfrm>
            <a:off x="2219737" y="1214389"/>
            <a:ext cx="1525643" cy="21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55412" tIns="863328" rIns="755412" bIns="863328" numCol="1" anchor="ctr" anchorCtr="0" compatLnSpc="1">
            <a:prstTxWarp prst="textNoShape">
              <a:avLst/>
            </a:prstTxWarp>
            <a:sp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19" name="Rectangle 17"/>
          <p:cNvSpPr>
            <a:spLocks noChangeArrowheads="1"/>
          </p:cNvSpPr>
          <p:nvPr/>
        </p:nvSpPr>
        <p:spPr bwMode="auto">
          <a:xfrm>
            <a:off x="2219737" y="217625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br>
              <a:rPr lang="en-GB" altLang="en-US">
                <a:solidFill>
                  <a:srgbClr val="808285"/>
                </a:solidFill>
                <a:latin typeface="Arial" pitchFamily="34" charset="0"/>
                <a:ea typeface="ＭＳ Ｐゴシック" pitchFamily="-108" charset="-128"/>
                <a:cs typeface="Arial" pitchFamily="34" charset="0"/>
              </a:rPr>
            </a:br>
            <a:endParaRPr lang="en-GB" altLang="en-US">
              <a:solidFill>
                <a:srgbClr val="808285"/>
              </a:solidFill>
              <a:latin typeface="Arial" pitchFamily="34" charset="0"/>
              <a:ea typeface="ＭＳ Ｐゴシック" pitchFamily="-108" charset="-128"/>
              <a:cs typeface="Arial" pitchFamily="34" charset="0"/>
            </a:endParaRPr>
          </a:p>
        </p:txBody>
      </p:sp>
      <p:sp>
        <p:nvSpPr>
          <p:cNvPr id="20" name="Rectangle 18"/>
          <p:cNvSpPr>
            <a:spLocks noChangeArrowheads="1"/>
          </p:cNvSpPr>
          <p:nvPr/>
        </p:nvSpPr>
        <p:spPr bwMode="auto">
          <a:xfrm>
            <a:off x="2219737" y="249718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21" name="Rectangle 19"/>
          <p:cNvSpPr>
            <a:spLocks noChangeArrowheads="1"/>
          </p:cNvSpPr>
          <p:nvPr/>
        </p:nvSpPr>
        <p:spPr bwMode="auto">
          <a:xfrm>
            <a:off x="2219737" y="27719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endParaRPr lang="en-US" altLang="en-US">
              <a:solidFill>
                <a:srgbClr val="808285"/>
              </a:solidFill>
              <a:latin typeface="Arial" pitchFamily="34" charset="0"/>
              <a:ea typeface="ＭＳ Ｐゴシック" pitchFamily="-108" charset="-128"/>
              <a:cs typeface="Arial" pitchFamily="34" charset="0"/>
            </a:endParaRPr>
          </a:p>
        </p:txBody>
      </p:sp>
      <p:sp>
        <p:nvSpPr>
          <p:cNvPr id="22" name="Rectangle 20"/>
          <p:cNvSpPr>
            <a:spLocks noChangeArrowheads="1"/>
          </p:cNvSpPr>
          <p:nvPr/>
        </p:nvSpPr>
        <p:spPr bwMode="auto">
          <a:xfrm>
            <a:off x="2219737" y="2541117"/>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br>
              <a:rPr lang="en-GB" altLang="en-US" sz="1000">
                <a:solidFill>
                  <a:srgbClr val="808285"/>
                </a:solidFill>
                <a:latin typeface="Arial" pitchFamily="34" charset="0"/>
                <a:ea typeface="MS Mincho" pitchFamily="49" charset="-128"/>
                <a:cs typeface="Arial" pitchFamily="34" charset="0"/>
              </a:rPr>
            </a:br>
            <a:endParaRPr lang="en-GB" altLang="en-US" sz="1000">
              <a:solidFill>
                <a:srgbClr val="000000"/>
              </a:solidFill>
              <a:latin typeface="Arial" pitchFamily="34" charset="0"/>
              <a:ea typeface="Calibri" pitchFamily="34" charset="0"/>
              <a:cs typeface="Arial" pitchFamily="34" charset="0"/>
            </a:endParaRPr>
          </a:p>
          <a:p>
            <a:pPr eaLnBrk="0" fontAlgn="base" hangingPunct="0">
              <a:spcBef>
                <a:spcPct val="0"/>
              </a:spcBef>
              <a:spcAft>
                <a:spcPct val="0"/>
              </a:spcAft>
              <a:defRPr/>
            </a:pPr>
            <a:br>
              <a:rPr lang="en-GB" altLang="en-US" sz="1000">
                <a:solidFill>
                  <a:srgbClr val="000000"/>
                </a:solidFill>
                <a:latin typeface="Arial" pitchFamily="34" charset="0"/>
                <a:ea typeface="Calibri" pitchFamily="34" charset="0"/>
                <a:cs typeface="Arial" pitchFamily="34" charset="0"/>
              </a:rPr>
            </a:br>
            <a:endParaRPr lang="en-GB" altLang="en-US">
              <a:solidFill>
                <a:srgbClr val="808285"/>
              </a:solidFill>
              <a:latin typeface="Arial" pitchFamily="34" charset="0"/>
              <a:ea typeface="ＭＳ Ｐゴシック" pitchFamily="-108" charset="-128"/>
              <a:cs typeface="Arial" pitchFamily="34" charset="0"/>
            </a:endParaRPr>
          </a:p>
        </p:txBody>
      </p:sp>
      <p:sp>
        <p:nvSpPr>
          <p:cNvPr id="27" name="Arrow: Down 2"/>
          <p:cNvSpPr/>
          <p:nvPr/>
        </p:nvSpPr>
        <p:spPr>
          <a:xfrm>
            <a:off x="3180505" y="2253641"/>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28" name="Arrow: Down 11"/>
          <p:cNvSpPr/>
          <p:nvPr/>
        </p:nvSpPr>
        <p:spPr>
          <a:xfrm rot="5400000">
            <a:off x="2502642" y="5716936"/>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29" name="Arrow: Down 13"/>
          <p:cNvSpPr/>
          <p:nvPr/>
        </p:nvSpPr>
        <p:spPr>
          <a:xfrm>
            <a:off x="3183680" y="3241066"/>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0" name="Arrow: Down 14"/>
          <p:cNvSpPr/>
          <p:nvPr/>
        </p:nvSpPr>
        <p:spPr>
          <a:xfrm>
            <a:off x="3156693" y="4184041"/>
            <a:ext cx="252413"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1" name="Arrow: Down 15"/>
          <p:cNvSpPr/>
          <p:nvPr/>
        </p:nvSpPr>
        <p:spPr>
          <a:xfrm>
            <a:off x="3147167" y="5180991"/>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2" name="Arrow: Down 19"/>
          <p:cNvSpPr/>
          <p:nvPr/>
        </p:nvSpPr>
        <p:spPr>
          <a:xfrm rot="16200000">
            <a:off x="2497880" y="1607529"/>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3" name="Arrow: Down 10"/>
          <p:cNvSpPr/>
          <p:nvPr/>
        </p:nvSpPr>
        <p:spPr>
          <a:xfrm rot="10800000">
            <a:off x="1820017" y="5045423"/>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4" name="Arrow: Down 16"/>
          <p:cNvSpPr/>
          <p:nvPr/>
        </p:nvSpPr>
        <p:spPr>
          <a:xfrm rot="10800000">
            <a:off x="1820017" y="4093554"/>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5" name="Arrow: Down 17"/>
          <p:cNvSpPr/>
          <p:nvPr/>
        </p:nvSpPr>
        <p:spPr>
          <a:xfrm rot="10800000">
            <a:off x="1820018" y="3155341"/>
            <a:ext cx="252413"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
        <p:nvSpPr>
          <p:cNvPr id="36" name="Arrow: Down 18"/>
          <p:cNvSpPr/>
          <p:nvPr/>
        </p:nvSpPr>
        <p:spPr>
          <a:xfrm rot="10800000">
            <a:off x="1820017" y="2223479"/>
            <a:ext cx="254000" cy="819150"/>
          </a:xfrm>
          <a:prstGeom prst="downArrow">
            <a:avLst>
              <a:gd name="adj1" fmla="val 10146"/>
              <a:gd name="adj2" fmla="val 92068"/>
            </a:avLst>
          </a:prstGeom>
          <a:solidFill>
            <a:srgbClr val="F04E98"/>
          </a:solidFill>
          <a:ln w="12700" cap="flat" cmpd="sng" algn="ctr">
            <a:solidFill>
              <a:srgbClr val="F04E98"/>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0" fontAlgn="base" hangingPunct="0">
              <a:spcBef>
                <a:spcPct val="0"/>
              </a:spcBef>
              <a:spcAft>
                <a:spcPct val="0"/>
              </a:spcAft>
              <a:defRPr/>
            </a:pPr>
            <a:endParaRPr lang="en-GB" sz="2400">
              <a:solidFill>
                <a:srgbClr val="808285"/>
              </a:solidFill>
              <a:latin typeface="Times" pitchFamily="-108" charset="0"/>
              <a:ea typeface="ＭＳ Ｐゴシック" pitchFamily="-108" charset="-128"/>
            </a:endParaRPr>
          </a:p>
        </p:txBody>
      </p:sp>
    </p:spTree>
    <p:extLst>
      <p:ext uri="{BB962C8B-B14F-4D97-AF65-F5344CB8AC3E}">
        <p14:creationId xmlns:p14="http://schemas.microsoft.com/office/powerpoint/2010/main" val="4170793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8F8B25-2CE6-45AC-95E1-47498FBABB34}"/>
              </a:ext>
            </a:extLst>
          </p:cNvPr>
          <p:cNvSpPr>
            <a:spLocks noGrp="1"/>
          </p:cNvSpPr>
          <p:nvPr>
            <p:ph type="title"/>
          </p:nvPr>
        </p:nvSpPr>
        <p:spPr/>
        <p:txBody>
          <a:bodyPr>
            <a:normAutofit fontScale="90000"/>
          </a:bodyPr>
          <a:lstStyle/>
          <a:p>
            <a:r>
              <a:rPr lang="en-US">
                <a:solidFill>
                  <a:srgbClr val="00A6A6"/>
                </a:solidFill>
                <a:ea typeface="ＭＳ Ｐゴシック"/>
                <a:cs typeface="Arial"/>
              </a:rPr>
              <a:t>The Drive model </a:t>
            </a:r>
            <a:endParaRPr lang="en-GB">
              <a:ea typeface="ＭＳ Ｐゴシック"/>
            </a:endParaRPr>
          </a:p>
        </p:txBody>
      </p:sp>
      <p:sp>
        <p:nvSpPr>
          <p:cNvPr id="4" name="Footer Placeholder 3">
            <a:extLst>
              <a:ext uri="{FF2B5EF4-FFF2-40B4-BE49-F238E27FC236}">
                <a16:creationId xmlns:a16="http://schemas.microsoft.com/office/drawing/2014/main" id="{4ED42027-5BDA-4D5B-B4CD-4EDF24C8F1BB}"/>
              </a:ext>
            </a:extLst>
          </p:cNvPr>
          <p:cNvSpPr>
            <a:spLocks noGrp="1"/>
          </p:cNvSpPr>
          <p:nvPr>
            <p:ph type="ftr" sz="quarter" idx="12"/>
          </p:nvPr>
        </p:nvSpPr>
        <p:spPr/>
        <p:txBody>
          <a:bodyPr/>
          <a:lstStyle/>
          <a:p>
            <a:pPr>
              <a:defRPr/>
            </a:pPr>
            <a:r>
              <a:rPr lang="en-US"/>
              <a:t>© SafeLives 2019</a:t>
            </a:r>
          </a:p>
        </p:txBody>
      </p:sp>
      <p:sp>
        <p:nvSpPr>
          <p:cNvPr id="12" name="TextBox 11">
            <a:extLst>
              <a:ext uri="{FF2B5EF4-FFF2-40B4-BE49-F238E27FC236}">
                <a16:creationId xmlns:a16="http://schemas.microsoft.com/office/drawing/2014/main" id="{5FBFE2FD-B598-45AC-B2AC-305D95B30D66}"/>
              </a:ext>
            </a:extLst>
          </p:cNvPr>
          <p:cNvSpPr txBox="1"/>
          <p:nvPr/>
        </p:nvSpPr>
        <p:spPr>
          <a:xfrm>
            <a:off x="2002178" y="971837"/>
            <a:ext cx="7808098" cy="492443"/>
          </a:xfrm>
          <a:prstGeom prst="rect">
            <a:avLst/>
          </a:prstGeom>
          <a:noFill/>
        </p:spPr>
        <p:txBody>
          <a:bodyPr wrap="square" lIns="0" tIns="0" rIns="0" bIns="0" rtlCol="0">
            <a:spAutoFit/>
          </a:bodyPr>
          <a:lstStyle/>
          <a:p>
            <a:pPr>
              <a:defRPr/>
            </a:pPr>
            <a:r>
              <a:rPr lang="en-GB" sz="1600" kern="0" dirty="0">
                <a:solidFill>
                  <a:sysClr val="windowText" lastClr="000000"/>
                </a:solidFill>
                <a:latin typeface="Asap"/>
                <a:ea typeface="ＭＳ Ｐゴシック" pitchFamily="-108" charset="-128"/>
              </a:rPr>
              <a:t>Drive is an intensive intervention which coordinates action around those perpetrating abuse, with the aim of disrupting abuse and challenging and changing behaviour.</a:t>
            </a:r>
          </a:p>
        </p:txBody>
      </p:sp>
      <p:pic>
        <p:nvPicPr>
          <p:cNvPr id="2" name="Picture 1">
            <a:extLst>
              <a:ext uri="{FF2B5EF4-FFF2-40B4-BE49-F238E27FC236}">
                <a16:creationId xmlns:a16="http://schemas.microsoft.com/office/drawing/2014/main" id="{51C2BCF3-5902-4C72-B8FC-73B2DE847139}"/>
              </a:ext>
            </a:extLst>
          </p:cNvPr>
          <p:cNvPicPr>
            <a:picLocks noChangeAspect="1"/>
          </p:cNvPicPr>
          <p:nvPr/>
        </p:nvPicPr>
        <p:blipFill>
          <a:blip r:embed="rId3"/>
          <a:stretch>
            <a:fillRect/>
          </a:stretch>
        </p:blipFill>
        <p:spPr>
          <a:xfrm>
            <a:off x="1961768" y="1484983"/>
            <a:ext cx="8022664" cy="5096271"/>
          </a:xfrm>
          <a:prstGeom prst="rect">
            <a:avLst/>
          </a:prstGeom>
        </p:spPr>
      </p:pic>
    </p:spTree>
    <p:extLst>
      <p:ext uri="{BB962C8B-B14F-4D97-AF65-F5344CB8AC3E}">
        <p14:creationId xmlns:p14="http://schemas.microsoft.com/office/powerpoint/2010/main" val="1404026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0AB58E-500D-4440-A7BD-410345C2E846}"/>
              </a:ext>
            </a:extLst>
          </p:cNvPr>
          <p:cNvSpPr/>
          <p:nvPr/>
        </p:nvSpPr>
        <p:spPr bwMode="auto">
          <a:xfrm>
            <a:off x="0" y="0"/>
            <a:ext cx="12192000" cy="68580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a:solidFill>
                <a:srgbClr val="FFFFFF"/>
              </a:solidFill>
            </a:endParaRPr>
          </a:p>
        </p:txBody>
      </p:sp>
      <p:sp>
        <p:nvSpPr>
          <p:cNvPr id="2" name="Content Placeholder 1">
            <a:extLst>
              <a:ext uri="{FF2B5EF4-FFF2-40B4-BE49-F238E27FC236}">
                <a16:creationId xmlns:a16="http://schemas.microsoft.com/office/drawing/2014/main" id="{494EB5F7-EEF7-4A04-A9E7-064C31175FF0}"/>
              </a:ext>
            </a:extLst>
          </p:cNvPr>
          <p:cNvSpPr>
            <a:spLocks noGrp="1"/>
          </p:cNvSpPr>
          <p:nvPr>
            <p:ph idx="1"/>
          </p:nvPr>
        </p:nvSpPr>
        <p:spPr/>
        <p:txBody>
          <a:bodyPr/>
          <a:lstStyle/>
          <a:p>
            <a:pPr>
              <a:buClr>
                <a:schemeClr val="bg1"/>
              </a:buClr>
            </a:pPr>
            <a:r>
              <a:rPr lang="en-GB" sz="2400" dirty="0">
                <a:solidFill>
                  <a:schemeClr val="bg1"/>
                </a:solidFill>
              </a:rPr>
              <a:t>Why is it important to understand the relationship between domestic abuse perpetration and mental health?</a:t>
            </a:r>
          </a:p>
          <a:p>
            <a:pPr>
              <a:buClr>
                <a:schemeClr val="bg1"/>
              </a:buClr>
            </a:pPr>
            <a:endParaRPr lang="en-GB" sz="2400" dirty="0">
              <a:solidFill>
                <a:schemeClr val="bg1"/>
              </a:solidFill>
            </a:endParaRPr>
          </a:p>
          <a:p>
            <a:pPr>
              <a:buClr>
                <a:schemeClr val="bg1"/>
              </a:buClr>
            </a:pPr>
            <a:r>
              <a:rPr lang="en-GB" sz="2400" dirty="0">
                <a:solidFill>
                  <a:schemeClr val="bg1"/>
                </a:solidFill>
              </a:rPr>
              <a:t>What are the needs of those perpetrating abuse?</a:t>
            </a:r>
          </a:p>
          <a:p>
            <a:pPr>
              <a:buClr>
                <a:schemeClr val="bg1"/>
              </a:buClr>
            </a:pPr>
            <a:endParaRPr lang="en-GB" sz="2400" dirty="0">
              <a:solidFill>
                <a:schemeClr val="bg1"/>
              </a:solidFill>
            </a:endParaRPr>
          </a:p>
          <a:p>
            <a:pPr>
              <a:buClr>
                <a:schemeClr val="bg1"/>
              </a:buClr>
            </a:pPr>
            <a:r>
              <a:rPr lang="en-GB" sz="2400" dirty="0">
                <a:solidFill>
                  <a:schemeClr val="bg1"/>
                </a:solidFill>
              </a:rPr>
              <a:t>Why are these needs so prevalent?</a:t>
            </a:r>
          </a:p>
          <a:p>
            <a:pPr>
              <a:buClr>
                <a:schemeClr val="bg1"/>
              </a:buClr>
            </a:pPr>
            <a:endParaRPr lang="en-GB" sz="2400" dirty="0">
              <a:solidFill>
                <a:schemeClr val="bg1"/>
              </a:solidFill>
            </a:endParaRPr>
          </a:p>
          <a:p>
            <a:pPr>
              <a:buClr>
                <a:schemeClr val="bg1"/>
              </a:buClr>
            </a:pPr>
            <a:r>
              <a:rPr lang="en-GB" sz="2400" dirty="0">
                <a:solidFill>
                  <a:schemeClr val="bg1"/>
                </a:solidFill>
              </a:rPr>
              <a:t>How does Drive work with service users who have mental health needs?</a:t>
            </a:r>
          </a:p>
        </p:txBody>
      </p:sp>
      <p:sp>
        <p:nvSpPr>
          <p:cNvPr id="3" name="Title 2">
            <a:extLst>
              <a:ext uri="{FF2B5EF4-FFF2-40B4-BE49-F238E27FC236}">
                <a16:creationId xmlns:a16="http://schemas.microsoft.com/office/drawing/2014/main" id="{A68F8B25-2CE6-45AC-95E1-47498FBABB34}"/>
              </a:ext>
            </a:extLst>
          </p:cNvPr>
          <p:cNvSpPr>
            <a:spLocks noGrp="1"/>
          </p:cNvSpPr>
          <p:nvPr>
            <p:ph type="title"/>
          </p:nvPr>
        </p:nvSpPr>
        <p:spPr/>
        <p:txBody>
          <a:bodyPr>
            <a:normAutofit fontScale="90000"/>
          </a:bodyPr>
          <a:lstStyle/>
          <a:p>
            <a:r>
              <a:rPr lang="en-US">
                <a:solidFill>
                  <a:schemeClr val="bg1"/>
                </a:solidFill>
              </a:rPr>
              <a:t>Overview</a:t>
            </a:r>
            <a:endParaRPr lang="en-GB">
              <a:solidFill>
                <a:schemeClr val="bg1"/>
              </a:solidFill>
            </a:endParaRPr>
          </a:p>
        </p:txBody>
      </p:sp>
      <p:sp>
        <p:nvSpPr>
          <p:cNvPr id="4" name="Footer Placeholder 3">
            <a:extLst>
              <a:ext uri="{FF2B5EF4-FFF2-40B4-BE49-F238E27FC236}">
                <a16:creationId xmlns:a16="http://schemas.microsoft.com/office/drawing/2014/main" id="{4ED42027-5BDA-4D5B-B4CD-4EDF24C8F1BB}"/>
              </a:ext>
            </a:extLst>
          </p:cNvPr>
          <p:cNvSpPr>
            <a:spLocks noGrp="1"/>
          </p:cNvSpPr>
          <p:nvPr>
            <p:ph type="ftr" sz="quarter" idx="12"/>
          </p:nvPr>
        </p:nvSpPr>
        <p:spPr/>
        <p:txBody>
          <a:bodyPr/>
          <a:lstStyle/>
          <a:p>
            <a:pPr>
              <a:defRPr/>
            </a:pPr>
            <a:r>
              <a:rPr lang="en-US"/>
              <a:t>© SafeLives 2019</a:t>
            </a:r>
          </a:p>
        </p:txBody>
      </p:sp>
      <p:pic>
        <p:nvPicPr>
          <p:cNvPr id="7" name="Picture 6">
            <a:extLst>
              <a:ext uri="{FF2B5EF4-FFF2-40B4-BE49-F238E27FC236}">
                <a16:creationId xmlns:a16="http://schemas.microsoft.com/office/drawing/2014/main" id="{AE048DCC-B849-49AD-BCFD-30D06F81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7116" y="5121312"/>
            <a:ext cx="1449816" cy="1508088"/>
          </a:xfrm>
          <a:prstGeom prst="rect">
            <a:avLst/>
          </a:prstGeom>
        </p:spPr>
      </p:pic>
    </p:spTree>
    <p:extLst>
      <p:ext uri="{BB962C8B-B14F-4D97-AF65-F5344CB8AC3E}">
        <p14:creationId xmlns:p14="http://schemas.microsoft.com/office/powerpoint/2010/main" val="571367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Network meeting – aims </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995949"/>
            <a:ext cx="10515600" cy="3718898"/>
          </a:xfrm>
        </p:spPr>
        <p:txBody>
          <a:bodyPr/>
          <a:lstStyle/>
          <a:p>
            <a:r>
              <a:rPr lang="en-GB" dirty="0"/>
              <a:t>To share information about network aims and activities</a:t>
            </a:r>
          </a:p>
          <a:p>
            <a:r>
              <a:rPr lang="en-GB" dirty="0"/>
              <a:t>To discuss how we can best work together </a:t>
            </a:r>
          </a:p>
          <a:p>
            <a:r>
              <a:rPr lang="en-GB" dirty="0"/>
              <a:t>To share recent findings and resources</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351356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79FE23-E8F7-4224-A7EB-78DDEEFA5BC6}"/>
              </a:ext>
            </a:extLst>
          </p:cNvPr>
          <p:cNvSpPr>
            <a:spLocks noGrp="1"/>
          </p:cNvSpPr>
          <p:nvPr>
            <p:ph idx="1"/>
          </p:nvPr>
        </p:nvSpPr>
        <p:spPr/>
        <p:txBody>
          <a:bodyPr>
            <a:normAutofit lnSpcReduction="10000"/>
          </a:bodyPr>
          <a:lstStyle/>
          <a:p>
            <a:endParaRPr lang="en-US" dirty="0"/>
          </a:p>
          <a:p>
            <a:endParaRPr lang="en-US" dirty="0"/>
          </a:p>
          <a:p>
            <a:r>
              <a:rPr lang="en-US" dirty="0"/>
              <a:t>Most people with mental health needs are </a:t>
            </a:r>
            <a:r>
              <a:rPr lang="en-US" b="1" dirty="0">
                <a:solidFill>
                  <a:srgbClr val="000000"/>
                </a:solidFill>
              </a:rPr>
              <a:t>not</a:t>
            </a:r>
            <a:r>
              <a:rPr lang="en-US" dirty="0">
                <a:solidFill>
                  <a:srgbClr val="000000"/>
                </a:solidFill>
              </a:rPr>
              <a:t> </a:t>
            </a:r>
            <a:r>
              <a:rPr lang="en-US" dirty="0"/>
              <a:t>violent and will</a:t>
            </a:r>
            <a:r>
              <a:rPr lang="en-US" dirty="0">
                <a:solidFill>
                  <a:srgbClr val="000000"/>
                </a:solidFill>
              </a:rPr>
              <a:t> </a:t>
            </a:r>
            <a:r>
              <a:rPr lang="en-US" b="1" dirty="0">
                <a:solidFill>
                  <a:srgbClr val="000000"/>
                </a:solidFill>
              </a:rPr>
              <a:t>never</a:t>
            </a:r>
            <a:r>
              <a:rPr lang="en-US" dirty="0"/>
              <a:t> perpetrate abuse</a:t>
            </a:r>
            <a:r>
              <a:rPr lang="en-GB" baseline="30000" dirty="0"/>
              <a:t>1</a:t>
            </a:r>
            <a:endParaRPr lang="en-US" dirty="0"/>
          </a:p>
          <a:p>
            <a:pPr marL="0" indent="0">
              <a:buNone/>
            </a:pPr>
            <a:endParaRPr lang="en-US" dirty="0"/>
          </a:p>
          <a:p>
            <a:pPr marL="0" indent="0">
              <a:buNone/>
            </a:pPr>
            <a:endParaRPr lang="en-US" dirty="0"/>
          </a:p>
          <a:p>
            <a:pPr marL="0" indent="0">
              <a:buNone/>
            </a:pPr>
            <a:endParaRPr lang="en-US" dirty="0"/>
          </a:p>
          <a:p>
            <a:r>
              <a:rPr lang="en-US" dirty="0"/>
              <a:t>Mental health needs are </a:t>
            </a:r>
            <a:r>
              <a:rPr lang="en-US" b="1" dirty="0">
                <a:solidFill>
                  <a:srgbClr val="000000"/>
                </a:solidFill>
              </a:rPr>
              <a:t>never</a:t>
            </a:r>
            <a:r>
              <a:rPr lang="en-US" dirty="0">
                <a:solidFill>
                  <a:schemeClr val="accent4"/>
                </a:solidFill>
              </a:rPr>
              <a:t> </a:t>
            </a:r>
            <a:r>
              <a:rPr lang="en-US" dirty="0"/>
              <a:t>an excuse for perpetration of domestic abuse</a:t>
            </a:r>
            <a:r>
              <a:rPr lang="en-GB" baseline="30000" dirty="0"/>
              <a:t>2</a:t>
            </a:r>
            <a:endParaRPr lang="en-US" dirty="0"/>
          </a:p>
          <a:p>
            <a:endParaRPr lang="en-GB" dirty="0"/>
          </a:p>
        </p:txBody>
      </p:sp>
      <p:sp>
        <p:nvSpPr>
          <p:cNvPr id="2" name="Title 1">
            <a:extLst>
              <a:ext uri="{FF2B5EF4-FFF2-40B4-BE49-F238E27FC236}">
                <a16:creationId xmlns:a16="http://schemas.microsoft.com/office/drawing/2014/main" id="{7811220F-ADA8-4966-9E88-B365C69AE067}"/>
              </a:ext>
            </a:extLst>
          </p:cNvPr>
          <p:cNvSpPr>
            <a:spLocks noGrp="1"/>
          </p:cNvSpPr>
          <p:nvPr>
            <p:ph type="title"/>
          </p:nvPr>
        </p:nvSpPr>
        <p:spPr/>
        <p:txBody>
          <a:bodyPr>
            <a:normAutofit fontScale="90000"/>
          </a:bodyPr>
          <a:lstStyle/>
          <a:p>
            <a:r>
              <a:rPr lang="en-GB"/>
              <a:t>Key points </a:t>
            </a:r>
            <a:br>
              <a:rPr lang="en-GB"/>
            </a:br>
            <a:endParaRPr lang="en-GB"/>
          </a:p>
        </p:txBody>
      </p:sp>
      <p:sp>
        <p:nvSpPr>
          <p:cNvPr id="3" name="Footer Placeholder 2">
            <a:extLst>
              <a:ext uri="{FF2B5EF4-FFF2-40B4-BE49-F238E27FC236}">
                <a16:creationId xmlns:a16="http://schemas.microsoft.com/office/drawing/2014/main" id="{257ED547-6360-448B-B234-203C77EDFCE9}"/>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2432468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CF86-14F0-4194-AFE3-5F9678A04FCF}"/>
              </a:ext>
            </a:extLst>
          </p:cNvPr>
          <p:cNvSpPr>
            <a:spLocks noGrp="1"/>
          </p:cNvSpPr>
          <p:nvPr>
            <p:ph type="title"/>
          </p:nvPr>
        </p:nvSpPr>
        <p:spPr>
          <a:xfrm>
            <a:off x="609600" y="893589"/>
            <a:ext cx="10972800" cy="685800"/>
          </a:xfrm>
        </p:spPr>
        <p:txBody>
          <a:bodyPr>
            <a:normAutofit fontScale="90000"/>
          </a:bodyPr>
          <a:lstStyle/>
          <a:p>
            <a:r>
              <a:rPr lang="en-GB" dirty="0"/>
              <a:t>Why is it so important to understand this relationship?</a:t>
            </a:r>
            <a:br>
              <a:rPr lang="en-GB" dirty="0"/>
            </a:br>
            <a:br>
              <a:rPr lang="en-GB" dirty="0"/>
            </a:br>
            <a:endParaRPr lang="en-GB" dirty="0"/>
          </a:p>
        </p:txBody>
      </p:sp>
      <p:sp>
        <p:nvSpPr>
          <p:cNvPr id="3" name="Footer Placeholder 2">
            <a:extLst>
              <a:ext uri="{FF2B5EF4-FFF2-40B4-BE49-F238E27FC236}">
                <a16:creationId xmlns:a16="http://schemas.microsoft.com/office/drawing/2014/main" id="{E5EE7676-75AA-4C56-AF12-B5DA56C34ACC}"/>
              </a:ext>
            </a:extLst>
          </p:cNvPr>
          <p:cNvSpPr>
            <a:spLocks noGrp="1"/>
          </p:cNvSpPr>
          <p:nvPr>
            <p:ph type="ftr" sz="quarter" idx="12"/>
          </p:nvPr>
        </p:nvSpPr>
        <p:spPr/>
        <p:txBody>
          <a:bodyPr/>
          <a:lstStyle/>
          <a:p>
            <a:pPr>
              <a:defRPr/>
            </a:pPr>
            <a:r>
              <a:rPr lang="en-US"/>
              <a:t>© SafeLives 2019</a:t>
            </a:r>
          </a:p>
        </p:txBody>
      </p:sp>
      <p:sp>
        <p:nvSpPr>
          <p:cNvPr id="6" name="Content Placeholder 5">
            <a:extLst>
              <a:ext uri="{FF2B5EF4-FFF2-40B4-BE49-F238E27FC236}">
                <a16:creationId xmlns:a16="http://schemas.microsoft.com/office/drawing/2014/main" id="{7D778D43-49DD-4FE2-886F-9584E41B9D42}"/>
              </a:ext>
            </a:extLst>
          </p:cNvPr>
          <p:cNvSpPr>
            <a:spLocks noGrp="1"/>
          </p:cNvSpPr>
          <p:nvPr>
            <p:ph idx="16"/>
          </p:nvPr>
        </p:nvSpPr>
        <p:spPr>
          <a:xfrm>
            <a:off x="2105497" y="1849611"/>
            <a:ext cx="4114800" cy="4114800"/>
          </a:xfrm>
        </p:spPr>
        <p:txBody>
          <a:bodyPr/>
          <a:lstStyle/>
          <a:p>
            <a:pPr marL="342900" indent="-342900">
              <a:buFont typeface="Arial" panose="020B0604020202020204" pitchFamily="34" charset="0"/>
              <a:buChar char="•"/>
            </a:pPr>
            <a:r>
              <a:rPr lang="en-US" dirty="0"/>
              <a:t>Risk factor</a:t>
            </a:r>
            <a:r>
              <a:rPr lang="en-GB" baseline="30000" dirty="0"/>
              <a:t>3,4,5</a:t>
            </a:r>
            <a:endParaRPr lang="en-US" dirty="0"/>
          </a:p>
          <a:p>
            <a:endParaRPr lang="en-US" dirty="0"/>
          </a:p>
          <a:p>
            <a:pPr marL="342900" indent="-342900">
              <a:buFont typeface="Arial" panose="020B0604020202020204" pitchFamily="34" charset="0"/>
              <a:buChar char="•"/>
            </a:pPr>
            <a:r>
              <a:rPr lang="en-US" dirty="0"/>
              <a:t>Limited research</a:t>
            </a:r>
            <a:r>
              <a:rPr lang="en-GB" baseline="30000" dirty="0"/>
              <a:t>6</a:t>
            </a:r>
            <a:endParaRPr lang="en-US" dirty="0"/>
          </a:p>
          <a:p>
            <a:endParaRPr lang="en-US" dirty="0"/>
          </a:p>
          <a:p>
            <a:pPr marL="342900" indent="-342900">
              <a:buFont typeface="Arial" panose="020B0604020202020204" pitchFamily="34" charset="0"/>
              <a:buChar char="•"/>
            </a:pPr>
            <a:r>
              <a:rPr lang="en-US" dirty="0"/>
              <a:t>Better understanding = better interventions</a:t>
            </a:r>
            <a:r>
              <a:rPr lang="en-GB" baseline="30000" dirty="0"/>
              <a:t>7</a:t>
            </a:r>
            <a:endParaRPr lang="en-US" dirty="0"/>
          </a:p>
          <a:p>
            <a:endParaRPr lang="en-US" dirty="0"/>
          </a:p>
          <a:p>
            <a:pPr marL="342900" indent="-342900">
              <a:buFont typeface="Arial" panose="020B0604020202020204" pitchFamily="34" charset="0"/>
              <a:buChar char="•"/>
            </a:pPr>
            <a:r>
              <a:rPr lang="en-US" dirty="0"/>
              <a:t>Victims/survivors voice</a:t>
            </a:r>
            <a:r>
              <a:rPr lang="en-GB" baseline="30000" dirty="0"/>
              <a:t>8</a:t>
            </a:r>
            <a:endParaRPr lang="en-US" dirty="0"/>
          </a:p>
          <a:p>
            <a:pPr marL="342900" indent="-34290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70226E1A-31CB-4E7B-B46F-9BC25192551B}"/>
              </a:ext>
            </a:extLst>
          </p:cNvPr>
          <p:cNvPicPr>
            <a:picLocks noChangeAspect="1"/>
          </p:cNvPicPr>
          <p:nvPr/>
        </p:nvPicPr>
        <p:blipFill>
          <a:blip r:embed="rId3"/>
          <a:stretch>
            <a:fillRect/>
          </a:stretch>
        </p:blipFill>
        <p:spPr>
          <a:xfrm>
            <a:off x="7032104" y="2132857"/>
            <a:ext cx="2232248" cy="2984225"/>
          </a:xfrm>
          <a:prstGeom prst="rect">
            <a:avLst/>
          </a:prstGeom>
        </p:spPr>
      </p:pic>
    </p:spTree>
    <p:extLst>
      <p:ext uri="{BB962C8B-B14F-4D97-AF65-F5344CB8AC3E}">
        <p14:creationId xmlns:p14="http://schemas.microsoft.com/office/powerpoint/2010/main" val="2613171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B3D4DBA-186C-49B9-ADD4-0BE5E6007AAE}"/>
              </a:ext>
            </a:extLst>
          </p:cNvPr>
          <p:cNvSpPr>
            <a:spLocks noGrp="1"/>
          </p:cNvSpPr>
          <p:nvPr>
            <p:ph idx="1"/>
          </p:nvPr>
        </p:nvSpPr>
        <p:spPr>
          <a:xfrm>
            <a:off x="2801453" y="1268760"/>
            <a:ext cx="7409347" cy="4421921"/>
          </a:xfrm>
        </p:spPr>
        <p:txBody>
          <a:bodyPr>
            <a:normAutofit lnSpcReduction="10000"/>
          </a:bodyPr>
          <a:lstStyle/>
          <a:p>
            <a:pPr marL="0" indent="0">
              <a:buNone/>
            </a:pPr>
            <a:endParaRPr lang="en-US" i="1" dirty="0"/>
          </a:p>
          <a:p>
            <a:pPr marL="0" indent="0">
              <a:buNone/>
            </a:pPr>
            <a:r>
              <a:rPr lang="en-US" sz="2400" dirty="0">
                <a:solidFill>
                  <a:schemeClr val="accent4"/>
                </a:solidFill>
              </a:rPr>
              <a:t>Survivors are being punished for what was done to them. It’s time we focused more on perpetrators and stopped them from abusing from one relationship to the next. </a:t>
            </a:r>
            <a:r>
              <a:rPr lang="en-US" sz="2400" b="1" dirty="0">
                <a:solidFill>
                  <a:schemeClr val="accent4"/>
                </a:solidFill>
              </a:rPr>
              <a:t>IDVA</a:t>
            </a:r>
            <a:r>
              <a:rPr lang="en-US" sz="2400" baseline="30000" dirty="0">
                <a:solidFill>
                  <a:schemeClr val="accent4"/>
                </a:solidFill>
              </a:rPr>
              <a:t>8</a:t>
            </a:r>
            <a:endParaRPr lang="en-US" sz="2400" b="1" dirty="0">
              <a:solidFill>
                <a:schemeClr val="accent4"/>
              </a:solidFill>
            </a:endParaRPr>
          </a:p>
          <a:p>
            <a:pPr marL="0" indent="0">
              <a:lnSpc>
                <a:spcPct val="150000"/>
              </a:lnSpc>
              <a:buNone/>
            </a:pPr>
            <a:endParaRPr lang="en-US" sz="2400" dirty="0"/>
          </a:p>
          <a:p>
            <a:pPr marL="0" indent="0">
              <a:lnSpc>
                <a:spcPct val="150000"/>
              </a:lnSpc>
              <a:buNone/>
            </a:pPr>
            <a:endParaRPr lang="en-US" sz="2400" dirty="0"/>
          </a:p>
          <a:p>
            <a:pPr marL="0" indent="0">
              <a:buNone/>
            </a:pPr>
            <a:r>
              <a:rPr lang="en-US" sz="2400" dirty="0">
                <a:solidFill>
                  <a:schemeClr val="accent2"/>
                </a:solidFill>
              </a:rPr>
              <a:t>We need to make men accountable. They need to start doing something to stop the violence and make things better for others. No more excuses. Embarrassment is not an excuse. </a:t>
            </a:r>
            <a:r>
              <a:rPr lang="en-US" sz="2400" b="1" dirty="0">
                <a:solidFill>
                  <a:schemeClr val="accent2"/>
                </a:solidFill>
              </a:rPr>
              <a:t>Survivor</a:t>
            </a:r>
            <a:r>
              <a:rPr lang="en-US" sz="2400" baseline="30000" dirty="0">
                <a:solidFill>
                  <a:schemeClr val="accent2"/>
                </a:solidFill>
              </a:rPr>
              <a:t>8</a:t>
            </a:r>
            <a:endParaRPr lang="en-GB" sz="2400" b="1" dirty="0">
              <a:solidFill>
                <a:schemeClr val="accent2"/>
              </a:solidFill>
            </a:endParaRPr>
          </a:p>
        </p:txBody>
      </p:sp>
      <p:sp>
        <p:nvSpPr>
          <p:cNvPr id="6" name="Title 5">
            <a:extLst>
              <a:ext uri="{FF2B5EF4-FFF2-40B4-BE49-F238E27FC236}">
                <a16:creationId xmlns:a16="http://schemas.microsoft.com/office/drawing/2014/main" id="{DB1A8580-23C1-4803-982E-AB06CD78FF8D}"/>
              </a:ext>
            </a:extLst>
          </p:cNvPr>
          <p:cNvSpPr>
            <a:spLocks noGrp="1"/>
          </p:cNvSpPr>
          <p:nvPr>
            <p:ph type="title"/>
          </p:nvPr>
        </p:nvSpPr>
        <p:spPr/>
        <p:txBody>
          <a:bodyPr>
            <a:normAutofit fontScale="90000"/>
          </a:bodyPr>
          <a:lstStyle/>
          <a:p>
            <a:r>
              <a:rPr lang="en-US"/>
              <a:t>AVA survivor consultation</a:t>
            </a:r>
            <a:br>
              <a:rPr lang="en-US"/>
            </a:br>
            <a:endParaRPr lang="en-GB"/>
          </a:p>
        </p:txBody>
      </p:sp>
      <p:sp>
        <p:nvSpPr>
          <p:cNvPr id="3" name="Footer Placeholder 2">
            <a:extLst>
              <a:ext uri="{FF2B5EF4-FFF2-40B4-BE49-F238E27FC236}">
                <a16:creationId xmlns:a16="http://schemas.microsoft.com/office/drawing/2014/main" id="{F5553691-F141-488A-906E-1C218A6547ED}"/>
              </a:ext>
            </a:extLst>
          </p:cNvPr>
          <p:cNvSpPr>
            <a:spLocks noGrp="1"/>
          </p:cNvSpPr>
          <p:nvPr>
            <p:ph type="ftr" sz="quarter" idx="12"/>
          </p:nvPr>
        </p:nvSpPr>
        <p:spPr/>
        <p:txBody>
          <a:bodyPr/>
          <a:lstStyle/>
          <a:p>
            <a:pPr>
              <a:defRPr/>
            </a:pPr>
            <a:r>
              <a:rPr lang="en-US"/>
              <a:t>© SafeLives 2019</a:t>
            </a:r>
          </a:p>
        </p:txBody>
      </p:sp>
      <p:pic>
        <p:nvPicPr>
          <p:cNvPr id="9" name="Picture 8" descr="\\caada.sharepoint.com@SSL\DavWWWRoot\caada_info\Shared Documents\Branding and logos\SafeLives\4. Images, icons and infographics\Icons\Quote---navy.png">
            <a:extLst>
              <a:ext uri="{FF2B5EF4-FFF2-40B4-BE49-F238E27FC236}">
                <a16:creationId xmlns:a16="http://schemas.microsoft.com/office/drawing/2014/main" id="{8138A4F8-DB5C-4ADE-91EB-9BBE88F08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234" y="4005064"/>
            <a:ext cx="718073" cy="50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aada.sharepoint.com@SSL\DavWWWRoot\caada_info\Shared Documents\Branding and logos\SafeLives\4. Images, icons and infographics\Icons\Quote---pink.png">
            <a:extLst>
              <a:ext uri="{FF2B5EF4-FFF2-40B4-BE49-F238E27FC236}">
                <a16:creationId xmlns:a16="http://schemas.microsoft.com/office/drawing/2014/main" id="{667D6888-D21E-41C5-BB08-48045E1AA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233" y="1447168"/>
            <a:ext cx="718073" cy="5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4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54E70CAA-91A6-4656-A4EA-1E817AF1BC94}"/>
              </a:ext>
            </a:extLst>
          </p:cNvPr>
          <p:cNvGraphicFramePr/>
          <p:nvPr>
            <p:extLst/>
          </p:nvPr>
        </p:nvGraphicFramePr>
        <p:xfrm>
          <a:off x="1981635" y="1044030"/>
          <a:ext cx="8129905" cy="50495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733E68-E054-4AB1-B72F-889CECCBA9C3}"/>
              </a:ext>
            </a:extLst>
          </p:cNvPr>
          <p:cNvSpPr>
            <a:spLocks noGrp="1"/>
          </p:cNvSpPr>
          <p:nvPr>
            <p:ph type="title"/>
          </p:nvPr>
        </p:nvSpPr>
        <p:spPr/>
        <p:txBody>
          <a:bodyPr>
            <a:normAutofit fontScale="90000"/>
          </a:bodyPr>
          <a:lstStyle/>
          <a:p>
            <a:r>
              <a:rPr lang="en-US" dirty="0"/>
              <a:t>UoB independent evaluation – needs</a:t>
            </a:r>
            <a:r>
              <a:rPr lang="en-GB" baseline="30000" dirty="0"/>
              <a:t>2</a:t>
            </a:r>
            <a:br>
              <a:rPr lang="en-US" dirty="0"/>
            </a:br>
            <a:endParaRPr lang="en-GB" dirty="0"/>
          </a:p>
        </p:txBody>
      </p:sp>
      <p:sp>
        <p:nvSpPr>
          <p:cNvPr id="3" name="Footer Placeholder 2">
            <a:extLst>
              <a:ext uri="{FF2B5EF4-FFF2-40B4-BE49-F238E27FC236}">
                <a16:creationId xmlns:a16="http://schemas.microsoft.com/office/drawing/2014/main" id="{D40F3BE3-33A3-4FB5-BAB4-488AA64098EA}"/>
              </a:ext>
            </a:extLst>
          </p:cNvPr>
          <p:cNvSpPr>
            <a:spLocks noGrp="1"/>
          </p:cNvSpPr>
          <p:nvPr>
            <p:ph type="ftr" sz="quarter" idx="12"/>
          </p:nvPr>
        </p:nvSpPr>
        <p:spPr/>
        <p:txBody>
          <a:bodyPr/>
          <a:lstStyle/>
          <a:p>
            <a:pPr>
              <a:defRPr/>
            </a:pPr>
            <a:r>
              <a:rPr lang="en-US"/>
              <a:t>© SafeLives 2019</a:t>
            </a:r>
          </a:p>
        </p:txBody>
      </p:sp>
      <p:sp>
        <p:nvSpPr>
          <p:cNvPr id="5" name="TextBox 4">
            <a:extLst>
              <a:ext uri="{FF2B5EF4-FFF2-40B4-BE49-F238E27FC236}">
                <a16:creationId xmlns:a16="http://schemas.microsoft.com/office/drawing/2014/main" id="{35F42BD9-01F7-4342-9DF5-4A14B187B793}"/>
              </a:ext>
            </a:extLst>
          </p:cNvPr>
          <p:cNvSpPr txBox="1"/>
          <p:nvPr/>
        </p:nvSpPr>
        <p:spPr>
          <a:xfrm>
            <a:off x="5807968" y="6262301"/>
            <a:ext cx="5112568" cy="276999"/>
          </a:xfrm>
          <a:prstGeom prst="rect">
            <a:avLst/>
          </a:prstGeom>
          <a:noFill/>
        </p:spPr>
        <p:txBody>
          <a:bodyPr wrap="square" lIns="0" tIns="0" rIns="0" bIns="0" rtlCol="0">
            <a:spAutoFit/>
          </a:bodyPr>
          <a:lstStyle/>
          <a:p>
            <a:r>
              <a:rPr lang="en-US" b="1" dirty="0">
                <a:solidFill>
                  <a:schemeClr val="tx1">
                    <a:lumMod val="50000"/>
                  </a:schemeClr>
                </a:solidFill>
              </a:rPr>
              <a:t>*Graph taken from year 2 evaluation report</a:t>
            </a:r>
            <a:endParaRPr lang="en-GB" b="1" dirty="0">
              <a:solidFill>
                <a:schemeClr val="tx1">
                  <a:lumMod val="50000"/>
                </a:schemeClr>
              </a:solidFill>
            </a:endParaRPr>
          </a:p>
        </p:txBody>
      </p:sp>
      <p:sp>
        <p:nvSpPr>
          <p:cNvPr id="8" name="TextBox 7">
            <a:extLst>
              <a:ext uri="{FF2B5EF4-FFF2-40B4-BE49-F238E27FC236}">
                <a16:creationId xmlns:a16="http://schemas.microsoft.com/office/drawing/2014/main" id="{FE49F43C-BE61-4977-9AD1-F0D087C4F758}"/>
              </a:ext>
            </a:extLst>
          </p:cNvPr>
          <p:cNvSpPr txBox="1"/>
          <p:nvPr/>
        </p:nvSpPr>
        <p:spPr>
          <a:xfrm>
            <a:off x="8557293" y="1407721"/>
            <a:ext cx="1365739" cy="1446550"/>
          </a:xfrm>
          <a:prstGeom prst="rect">
            <a:avLst/>
          </a:prstGeom>
          <a:noFill/>
        </p:spPr>
        <p:txBody>
          <a:bodyPr wrap="square" lIns="0" tIns="0" rIns="0" bIns="0" rtlCol="0">
            <a:spAutoFit/>
          </a:bodyPr>
          <a:lstStyle/>
          <a:p>
            <a:pPr algn="ctr"/>
            <a:r>
              <a:rPr lang="en-US" sz="4000" b="1" dirty="0">
                <a:solidFill>
                  <a:schemeClr val="accent3"/>
                </a:solidFill>
              </a:rPr>
              <a:t>40% </a:t>
            </a:r>
            <a:r>
              <a:rPr lang="en-US" dirty="0">
                <a:solidFill>
                  <a:schemeClr val="tx1">
                    <a:lumMod val="50000"/>
                  </a:schemeClr>
                </a:solidFill>
              </a:rPr>
              <a:t>of service users had 3 or more needs</a:t>
            </a:r>
            <a:endParaRPr lang="en-GB" sz="2000" dirty="0">
              <a:solidFill>
                <a:schemeClr val="tx1">
                  <a:lumMod val="50000"/>
                </a:schemeClr>
              </a:solidFill>
            </a:endParaRPr>
          </a:p>
        </p:txBody>
      </p:sp>
      <p:sp>
        <p:nvSpPr>
          <p:cNvPr id="10" name="Flowchart: Terminator 9">
            <a:extLst>
              <a:ext uri="{FF2B5EF4-FFF2-40B4-BE49-F238E27FC236}">
                <a16:creationId xmlns:a16="http://schemas.microsoft.com/office/drawing/2014/main" id="{6499C99A-0D6A-4B69-A0F9-2925F3880BD2}"/>
              </a:ext>
            </a:extLst>
          </p:cNvPr>
          <p:cNvSpPr/>
          <p:nvPr/>
        </p:nvSpPr>
        <p:spPr bwMode="auto">
          <a:xfrm>
            <a:off x="2363570" y="4830619"/>
            <a:ext cx="6540285" cy="430117"/>
          </a:xfrm>
          <a:prstGeom prst="flowChartTerminator">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dirty="0">
              <a:solidFill>
                <a:srgbClr val="FFFFFF"/>
              </a:solidFill>
            </a:endParaRPr>
          </a:p>
        </p:txBody>
      </p:sp>
    </p:spTree>
    <p:extLst>
      <p:ext uri="{BB962C8B-B14F-4D97-AF65-F5344CB8AC3E}">
        <p14:creationId xmlns:p14="http://schemas.microsoft.com/office/powerpoint/2010/main" val="144967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80F87DF-7DBC-4527-9235-6A74ABF3C559}"/>
              </a:ext>
            </a:extLst>
          </p:cNvPr>
          <p:cNvSpPr/>
          <p:nvPr/>
        </p:nvSpPr>
        <p:spPr bwMode="auto">
          <a:xfrm>
            <a:off x="2207568" y="4045029"/>
            <a:ext cx="7776864" cy="1440160"/>
          </a:xfrm>
          <a:prstGeom prst="wedgeRoundRectCallou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solidFill>
                  <a:schemeClr val="bg1"/>
                </a:solidFill>
                <a:latin typeface="Arial" panose="020B0604020202020204" pitchFamily="34" charset="0"/>
                <a:ea typeface="Arial" panose="020B0604020202020204" pitchFamily="34" charset="0"/>
              </a:rPr>
              <a:t>“</a:t>
            </a:r>
            <a:r>
              <a:rPr lang="en-US" dirty="0">
                <a:solidFill>
                  <a:schemeClr val="bg1"/>
                </a:solidFill>
                <a:latin typeface="Arial" panose="020B0604020202020204" pitchFamily="34" charset="0"/>
                <a:ea typeface="Arial" panose="020B0604020202020204" pitchFamily="34" charset="0"/>
              </a:rPr>
              <a:t>I hated talking to people – just going out in public. I hated social interaction, and I was quick to lose my temper</a:t>
            </a:r>
            <a:r>
              <a:rPr lang="en-GB" dirty="0">
                <a:solidFill>
                  <a:schemeClr val="bg1"/>
                </a:solidFill>
                <a:latin typeface="Arial" panose="020B0604020202020204" pitchFamily="34" charset="0"/>
                <a:ea typeface="Arial" panose="020B0604020202020204" pitchFamily="34" charset="0"/>
              </a:rPr>
              <a:t>” </a:t>
            </a:r>
            <a:r>
              <a:rPr lang="en-US" b="1" dirty="0">
                <a:solidFill>
                  <a:schemeClr val="bg1"/>
                </a:solidFill>
                <a:latin typeface="Arial" panose="020B0604020202020204" pitchFamily="34" charset="0"/>
                <a:ea typeface="Arial" panose="020B0604020202020204" pitchFamily="34" charset="0"/>
              </a:rPr>
              <a:t>– </a:t>
            </a:r>
            <a:r>
              <a:rPr lang="en-GB" b="1" dirty="0">
                <a:solidFill>
                  <a:schemeClr val="bg1"/>
                </a:solidFill>
                <a:latin typeface="Arial" panose="020B0604020202020204" pitchFamily="34" charset="0"/>
                <a:ea typeface="Arial" panose="020B0604020202020204" pitchFamily="34" charset="0"/>
              </a:rPr>
              <a:t>Service User</a:t>
            </a:r>
          </a:p>
        </p:txBody>
      </p:sp>
      <p:sp>
        <p:nvSpPr>
          <p:cNvPr id="2" name="Title 1">
            <a:extLst>
              <a:ext uri="{FF2B5EF4-FFF2-40B4-BE49-F238E27FC236}">
                <a16:creationId xmlns:a16="http://schemas.microsoft.com/office/drawing/2014/main" id="{BAB4F902-376D-450A-AEF1-5791E27C6187}"/>
              </a:ext>
            </a:extLst>
          </p:cNvPr>
          <p:cNvSpPr>
            <a:spLocks noGrp="1"/>
          </p:cNvSpPr>
          <p:nvPr>
            <p:ph type="title"/>
          </p:nvPr>
        </p:nvSpPr>
        <p:spPr/>
        <p:txBody>
          <a:bodyPr>
            <a:normAutofit fontScale="90000"/>
          </a:bodyPr>
          <a:lstStyle/>
          <a:p>
            <a:r>
              <a:rPr lang="en-US" dirty="0"/>
              <a:t>UoB independent evaluation – service user interviews</a:t>
            </a:r>
            <a:r>
              <a:rPr lang="en-GB" baseline="30000" dirty="0"/>
              <a:t>2</a:t>
            </a:r>
            <a:endParaRPr lang="en-GB" dirty="0"/>
          </a:p>
        </p:txBody>
      </p:sp>
      <p:sp>
        <p:nvSpPr>
          <p:cNvPr id="3" name="Footer Placeholder 2">
            <a:extLst>
              <a:ext uri="{FF2B5EF4-FFF2-40B4-BE49-F238E27FC236}">
                <a16:creationId xmlns:a16="http://schemas.microsoft.com/office/drawing/2014/main" id="{B5EF17A3-591B-4E1A-B37F-0F81A2AF85D7}"/>
              </a:ext>
            </a:extLst>
          </p:cNvPr>
          <p:cNvSpPr>
            <a:spLocks noGrp="1"/>
          </p:cNvSpPr>
          <p:nvPr>
            <p:ph type="ftr" sz="quarter" idx="12"/>
          </p:nvPr>
        </p:nvSpPr>
        <p:spPr/>
        <p:txBody>
          <a:bodyPr/>
          <a:lstStyle/>
          <a:p>
            <a:pPr>
              <a:defRPr/>
            </a:pPr>
            <a:r>
              <a:rPr lang="en-US"/>
              <a:t>© SafeLives 2019</a:t>
            </a:r>
          </a:p>
        </p:txBody>
      </p:sp>
      <p:sp>
        <p:nvSpPr>
          <p:cNvPr id="4" name="TextBox 3">
            <a:extLst>
              <a:ext uri="{FF2B5EF4-FFF2-40B4-BE49-F238E27FC236}">
                <a16:creationId xmlns:a16="http://schemas.microsoft.com/office/drawing/2014/main" id="{84D88446-299E-4DE0-A973-E6A5F65095BE}"/>
              </a:ext>
            </a:extLst>
          </p:cNvPr>
          <p:cNvSpPr txBox="1"/>
          <p:nvPr/>
        </p:nvSpPr>
        <p:spPr>
          <a:xfrm>
            <a:off x="2902226" y="2070795"/>
            <a:ext cx="6387548" cy="954107"/>
          </a:xfrm>
          <a:prstGeom prst="rect">
            <a:avLst/>
          </a:prstGeom>
          <a:noFill/>
        </p:spPr>
        <p:txBody>
          <a:bodyPr wrap="square" lIns="0" tIns="0" rIns="0" bIns="0" rtlCol="0">
            <a:spAutoFit/>
          </a:bodyPr>
          <a:lstStyle/>
          <a:p>
            <a:pPr algn="ctr"/>
            <a:r>
              <a:rPr lang="en-US" sz="4400" b="1" dirty="0">
                <a:solidFill>
                  <a:schemeClr val="accent2"/>
                </a:solidFill>
              </a:rPr>
              <a:t>4</a:t>
            </a:r>
            <a:r>
              <a:rPr lang="en-US" dirty="0">
                <a:solidFill>
                  <a:schemeClr val="tx1">
                    <a:lumMod val="50000"/>
                  </a:schemeClr>
                </a:solidFill>
              </a:rPr>
              <a:t> out of </a:t>
            </a:r>
            <a:r>
              <a:rPr lang="en-US" sz="4400" b="1" dirty="0">
                <a:solidFill>
                  <a:schemeClr val="accent2"/>
                </a:solidFill>
              </a:rPr>
              <a:t>16</a:t>
            </a:r>
            <a:r>
              <a:rPr lang="en-US" dirty="0">
                <a:solidFill>
                  <a:schemeClr val="tx1">
                    <a:lumMod val="50000"/>
                  </a:schemeClr>
                </a:solidFill>
              </a:rPr>
              <a:t> said they had felt suicidal at the start of Drive’s intervention </a:t>
            </a:r>
            <a:endParaRPr lang="en-GB" dirty="0">
              <a:solidFill>
                <a:schemeClr val="tx1">
                  <a:lumMod val="50000"/>
                </a:schemeClr>
              </a:solidFill>
            </a:endParaRPr>
          </a:p>
        </p:txBody>
      </p:sp>
    </p:spTree>
    <p:extLst>
      <p:ext uri="{BB962C8B-B14F-4D97-AF65-F5344CB8AC3E}">
        <p14:creationId xmlns:p14="http://schemas.microsoft.com/office/powerpoint/2010/main" val="956262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9ADE-FCF8-4AD4-B504-BEAA9D50EE1C}"/>
              </a:ext>
            </a:extLst>
          </p:cNvPr>
          <p:cNvSpPr>
            <a:spLocks noGrp="1"/>
          </p:cNvSpPr>
          <p:nvPr>
            <p:ph type="title"/>
          </p:nvPr>
        </p:nvSpPr>
        <p:spPr/>
        <p:txBody>
          <a:bodyPr>
            <a:normAutofit fontScale="90000"/>
          </a:bodyPr>
          <a:lstStyle/>
          <a:p>
            <a:r>
              <a:rPr lang="en-GB"/>
              <a:t>Drive data – diagnosed mental health conditions</a:t>
            </a:r>
            <a:br>
              <a:rPr lang="en-GB"/>
            </a:br>
            <a:endParaRPr lang="en-GB"/>
          </a:p>
        </p:txBody>
      </p:sp>
      <p:sp>
        <p:nvSpPr>
          <p:cNvPr id="3" name="Footer Placeholder 2">
            <a:extLst>
              <a:ext uri="{FF2B5EF4-FFF2-40B4-BE49-F238E27FC236}">
                <a16:creationId xmlns:a16="http://schemas.microsoft.com/office/drawing/2014/main" id="{E4E0C73F-9110-47CA-ACC8-1B17D83EB03E}"/>
              </a:ext>
            </a:extLst>
          </p:cNvPr>
          <p:cNvSpPr>
            <a:spLocks noGrp="1"/>
          </p:cNvSpPr>
          <p:nvPr>
            <p:ph type="ftr" sz="quarter" idx="12"/>
          </p:nvPr>
        </p:nvSpPr>
        <p:spPr/>
        <p:txBody>
          <a:bodyPr/>
          <a:lstStyle/>
          <a:p>
            <a:pPr>
              <a:defRPr/>
            </a:pPr>
            <a:r>
              <a:rPr lang="en-US"/>
              <a:t>© SafeLives 2019</a:t>
            </a:r>
          </a:p>
        </p:txBody>
      </p:sp>
      <p:sp>
        <p:nvSpPr>
          <p:cNvPr id="9" name="TextBox 8">
            <a:extLst>
              <a:ext uri="{FF2B5EF4-FFF2-40B4-BE49-F238E27FC236}">
                <a16:creationId xmlns:a16="http://schemas.microsoft.com/office/drawing/2014/main" id="{48690117-9D54-4CCE-BE22-A4624703E369}"/>
              </a:ext>
            </a:extLst>
          </p:cNvPr>
          <p:cNvSpPr txBox="1"/>
          <p:nvPr/>
        </p:nvSpPr>
        <p:spPr>
          <a:xfrm>
            <a:off x="1981200" y="1164095"/>
            <a:ext cx="8147248" cy="553998"/>
          </a:xfrm>
          <a:prstGeom prst="rect">
            <a:avLst/>
          </a:prstGeom>
          <a:noFill/>
        </p:spPr>
        <p:txBody>
          <a:bodyPr wrap="square" lIns="0" tIns="0" rIns="0" bIns="0" rtlCol="0">
            <a:spAutoFit/>
          </a:bodyPr>
          <a:lstStyle/>
          <a:p>
            <a:r>
              <a:rPr lang="en-US" dirty="0">
                <a:solidFill>
                  <a:schemeClr val="tx1">
                    <a:lumMod val="50000"/>
                  </a:schemeClr>
                </a:solidFill>
              </a:rPr>
              <a:t>Analysis of 130 Drive service users found that they had a range of diagnosed mental health conditions.</a:t>
            </a:r>
            <a:endParaRPr lang="en-GB" dirty="0">
              <a:solidFill>
                <a:schemeClr val="tx1">
                  <a:lumMod val="50000"/>
                </a:schemeClr>
              </a:solidFill>
            </a:endParaRPr>
          </a:p>
        </p:txBody>
      </p:sp>
      <p:graphicFrame>
        <p:nvGraphicFramePr>
          <p:cNvPr id="10" name="Chart 9">
            <a:extLst>
              <a:ext uri="{FF2B5EF4-FFF2-40B4-BE49-F238E27FC236}">
                <a16:creationId xmlns:a16="http://schemas.microsoft.com/office/drawing/2014/main" id="{9FBA55BF-9C84-47A7-929A-00074A870AED}"/>
              </a:ext>
            </a:extLst>
          </p:cNvPr>
          <p:cNvGraphicFramePr>
            <a:graphicFrameLocks/>
          </p:cNvGraphicFramePr>
          <p:nvPr>
            <p:extLst/>
          </p:nvPr>
        </p:nvGraphicFramePr>
        <p:xfrm>
          <a:off x="1847528" y="2124075"/>
          <a:ext cx="8568952" cy="39302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3170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792D-EFBD-4755-AAC6-2B4B09E53F2B}"/>
              </a:ext>
            </a:extLst>
          </p:cNvPr>
          <p:cNvSpPr>
            <a:spLocks noGrp="1"/>
          </p:cNvSpPr>
          <p:nvPr>
            <p:ph type="title"/>
          </p:nvPr>
        </p:nvSpPr>
        <p:spPr/>
        <p:txBody>
          <a:bodyPr>
            <a:normAutofit fontScale="90000"/>
          </a:bodyPr>
          <a:lstStyle/>
          <a:p>
            <a:r>
              <a:rPr lang="en-GB"/>
              <a:t>Drive data – high additional needs</a:t>
            </a:r>
          </a:p>
        </p:txBody>
      </p:sp>
      <p:sp>
        <p:nvSpPr>
          <p:cNvPr id="3" name="Footer Placeholder 2">
            <a:extLst>
              <a:ext uri="{FF2B5EF4-FFF2-40B4-BE49-F238E27FC236}">
                <a16:creationId xmlns:a16="http://schemas.microsoft.com/office/drawing/2014/main" id="{4F1CC2CB-804C-431F-AE4E-1BBA40828F1B}"/>
              </a:ext>
            </a:extLst>
          </p:cNvPr>
          <p:cNvSpPr>
            <a:spLocks noGrp="1"/>
          </p:cNvSpPr>
          <p:nvPr>
            <p:ph type="ftr" sz="quarter" idx="12"/>
          </p:nvPr>
        </p:nvSpPr>
        <p:spPr/>
        <p:txBody>
          <a:bodyPr/>
          <a:lstStyle/>
          <a:p>
            <a:pPr>
              <a:defRPr/>
            </a:pPr>
            <a:r>
              <a:rPr lang="en-US"/>
              <a:t>© SafeLives 2019</a:t>
            </a:r>
          </a:p>
        </p:txBody>
      </p:sp>
      <p:graphicFrame>
        <p:nvGraphicFramePr>
          <p:cNvPr id="7" name="Chart 6">
            <a:extLst>
              <a:ext uri="{FF2B5EF4-FFF2-40B4-BE49-F238E27FC236}">
                <a16:creationId xmlns:a16="http://schemas.microsoft.com/office/drawing/2014/main" id="{C0057A6E-607F-4718-AC05-6CD483759E26}"/>
              </a:ext>
            </a:extLst>
          </p:cNvPr>
          <p:cNvGraphicFramePr>
            <a:graphicFrameLocks/>
          </p:cNvGraphicFramePr>
          <p:nvPr>
            <p:extLst/>
          </p:nvPr>
        </p:nvGraphicFramePr>
        <p:xfrm>
          <a:off x="1752600" y="1844824"/>
          <a:ext cx="8686800" cy="441850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5AB19E9-61F5-40A4-B05B-5D40A1AB86DD}"/>
              </a:ext>
            </a:extLst>
          </p:cNvPr>
          <p:cNvSpPr txBox="1"/>
          <p:nvPr/>
        </p:nvSpPr>
        <p:spPr>
          <a:xfrm>
            <a:off x="1986952" y="1094782"/>
            <a:ext cx="8147248" cy="553998"/>
          </a:xfrm>
          <a:prstGeom prst="rect">
            <a:avLst/>
          </a:prstGeom>
          <a:noFill/>
        </p:spPr>
        <p:txBody>
          <a:bodyPr wrap="square" lIns="0" tIns="0" rIns="0" bIns="0" rtlCol="0">
            <a:spAutoFit/>
          </a:bodyPr>
          <a:lstStyle/>
          <a:p>
            <a:r>
              <a:rPr lang="en-US" dirty="0">
                <a:solidFill>
                  <a:schemeClr val="tx1">
                    <a:lumMod val="50000"/>
                  </a:schemeClr>
                </a:solidFill>
              </a:rPr>
              <a:t>Having a mental health need was associated with much higher additional needs than those who were identified as not having a mental health need.</a:t>
            </a:r>
            <a:endParaRPr lang="en-GB" dirty="0">
              <a:solidFill>
                <a:schemeClr val="tx1">
                  <a:lumMod val="50000"/>
                </a:schemeClr>
              </a:solidFill>
            </a:endParaRPr>
          </a:p>
        </p:txBody>
      </p:sp>
    </p:spTree>
    <p:extLst>
      <p:ext uri="{BB962C8B-B14F-4D97-AF65-F5344CB8AC3E}">
        <p14:creationId xmlns:p14="http://schemas.microsoft.com/office/powerpoint/2010/main" val="213981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5C2F7-19BA-4073-935C-13722E272909}"/>
              </a:ext>
            </a:extLst>
          </p:cNvPr>
          <p:cNvSpPr>
            <a:spLocks noGrp="1"/>
          </p:cNvSpPr>
          <p:nvPr>
            <p:ph idx="1"/>
          </p:nvPr>
        </p:nvSpPr>
        <p:spPr>
          <a:xfrm>
            <a:off x="1981200" y="1484784"/>
            <a:ext cx="8229600" cy="4114800"/>
          </a:xfrm>
        </p:spPr>
        <p:txBody>
          <a:bodyPr>
            <a:normAutofit fontScale="85000" lnSpcReduction="20000"/>
          </a:bodyPr>
          <a:lstStyle/>
          <a:p>
            <a:endParaRPr lang="en-GB" dirty="0"/>
          </a:p>
          <a:p>
            <a:r>
              <a:rPr lang="en-GB" sz="1800" dirty="0">
                <a:solidFill>
                  <a:schemeClr val="bg2">
                    <a:lumMod val="50000"/>
                  </a:schemeClr>
                </a:solidFill>
              </a:rPr>
              <a:t>High mental health needs seen amongst those who have perpetrated domestic abuse, including (not limited to):</a:t>
            </a:r>
          </a:p>
          <a:p>
            <a:pPr marL="0" indent="0">
              <a:buNone/>
            </a:pPr>
            <a:endParaRPr lang="en-US" dirty="0"/>
          </a:p>
          <a:p>
            <a:pPr lvl="1"/>
            <a:r>
              <a:rPr lang="en-US" dirty="0">
                <a:ea typeface="ＭＳ Ｐゴシック"/>
              </a:rPr>
              <a:t>Depression</a:t>
            </a:r>
            <a:r>
              <a:rPr lang="en-GB" baseline="30000" dirty="0">
                <a:ea typeface="ＭＳ Ｐゴシック"/>
              </a:rPr>
              <a:t>6,10,11</a:t>
            </a:r>
            <a:endParaRPr lang="en-GB" baseline="30000" dirty="0">
              <a:ea typeface="ＭＳ Ｐゴシック"/>
              <a:cs typeface="Arial"/>
            </a:endParaRPr>
          </a:p>
          <a:p>
            <a:pPr lvl="1"/>
            <a:r>
              <a:rPr lang="en-US" dirty="0">
                <a:ea typeface="ＭＳ Ｐゴシック"/>
              </a:rPr>
              <a:t>Anxiety</a:t>
            </a:r>
            <a:r>
              <a:rPr lang="en-GB" baseline="30000" dirty="0">
                <a:ea typeface="ＭＳ Ｐゴシック"/>
              </a:rPr>
              <a:t>6,10,11</a:t>
            </a:r>
            <a:endParaRPr lang="en-GB" baseline="30000" dirty="0">
              <a:cs typeface="Arial"/>
            </a:endParaRPr>
          </a:p>
          <a:p>
            <a:pPr lvl="1"/>
            <a:r>
              <a:rPr lang="en-US" dirty="0"/>
              <a:t>PTSD</a:t>
            </a:r>
            <a:r>
              <a:rPr lang="en-GB" baseline="30000" dirty="0"/>
              <a:t>10,11</a:t>
            </a:r>
          </a:p>
          <a:p>
            <a:pPr lvl="1"/>
            <a:r>
              <a:rPr lang="en-US" dirty="0"/>
              <a:t>Alcohol and Drug Disorders</a:t>
            </a:r>
            <a:r>
              <a:rPr lang="en-GB" baseline="30000" dirty="0"/>
              <a:t>10,12 </a:t>
            </a:r>
          </a:p>
          <a:p>
            <a:pPr lvl="1"/>
            <a:r>
              <a:rPr lang="en-US" dirty="0"/>
              <a:t>Personality Disorders</a:t>
            </a:r>
            <a:r>
              <a:rPr lang="en-GB" baseline="30000" dirty="0"/>
              <a:t>12</a:t>
            </a:r>
            <a:endParaRPr lang="en-US" dirty="0"/>
          </a:p>
          <a:p>
            <a:pPr lvl="1"/>
            <a:r>
              <a:rPr lang="en-US" dirty="0"/>
              <a:t>Social Phobias</a:t>
            </a:r>
            <a:r>
              <a:rPr lang="en-GB" baseline="30000" dirty="0"/>
              <a:t>10</a:t>
            </a:r>
            <a:endParaRPr lang="en-US" dirty="0"/>
          </a:p>
          <a:p>
            <a:pPr marL="0" indent="0">
              <a:buNone/>
            </a:pPr>
            <a:endParaRPr lang="en-US" dirty="0"/>
          </a:p>
          <a:p>
            <a:pPr marL="0" indent="0" algn="ctr">
              <a:buNone/>
            </a:pPr>
            <a:endParaRPr lang="en-GB" b="1" baseline="30000" dirty="0">
              <a:solidFill>
                <a:schemeClr val="accent1"/>
              </a:solidFill>
            </a:endParaRPr>
          </a:p>
          <a:p>
            <a:pPr marL="0" indent="0" algn="ctr">
              <a:buNone/>
            </a:pPr>
            <a:r>
              <a:rPr lang="en-GB" b="1" baseline="30000" dirty="0">
                <a:solidFill>
                  <a:schemeClr val="accent1"/>
                </a:solidFill>
              </a:rPr>
              <a:t>NB. </a:t>
            </a:r>
            <a:r>
              <a:rPr lang="en-GB" b="1" baseline="30000" dirty="0"/>
              <a:t>None of these will inevitably lead to perpetration of abuse</a:t>
            </a:r>
            <a:endParaRPr lang="en-GB" b="1" dirty="0"/>
          </a:p>
          <a:p>
            <a:pPr marL="0" indent="0">
              <a:buNone/>
            </a:pPr>
            <a:endParaRPr lang="en-US" dirty="0"/>
          </a:p>
          <a:p>
            <a:endParaRPr lang="en-US" dirty="0"/>
          </a:p>
          <a:p>
            <a:endParaRPr lang="en-GB" dirty="0"/>
          </a:p>
        </p:txBody>
      </p:sp>
      <p:sp>
        <p:nvSpPr>
          <p:cNvPr id="2" name="Title 1">
            <a:extLst>
              <a:ext uri="{FF2B5EF4-FFF2-40B4-BE49-F238E27FC236}">
                <a16:creationId xmlns:a16="http://schemas.microsoft.com/office/drawing/2014/main" id="{11655E41-E25B-4F0E-BCC9-64EE8CE0049C}"/>
              </a:ext>
            </a:extLst>
          </p:cNvPr>
          <p:cNvSpPr>
            <a:spLocks noGrp="1"/>
          </p:cNvSpPr>
          <p:nvPr>
            <p:ph type="title"/>
          </p:nvPr>
        </p:nvSpPr>
        <p:spPr/>
        <p:txBody>
          <a:bodyPr>
            <a:normAutofit fontScale="90000"/>
          </a:bodyPr>
          <a:lstStyle/>
          <a:p>
            <a:r>
              <a:rPr lang="en-GB"/>
              <a:t>Types of mental health need</a:t>
            </a:r>
          </a:p>
        </p:txBody>
      </p:sp>
      <p:sp>
        <p:nvSpPr>
          <p:cNvPr id="3" name="Footer Placeholder 2">
            <a:extLst>
              <a:ext uri="{FF2B5EF4-FFF2-40B4-BE49-F238E27FC236}">
                <a16:creationId xmlns:a16="http://schemas.microsoft.com/office/drawing/2014/main" id="{58BA66A4-6E3C-4BEB-9419-6CF73A030FA6}"/>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2090525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5C2F7-19BA-4073-935C-13722E272909}"/>
              </a:ext>
            </a:extLst>
          </p:cNvPr>
          <p:cNvSpPr>
            <a:spLocks noGrp="1"/>
          </p:cNvSpPr>
          <p:nvPr>
            <p:ph idx="1"/>
          </p:nvPr>
        </p:nvSpPr>
        <p:spPr>
          <a:xfrm>
            <a:off x="1981200" y="1828800"/>
            <a:ext cx="8229600" cy="4114800"/>
          </a:xfrm>
        </p:spPr>
        <p:txBody>
          <a:bodyPr>
            <a:normAutofit fontScale="92500" lnSpcReduction="20000"/>
          </a:bodyPr>
          <a:lstStyle/>
          <a:p>
            <a:pPr marL="298450" indent="-285750"/>
            <a:r>
              <a:rPr lang="en-US" sz="1800" dirty="0"/>
              <a:t>Looking at domestic homicides, high levels of the following issues/factors have been identified in research, </a:t>
            </a:r>
            <a:r>
              <a:rPr lang="en-GB" sz="1800" dirty="0">
                <a:solidFill>
                  <a:schemeClr val="bg2">
                    <a:lumMod val="50000"/>
                  </a:schemeClr>
                </a:solidFill>
              </a:rPr>
              <a:t>including (not limited to):</a:t>
            </a:r>
          </a:p>
          <a:p>
            <a:pPr marL="12700" indent="0">
              <a:buNone/>
            </a:pPr>
            <a:endParaRPr lang="en-US" sz="1800" dirty="0">
              <a:solidFill>
                <a:schemeClr val="bg2">
                  <a:lumMod val="50000"/>
                </a:schemeClr>
              </a:solidFill>
            </a:endParaRPr>
          </a:p>
          <a:p>
            <a:pPr marL="12700" indent="0">
              <a:buNone/>
            </a:pPr>
            <a:r>
              <a:rPr lang="en-US" sz="1800" b="1" dirty="0">
                <a:solidFill>
                  <a:schemeClr val="bg2">
                    <a:lumMod val="50000"/>
                  </a:schemeClr>
                </a:solidFill>
              </a:rPr>
              <a:t>Risk factors</a:t>
            </a:r>
            <a:endParaRPr lang="en-US" b="1" dirty="0">
              <a:solidFill>
                <a:schemeClr val="bg2">
                  <a:lumMod val="50000"/>
                </a:schemeClr>
              </a:solidFill>
            </a:endParaRPr>
          </a:p>
          <a:p>
            <a:pPr lvl="1">
              <a:buClr>
                <a:schemeClr val="accent1"/>
              </a:buClr>
            </a:pPr>
            <a:r>
              <a:rPr lang="en-US" dirty="0">
                <a:solidFill>
                  <a:schemeClr val="bg2">
                    <a:lumMod val="50000"/>
                  </a:schemeClr>
                </a:solidFill>
                <a:ea typeface="ＭＳ Ｐゴシック"/>
              </a:rPr>
              <a:t>Suicidal ideation/attempts &amp; self harm</a:t>
            </a:r>
            <a:r>
              <a:rPr lang="en-GB" baseline="30000" dirty="0">
                <a:solidFill>
                  <a:schemeClr val="bg2">
                    <a:lumMod val="50000"/>
                  </a:schemeClr>
                </a:solidFill>
                <a:ea typeface="ＭＳ Ｐゴシック"/>
              </a:rPr>
              <a:t>15,16</a:t>
            </a:r>
          </a:p>
          <a:p>
            <a:pPr lvl="1">
              <a:buClr>
                <a:schemeClr val="accent1"/>
              </a:buClr>
            </a:pPr>
            <a:r>
              <a:rPr lang="en-US" dirty="0">
                <a:solidFill>
                  <a:schemeClr val="bg2">
                    <a:lumMod val="50000"/>
                  </a:schemeClr>
                </a:solidFill>
              </a:rPr>
              <a:t>Depression</a:t>
            </a:r>
            <a:r>
              <a:rPr lang="en-GB" baseline="30000" dirty="0">
                <a:solidFill>
                  <a:schemeClr val="bg2">
                    <a:lumMod val="50000"/>
                  </a:schemeClr>
                </a:solidFill>
              </a:rPr>
              <a:t>17</a:t>
            </a:r>
          </a:p>
          <a:p>
            <a:pPr lvl="1">
              <a:buClr>
                <a:schemeClr val="accent1"/>
              </a:buClr>
            </a:pPr>
            <a:endParaRPr lang="en-GB" baseline="30000" dirty="0">
              <a:solidFill>
                <a:schemeClr val="bg2">
                  <a:lumMod val="50000"/>
                </a:schemeClr>
              </a:solidFill>
            </a:endParaRPr>
          </a:p>
          <a:p>
            <a:pPr marL="12700" indent="0">
              <a:buClr>
                <a:schemeClr val="accent1"/>
              </a:buClr>
              <a:buNone/>
            </a:pPr>
            <a:r>
              <a:rPr lang="en-US" sz="1800" b="1" dirty="0">
                <a:solidFill>
                  <a:schemeClr val="bg2">
                    <a:lumMod val="50000"/>
                  </a:schemeClr>
                </a:solidFill>
                <a:ea typeface="ＭＳ Ｐゴシック"/>
              </a:rPr>
              <a:t>High occurrence</a:t>
            </a:r>
          </a:p>
          <a:p>
            <a:pPr lvl="1">
              <a:buClr>
                <a:schemeClr val="accent3"/>
              </a:buClr>
            </a:pPr>
            <a:r>
              <a:rPr lang="en-US" dirty="0">
                <a:solidFill>
                  <a:schemeClr val="bg2">
                    <a:lumMod val="50000"/>
                  </a:schemeClr>
                </a:solidFill>
                <a:ea typeface="ＭＳ Ｐゴシック"/>
              </a:rPr>
              <a:t>Substance abuse</a:t>
            </a:r>
            <a:r>
              <a:rPr lang="en-GB" baseline="30000" dirty="0">
                <a:solidFill>
                  <a:schemeClr val="bg2">
                    <a:lumMod val="50000"/>
                  </a:schemeClr>
                </a:solidFill>
                <a:ea typeface="ＭＳ Ｐゴシック"/>
              </a:rPr>
              <a:t>15</a:t>
            </a:r>
            <a:endParaRPr lang="en-GB" baseline="30000" dirty="0">
              <a:solidFill>
                <a:schemeClr val="bg2">
                  <a:lumMod val="50000"/>
                </a:schemeClr>
              </a:solidFill>
              <a:ea typeface="ＭＳ Ｐゴシック"/>
              <a:cs typeface="Arial"/>
            </a:endParaRPr>
          </a:p>
          <a:p>
            <a:pPr lvl="1">
              <a:buClr>
                <a:schemeClr val="accent3"/>
              </a:buClr>
            </a:pPr>
            <a:r>
              <a:rPr lang="en-US" dirty="0">
                <a:solidFill>
                  <a:schemeClr val="bg2">
                    <a:lumMod val="50000"/>
                  </a:schemeClr>
                </a:solidFill>
                <a:ea typeface="ＭＳ Ｐゴシック"/>
              </a:rPr>
              <a:t>Mental illness at the time of the homicide</a:t>
            </a:r>
            <a:r>
              <a:rPr lang="en-GB" baseline="30000" dirty="0">
                <a:solidFill>
                  <a:schemeClr val="bg2">
                    <a:lumMod val="50000"/>
                  </a:schemeClr>
                </a:solidFill>
                <a:ea typeface="ＭＳ Ｐゴシック"/>
              </a:rPr>
              <a:t>5</a:t>
            </a:r>
            <a:endParaRPr lang="en-US" dirty="0">
              <a:solidFill>
                <a:schemeClr val="bg2">
                  <a:lumMod val="50000"/>
                </a:schemeClr>
              </a:solidFill>
              <a:ea typeface="ＭＳ Ｐゴシック"/>
            </a:endParaRPr>
          </a:p>
          <a:p>
            <a:pPr lvl="1">
              <a:buClr>
                <a:schemeClr val="accent3"/>
              </a:buClr>
            </a:pPr>
            <a:r>
              <a:rPr lang="en-US" dirty="0">
                <a:solidFill>
                  <a:schemeClr val="bg2">
                    <a:lumMod val="50000"/>
                  </a:schemeClr>
                </a:solidFill>
                <a:ea typeface="ＭＳ Ｐゴシック"/>
              </a:rPr>
              <a:t>Life-time diagnosis of a mental health need</a:t>
            </a:r>
            <a:r>
              <a:rPr lang="en-GB" baseline="30000" dirty="0">
                <a:solidFill>
                  <a:schemeClr val="bg2">
                    <a:lumMod val="50000"/>
                  </a:schemeClr>
                </a:solidFill>
                <a:ea typeface="ＭＳ Ｐゴシック"/>
              </a:rPr>
              <a:t>5</a:t>
            </a:r>
            <a:endParaRPr lang="en-US" baseline="30000" dirty="0">
              <a:solidFill>
                <a:schemeClr val="bg2">
                  <a:lumMod val="50000"/>
                </a:schemeClr>
              </a:solidFill>
              <a:ea typeface="ＭＳ Ｐゴシック"/>
            </a:endParaRPr>
          </a:p>
          <a:p>
            <a:pPr lvl="1">
              <a:buClr>
                <a:schemeClr val="accent3"/>
              </a:buClr>
            </a:pPr>
            <a:endParaRPr lang="en-US" b="1" baseline="30000" dirty="0">
              <a:solidFill>
                <a:schemeClr val="bg2">
                  <a:lumMod val="50000"/>
                </a:schemeClr>
              </a:solidFill>
            </a:endParaRPr>
          </a:p>
          <a:p>
            <a:pPr marL="12700" indent="0" algn="ctr">
              <a:buClr>
                <a:schemeClr val="accent3"/>
              </a:buClr>
              <a:buNone/>
            </a:pPr>
            <a:endParaRPr lang="en-US" b="1" dirty="0">
              <a:solidFill>
                <a:schemeClr val="accent2"/>
              </a:solidFill>
            </a:endParaRPr>
          </a:p>
          <a:p>
            <a:pPr marL="12700" indent="0" algn="ctr">
              <a:buClr>
                <a:schemeClr val="accent3"/>
              </a:buClr>
              <a:buNone/>
            </a:pPr>
            <a:r>
              <a:rPr lang="en-US" sz="1800" b="1" dirty="0">
                <a:solidFill>
                  <a:schemeClr val="accent2"/>
                </a:solidFill>
                <a:ea typeface="ＭＳ Ｐゴシック"/>
              </a:rPr>
              <a:t>Risk reduction can be achieved by addressing mental health needs</a:t>
            </a:r>
            <a:r>
              <a:rPr lang="en-GB" sz="1800" baseline="30000" dirty="0">
                <a:solidFill>
                  <a:schemeClr val="accent2"/>
                </a:solidFill>
                <a:ea typeface="ＭＳ Ｐゴシック"/>
              </a:rPr>
              <a:t>5,14</a:t>
            </a:r>
            <a:endParaRPr lang="en-US" sz="1800" dirty="0">
              <a:solidFill>
                <a:schemeClr val="accent2"/>
              </a:solidFill>
              <a:ea typeface="ＭＳ Ｐゴシック"/>
            </a:endParaRPr>
          </a:p>
        </p:txBody>
      </p:sp>
      <p:sp>
        <p:nvSpPr>
          <p:cNvPr id="2" name="Title 1">
            <a:extLst>
              <a:ext uri="{FF2B5EF4-FFF2-40B4-BE49-F238E27FC236}">
                <a16:creationId xmlns:a16="http://schemas.microsoft.com/office/drawing/2014/main" id="{11655E41-E25B-4F0E-BCC9-64EE8CE0049C}"/>
              </a:ext>
            </a:extLst>
          </p:cNvPr>
          <p:cNvSpPr>
            <a:spLocks noGrp="1"/>
          </p:cNvSpPr>
          <p:nvPr>
            <p:ph type="title"/>
          </p:nvPr>
        </p:nvSpPr>
        <p:spPr/>
        <p:txBody>
          <a:bodyPr>
            <a:normAutofit fontScale="90000"/>
          </a:bodyPr>
          <a:lstStyle/>
          <a:p>
            <a:r>
              <a:rPr lang="en-US"/>
              <a:t>High prevalence in domestic homicide cases</a:t>
            </a:r>
            <a:br>
              <a:rPr lang="en-US"/>
            </a:br>
            <a:endParaRPr lang="en-GB"/>
          </a:p>
        </p:txBody>
      </p:sp>
      <p:sp>
        <p:nvSpPr>
          <p:cNvPr id="3" name="Footer Placeholder 2">
            <a:extLst>
              <a:ext uri="{FF2B5EF4-FFF2-40B4-BE49-F238E27FC236}">
                <a16:creationId xmlns:a16="http://schemas.microsoft.com/office/drawing/2014/main" id="{58BA66A4-6E3C-4BEB-9419-6CF73A030FA6}"/>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2550572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9905E-19B5-46AA-9C95-62D741CC51EB}"/>
              </a:ext>
            </a:extLst>
          </p:cNvPr>
          <p:cNvSpPr>
            <a:spLocks noGrp="1"/>
          </p:cNvSpPr>
          <p:nvPr>
            <p:ph type="title"/>
          </p:nvPr>
        </p:nvSpPr>
        <p:spPr/>
        <p:txBody>
          <a:bodyPr>
            <a:normAutofit fontScale="90000"/>
          </a:bodyPr>
          <a:lstStyle/>
          <a:p>
            <a:r>
              <a:rPr lang="en-US" dirty="0"/>
              <a:t>Mental health need and abuse type</a:t>
            </a:r>
            <a:r>
              <a:rPr lang="en-GB" baseline="30000" dirty="0"/>
              <a:t>4,10</a:t>
            </a:r>
            <a:endParaRPr lang="en-GB" dirty="0"/>
          </a:p>
        </p:txBody>
      </p:sp>
      <p:sp>
        <p:nvSpPr>
          <p:cNvPr id="4" name="Footer Placeholder 3">
            <a:extLst>
              <a:ext uri="{FF2B5EF4-FFF2-40B4-BE49-F238E27FC236}">
                <a16:creationId xmlns:a16="http://schemas.microsoft.com/office/drawing/2014/main" id="{A0D30AFA-072E-47D3-AB41-1ECDF68A1AF3}"/>
              </a:ext>
            </a:extLst>
          </p:cNvPr>
          <p:cNvSpPr>
            <a:spLocks noGrp="1"/>
          </p:cNvSpPr>
          <p:nvPr>
            <p:ph type="ftr" sz="quarter" idx="12"/>
          </p:nvPr>
        </p:nvSpPr>
        <p:spPr/>
        <p:txBody>
          <a:bodyPr/>
          <a:lstStyle/>
          <a:p>
            <a:pPr>
              <a:defRPr/>
            </a:pPr>
            <a:r>
              <a:rPr lang="en-US"/>
              <a:t>© SafeLives 2019</a:t>
            </a:r>
          </a:p>
        </p:txBody>
      </p:sp>
      <p:pic>
        <p:nvPicPr>
          <p:cNvPr id="5" name="Picture 4">
            <a:extLst>
              <a:ext uri="{FF2B5EF4-FFF2-40B4-BE49-F238E27FC236}">
                <a16:creationId xmlns:a16="http://schemas.microsoft.com/office/drawing/2014/main" id="{6D1FC568-A5A9-46A3-A9F9-1B5F63E5FC78}"/>
              </a:ext>
            </a:extLst>
          </p:cNvPr>
          <p:cNvPicPr>
            <a:picLocks noChangeAspect="1"/>
          </p:cNvPicPr>
          <p:nvPr/>
        </p:nvPicPr>
        <p:blipFill>
          <a:blip r:embed="rId3"/>
          <a:stretch>
            <a:fillRect/>
          </a:stretch>
        </p:blipFill>
        <p:spPr>
          <a:xfrm>
            <a:off x="7398422" y="1864767"/>
            <a:ext cx="901060" cy="1613396"/>
          </a:xfrm>
          <a:prstGeom prst="rect">
            <a:avLst/>
          </a:prstGeom>
        </p:spPr>
      </p:pic>
      <p:pic>
        <p:nvPicPr>
          <p:cNvPr id="7" name="Picture 6">
            <a:extLst>
              <a:ext uri="{FF2B5EF4-FFF2-40B4-BE49-F238E27FC236}">
                <a16:creationId xmlns:a16="http://schemas.microsoft.com/office/drawing/2014/main" id="{05EAB411-984C-4E1D-8B00-DDDFE19085EA}"/>
              </a:ext>
            </a:extLst>
          </p:cNvPr>
          <p:cNvPicPr>
            <a:picLocks noChangeAspect="1"/>
          </p:cNvPicPr>
          <p:nvPr/>
        </p:nvPicPr>
        <p:blipFill>
          <a:blip r:embed="rId4"/>
          <a:stretch>
            <a:fillRect/>
          </a:stretch>
        </p:blipFill>
        <p:spPr>
          <a:xfrm>
            <a:off x="3525446" y="1882652"/>
            <a:ext cx="1622054" cy="1613396"/>
          </a:xfrm>
          <a:prstGeom prst="rect">
            <a:avLst/>
          </a:prstGeom>
        </p:spPr>
      </p:pic>
      <p:sp>
        <p:nvSpPr>
          <p:cNvPr id="8" name="TextBox 7">
            <a:extLst>
              <a:ext uri="{FF2B5EF4-FFF2-40B4-BE49-F238E27FC236}">
                <a16:creationId xmlns:a16="http://schemas.microsoft.com/office/drawing/2014/main" id="{83AC27C0-E08F-4665-8E3B-1F08B900B355}"/>
              </a:ext>
            </a:extLst>
          </p:cNvPr>
          <p:cNvSpPr txBox="1"/>
          <p:nvPr/>
        </p:nvSpPr>
        <p:spPr>
          <a:xfrm>
            <a:off x="5444294" y="5630967"/>
            <a:ext cx="4766506" cy="246221"/>
          </a:xfrm>
          <a:prstGeom prst="rect">
            <a:avLst/>
          </a:prstGeom>
          <a:noFill/>
        </p:spPr>
        <p:txBody>
          <a:bodyPr wrap="square" lIns="0" tIns="0" rIns="0" bIns="0" rtlCol="0">
            <a:spAutoFit/>
          </a:bodyPr>
          <a:lstStyle/>
          <a:p>
            <a:r>
              <a:rPr lang="en-GB" sz="1600">
                <a:solidFill>
                  <a:schemeClr val="tx1">
                    <a:lumMod val="50000"/>
                  </a:schemeClr>
                </a:solidFill>
              </a:rPr>
              <a:t>Psychological abuse</a:t>
            </a:r>
          </a:p>
        </p:txBody>
      </p:sp>
      <p:sp>
        <p:nvSpPr>
          <p:cNvPr id="9" name="TextBox 8">
            <a:extLst>
              <a:ext uri="{FF2B5EF4-FFF2-40B4-BE49-F238E27FC236}">
                <a16:creationId xmlns:a16="http://schemas.microsoft.com/office/drawing/2014/main" id="{EEBAD0E3-7874-4128-A0F8-0B3202249ABE}"/>
              </a:ext>
            </a:extLst>
          </p:cNvPr>
          <p:cNvSpPr txBox="1"/>
          <p:nvPr/>
        </p:nvSpPr>
        <p:spPr>
          <a:xfrm>
            <a:off x="3724338" y="3564790"/>
            <a:ext cx="3412024" cy="246221"/>
          </a:xfrm>
          <a:prstGeom prst="rect">
            <a:avLst/>
          </a:prstGeom>
          <a:noFill/>
        </p:spPr>
        <p:txBody>
          <a:bodyPr wrap="square" lIns="0" tIns="0" rIns="0" bIns="0" rtlCol="0">
            <a:spAutoFit/>
          </a:bodyPr>
          <a:lstStyle/>
          <a:p>
            <a:r>
              <a:rPr lang="en-GB" sz="1600" dirty="0">
                <a:solidFill>
                  <a:schemeClr val="tx1">
                    <a:lumMod val="50000"/>
                  </a:schemeClr>
                </a:solidFill>
              </a:rPr>
              <a:t>Physical abuse</a:t>
            </a:r>
          </a:p>
        </p:txBody>
      </p:sp>
      <p:sp>
        <p:nvSpPr>
          <p:cNvPr id="10" name="TextBox 9">
            <a:extLst>
              <a:ext uri="{FF2B5EF4-FFF2-40B4-BE49-F238E27FC236}">
                <a16:creationId xmlns:a16="http://schemas.microsoft.com/office/drawing/2014/main" id="{4B2D8467-461F-4CBA-857F-CE323DFA3C79}"/>
              </a:ext>
            </a:extLst>
          </p:cNvPr>
          <p:cNvSpPr txBox="1"/>
          <p:nvPr/>
        </p:nvSpPr>
        <p:spPr>
          <a:xfrm>
            <a:off x="7291640" y="3564790"/>
            <a:ext cx="3074395" cy="246221"/>
          </a:xfrm>
          <a:prstGeom prst="rect">
            <a:avLst/>
          </a:prstGeom>
          <a:noFill/>
        </p:spPr>
        <p:txBody>
          <a:bodyPr wrap="square" lIns="0" tIns="0" rIns="0" bIns="0" rtlCol="0">
            <a:spAutoFit/>
          </a:bodyPr>
          <a:lstStyle/>
          <a:p>
            <a:r>
              <a:rPr lang="en-GB" sz="1600">
                <a:solidFill>
                  <a:schemeClr val="tx1">
                    <a:lumMod val="50000"/>
                  </a:schemeClr>
                </a:solidFill>
              </a:rPr>
              <a:t>Sexual abuse</a:t>
            </a:r>
          </a:p>
        </p:txBody>
      </p:sp>
      <p:pic>
        <p:nvPicPr>
          <p:cNvPr id="1026" name="Picture 2" descr="https://ukwest1-mediap.svc.ms/transform/thumbnail?provider=spo&amp;inputFormat=png&amp;cs=fFNQTw&amp;docid=https%3A%2F%2Fcaada.sharepoint.com%3A443%2F_api%2Fv2.0%2Fdrives%2Fb!vhJ_nKZHr0-qHaRwZre7z3Bq6IFa_pVGqwTPwGbSYCpuJ0hXXe9vTauWNFxz1wOt%2Fitems%2F01M6DOJYSPBDEGV5DXSBAJPF5GOQGVS7IK%3Fversion%3DPublished&amp;access_token=eyJ0eXAiOiJKV1QiLCJhbGciOiJub25lIn0.eyJhdWQiOiIwMDAwMDAwMy0wMDAwLTBmZjEtY2UwMC0wMDAwMDAwMDAwMDAvY2FhZGEuc2hhcmVwb2ludC5jb21AMzNmMWUzZGYtODliZC00OTZhLTk4MDgtMDBhNGRhYjFkZGMwIiwiaXNzIjoiMDAwMDAwMDMtMDAwMC0wZmYxLWNlMDAtMDAwMDAwMDAwMDAwIiwibmJmIjoiMTU1MTI4Mzg2OCIsImV4cCI6IjE1NTEzMDU0NjgiLCJlbmRwb2ludHVybCI6IjU5Y1QzVkZsMTVRb1IrUWNjYmpTRk8yVDZRR05yTzRsUG5KWTNHOGZBWlk9IiwiZW5kcG9pbnR1cmxMZW5ndGgiOiIxMTIiLCJpc2xvb3BiYWNrIjoiVHJ1ZSIsImNpZCI6Ik5qSXhaV00wT1dVdE1EQmhaaTB3TURBd0xUVmhZell0WXpOallqZGxOR1F4TnpSaCIsInZlciI6Imhhc2hlZHByb29mdG9rZW4iLCJzaXRlaWQiOiJPV00zWmpFeVltVXRORGRoTmkwMFptRm1MV0ZoTVdRdFlUUTNNRFkyWWpkaVltTm0iLCJzaWduaW5fc3RhdGUiOiJbXCJrbXNpXCJdIiwibmFtZWlkIjoiMCMuZnxtZW1iZXJzaGlwfGVtbWEudmFsbGlzQHNhZmVsaXZlcy5vcmcudWsiLCJuaWkiOiJtaWNyb3NvZnQuc2hhcmVwb2ludCIsImlzdXNlciI6InRydWUiLCJjYWNoZWtleSI6IjBoLmZ8bWVtYmVyc2hpcHwxMDAzMDAwMGE5MzIxNjU4QGxpdmUuY29tIiwidHQiOiIwIiwidXNlUGVyc2lzdGVudENvb2tpZSI6IjMifQ.L1BidldpZUhhdndyMi9JenNqRHBwR2tmOEFUT3BxdjZTcnU4bFJsODQwVT0&amp;encodeFailures=1&amp;width=1920&amp;height=807&amp;srcWidth=&amp;srcHeight=">
            <a:extLst>
              <a:ext uri="{FF2B5EF4-FFF2-40B4-BE49-F238E27FC236}">
                <a16:creationId xmlns:a16="http://schemas.microsoft.com/office/drawing/2014/main" id="{F1D28522-F51A-4F70-8DB1-CCD7099F8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373" y="3961390"/>
            <a:ext cx="1260740" cy="161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52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838200" y="3281826"/>
            <a:ext cx="10515600" cy="1153307"/>
          </a:xfrm>
        </p:spPr>
        <p:txBody>
          <a:bodyPr>
            <a:noAutofit/>
          </a:bodyPr>
          <a:lstStyle/>
          <a:p>
            <a:pPr algn="ctr"/>
            <a:r>
              <a:rPr lang="en-GB" sz="4200" dirty="0"/>
              <a:t>Our vision is to reduce mental health problems by addressing associated violence and abuse, particularly domestic and sexual violence.</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3430793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6FCF70-36DA-4FAD-8A49-2CDF6F0F6ECD}"/>
              </a:ext>
            </a:extLst>
          </p:cNvPr>
          <p:cNvSpPr>
            <a:spLocks noGrp="1"/>
          </p:cNvSpPr>
          <p:nvPr>
            <p:ph idx="1"/>
          </p:nvPr>
        </p:nvSpPr>
        <p:spPr>
          <a:xfrm>
            <a:off x="1981200" y="1570724"/>
            <a:ext cx="8229600" cy="4114800"/>
          </a:xfrm>
        </p:spPr>
        <p:txBody>
          <a:bodyPr/>
          <a:lstStyle/>
          <a:p>
            <a:r>
              <a:rPr lang="en-GB" dirty="0"/>
              <a:t>Traumatic events during childhood, which have the potential to negatively impact health and wellbeing throughout life</a:t>
            </a:r>
          </a:p>
        </p:txBody>
      </p:sp>
      <p:sp>
        <p:nvSpPr>
          <p:cNvPr id="3" name="Title 2">
            <a:extLst>
              <a:ext uri="{FF2B5EF4-FFF2-40B4-BE49-F238E27FC236}">
                <a16:creationId xmlns:a16="http://schemas.microsoft.com/office/drawing/2014/main" id="{D5830EAB-2F8C-4C3F-8D9F-152B787B9643}"/>
              </a:ext>
            </a:extLst>
          </p:cNvPr>
          <p:cNvSpPr>
            <a:spLocks noGrp="1"/>
          </p:cNvSpPr>
          <p:nvPr>
            <p:ph type="title"/>
          </p:nvPr>
        </p:nvSpPr>
        <p:spPr/>
        <p:txBody>
          <a:bodyPr>
            <a:normAutofit fontScale="90000"/>
          </a:bodyPr>
          <a:lstStyle/>
          <a:p>
            <a:r>
              <a:rPr lang="en-GB" dirty="0"/>
              <a:t>Adverse Childhood Experiences (ACE)</a:t>
            </a:r>
            <a:r>
              <a:rPr lang="en-GB" baseline="30000" dirty="0"/>
              <a:t>19</a:t>
            </a:r>
          </a:p>
        </p:txBody>
      </p:sp>
      <p:sp>
        <p:nvSpPr>
          <p:cNvPr id="4" name="Footer Placeholder 3">
            <a:extLst>
              <a:ext uri="{FF2B5EF4-FFF2-40B4-BE49-F238E27FC236}">
                <a16:creationId xmlns:a16="http://schemas.microsoft.com/office/drawing/2014/main" id="{34BCCE9B-35B9-4E29-8974-3D0D0C7FB5BB}"/>
              </a:ext>
            </a:extLst>
          </p:cNvPr>
          <p:cNvSpPr>
            <a:spLocks noGrp="1"/>
          </p:cNvSpPr>
          <p:nvPr>
            <p:ph type="ftr" sz="quarter" idx="12"/>
          </p:nvPr>
        </p:nvSpPr>
        <p:spPr/>
        <p:txBody>
          <a:bodyPr/>
          <a:lstStyle/>
          <a:p>
            <a:pPr>
              <a:defRPr/>
            </a:pPr>
            <a:r>
              <a:rPr lang="en-US"/>
              <a:t>© SafeLives 2019</a:t>
            </a:r>
          </a:p>
        </p:txBody>
      </p:sp>
      <p:pic>
        <p:nvPicPr>
          <p:cNvPr id="8" name="Picture 7">
            <a:extLst>
              <a:ext uri="{FF2B5EF4-FFF2-40B4-BE49-F238E27FC236}">
                <a16:creationId xmlns:a16="http://schemas.microsoft.com/office/drawing/2014/main" id="{0806A563-5978-4456-A3F8-E673052EA154}"/>
              </a:ext>
            </a:extLst>
          </p:cNvPr>
          <p:cNvPicPr>
            <a:picLocks noChangeAspect="1"/>
          </p:cNvPicPr>
          <p:nvPr/>
        </p:nvPicPr>
        <p:blipFill>
          <a:blip r:embed="rId3"/>
          <a:stretch>
            <a:fillRect/>
          </a:stretch>
        </p:blipFill>
        <p:spPr>
          <a:xfrm>
            <a:off x="7028753" y="4363585"/>
            <a:ext cx="1094933" cy="651113"/>
          </a:xfrm>
          <a:prstGeom prst="rect">
            <a:avLst/>
          </a:prstGeom>
        </p:spPr>
      </p:pic>
      <p:grpSp>
        <p:nvGrpSpPr>
          <p:cNvPr id="34" name="Group 33">
            <a:extLst>
              <a:ext uri="{FF2B5EF4-FFF2-40B4-BE49-F238E27FC236}">
                <a16:creationId xmlns:a16="http://schemas.microsoft.com/office/drawing/2014/main" id="{6B00F037-9742-4097-B02A-F8612A69483B}"/>
              </a:ext>
            </a:extLst>
          </p:cNvPr>
          <p:cNvGrpSpPr/>
          <p:nvPr/>
        </p:nvGrpSpPr>
        <p:grpSpPr>
          <a:xfrm>
            <a:off x="8837138" y="4363585"/>
            <a:ext cx="436832" cy="651113"/>
            <a:chOff x="3637993" y="5117276"/>
            <a:chExt cx="436832" cy="651113"/>
          </a:xfrm>
        </p:grpSpPr>
        <p:pic>
          <p:nvPicPr>
            <p:cNvPr id="10" name="Picture 9">
              <a:extLst>
                <a:ext uri="{FF2B5EF4-FFF2-40B4-BE49-F238E27FC236}">
                  <a16:creationId xmlns:a16="http://schemas.microsoft.com/office/drawing/2014/main" id="{432C9926-DC4B-4257-8EFF-64807ED20D4D}"/>
                </a:ext>
              </a:extLst>
            </p:cNvPr>
            <p:cNvPicPr>
              <a:picLocks noChangeAspect="1"/>
            </p:cNvPicPr>
            <p:nvPr/>
          </p:nvPicPr>
          <p:blipFill>
            <a:blip r:embed="rId4"/>
            <a:stretch>
              <a:fillRect/>
            </a:stretch>
          </p:blipFill>
          <p:spPr>
            <a:xfrm>
              <a:off x="3887215" y="5426391"/>
              <a:ext cx="187610" cy="341998"/>
            </a:xfrm>
            <a:prstGeom prst="rect">
              <a:avLst/>
            </a:prstGeom>
          </p:spPr>
        </p:pic>
        <p:pic>
          <p:nvPicPr>
            <p:cNvPr id="14" name="Picture 13">
              <a:extLst>
                <a:ext uri="{FF2B5EF4-FFF2-40B4-BE49-F238E27FC236}">
                  <a16:creationId xmlns:a16="http://schemas.microsoft.com/office/drawing/2014/main" id="{6B12B110-8C5A-436C-B21E-6939EEFDDC30}"/>
                </a:ext>
              </a:extLst>
            </p:cNvPr>
            <p:cNvPicPr>
              <a:picLocks noChangeAspect="1"/>
            </p:cNvPicPr>
            <p:nvPr/>
          </p:nvPicPr>
          <p:blipFill>
            <a:blip r:embed="rId5"/>
            <a:stretch>
              <a:fillRect/>
            </a:stretch>
          </p:blipFill>
          <p:spPr>
            <a:xfrm>
              <a:off x="3637993" y="5117276"/>
              <a:ext cx="187609" cy="651113"/>
            </a:xfrm>
            <a:prstGeom prst="rect">
              <a:avLst/>
            </a:prstGeom>
          </p:spPr>
        </p:pic>
      </p:grpSp>
      <p:pic>
        <p:nvPicPr>
          <p:cNvPr id="16" name="Picture 15">
            <a:extLst>
              <a:ext uri="{FF2B5EF4-FFF2-40B4-BE49-F238E27FC236}">
                <a16:creationId xmlns:a16="http://schemas.microsoft.com/office/drawing/2014/main" id="{49E7DC51-09E7-4644-A545-4F4E5F52E92E}"/>
              </a:ext>
            </a:extLst>
          </p:cNvPr>
          <p:cNvPicPr>
            <a:picLocks noChangeAspect="1"/>
          </p:cNvPicPr>
          <p:nvPr/>
        </p:nvPicPr>
        <p:blipFill>
          <a:blip r:embed="rId6"/>
          <a:stretch>
            <a:fillRect/>
          </a:stretch>
        </p:blipFill>
        <p:spPr>
          <a:xfrm>
            <a:off x="5828256" y="4363585"/>
            <a:ext cx="487043" cy="651113"/>
          </a:xfrm>
          <a:prstGeom prst="rect">
            <a:avLst/>
          </a:prstGeom>
        </p:spPr>
      </p:pic>
      <p:pic>
        <p:nvPicPr>
          <p:cNvPr id="18" name="Picture 17">
            <a:extLst>
              <a:ext uri="{FF2B5EF4-FFF2-40B4-BE49-F238E27FC236}">
                <a16:creationId xmlns:a16="http://schemas.microsoft.com/office/drawing/2014/main" id="{934C8042-1F6E-41E1-A69B-C76178B28027}"/>
              </a:ext>
            </a:extLst>
          </p:cNvPr>
          <p:cNvPicPr>
            <a:picLocks noChangeAspect="1"/>
          </p:cNvPicPr>
          <p:nvPr/>
        </p:nvPicPr>
        <p:blipFill>
          <a:blip r:embed="rId7"/>
          <a:stretch>
            <a:fillRect/>
          </a:stretch>
        </p:blipFill>
        <p:spPr>
          <a:xfrm>
            <a:off x="2957443" y="4363585"/>
            <a:ext cx="710143" cy="651113"/>
          </a:xfrm>
          <a:prstGeom prst="rect">
            <a:avLst/>
          </a:prstGeom>
        </p:spPr>
      </p:pic>
      <p:pic>
        <p:nvPicPr>
          <p:cNvPr id="20" name="Picture 19">
            <a:extLst>
              <a:ext uri="{FF2B5EF4-FFF2-40B4-BE49-F238E27FC236}">
                <a16:creationId xmlns:a16="http://schemas.microsoft.com/office/drawing/2014/main" id="{56FB8BAC-B928-402D-85A4-557387918B99}"/>
              </a:ext>
            </a:extLst>
          </p:cNvPr>
          <p:cNvPicPr>
            <a:picLocks noChangeAspect="1"/>
          </p:cNvPicPr>
          <p:nvPr/>
        </p:nvPicPr>
        <p:blipFill>
          <a:blip r:embed="rId8"/>
          <a:stretch>
            <a:fillRect/>
          </a:stretch>
        </p:blipFill>
        <p:spPr>
          <a:xfrm>
            <a:off x="7490348" y="2789437"/>
            <a:ext cx="363638" cy="651113"/>
          </a:xfrm>
          <a:prstGeom prst="rect">
            <a:avLst/>
          </a:prstGeom>
        </p:spPr>
      </p:pic>
      <p:pic>
        <p:nvPicPr>
          <p:cNvPr id="26" name="Picture 25">
            <a:extLst>
              <a:ext uri="{FF2B5EF4-FFF2-40B4-BE49-F238E27FC236}">
                <a16:creationId xmlns:a16="http://schemas.microsoft.com/office/drawing/2014/main" id="{CDB46D38-82DB-48EF-8C5C-8635F8B0C2C0}"/>
              </a:ext>
            </a:extLst>
          </p:cNvPr>
          <p:cNvPicPr>
            <a:picLocks noChangeAspect="1"/>
          </p:cNvPicPr>
          <p:nvPr/>
        </p:nvPicPr>
        <p:blipFill>
          <a:blip r:embed="rId9"/>
          <a:stretch>
            <a:fillRect/>
          </a:stretch>
        </p:blipFill>
        <p:spPr>
          <a:xfrm>
            <a:off x="3821538" y="2789437"/>
            <a:ext cx="782056" cy="651113"/>
          </a:xfrm>
          <a:prstGeom prst="rect">
            <a:avLst/>
          </a:prstGeom>
        </p:spPr>
      </p:pic>
      <p:pic>
        <p:nvPicPr>
          <p:cNvPr id="30" name="Picture 29">
            <a:extLst>
              <a:ext uri="{FF2B5EF4-FFF2-40B4-BE49-F238E27FC236}">
                <a16:creationId xmlns:a16="http://schemas.microsoft.com/office/drawing/2014/main" id="{3A5588BA-6A26-490A-8E79-0E012ECF2A01}"/>
              </a:ext>
            </a:extLst>
          </p:cNvPr>
          <p:cNvPicPr>
            <a:picLocks noChangeAspect="1"/>
          </p:cNvPicPr>
          <p:nvPr/>
        </p:nvPicPr>
        <p:blipFill>
          <a:blip r:embed="rId10"/>
          <a:stretch>
            <a:fillRect/>
          </a:stretch>
        </p:blipFill>
        <p:spPr>
          <a:xfrm>
            <a:off x="5719669" y="2789437"/>
            <a:ext cx="654607" cy="651113"/>
          </a:xfrm>
          <a:prstGeom prst="rect">
            <a:avLst/>
          </a:prstGeom>
        </p:spPr>
      </p:pic>
      <p:grpSp>
        <p:nvGrpSpPr>
          <p:cNvPr id="33" name="Group 32">
            <a:extLst>
              <a:ext uri="{FF2B5EF4-FFF2-40B4-BE49-F238E27FC236}">
                <a16:creationId xmlns:a16="http://schemas.microsoft.com/office/drawing/2014/main" id="{32D24D96-9B1A-4472-9723-D5694AA9BDDD}"/>
              </a:ext>
            </a:extLst>
          </p:cNvPr>
          <p:cNvGrpSpPr/>
          <p:nvPr/>
        </p:nvGrpSpPr>
        <p:grpSpPr>
          <a:xfrm>
            <a:off x="4381039" y="4221088"/>
            <a:ext cx="733762" cy="936104"/>
            <a:chOff x="3804366" y="3140968"/>
            <a:chExt cx="733762" cy="936104"/>
          </a:xfrm>
        </p:grpSpPr>
        <p:pic>
          <p:nvPicPr>
            <p:cNvPr id="28" name="Picture 27">
              <a:extLst>
                <a:ext uri="{FF2B5EF4-FFF2-40B4-BE49-F238E27FC236}">
                  <a16:creationId xmlns:a16="http://schemas.microsoft.com/office/drawing/2014/main" id="{D4F48B6B-7C38-4884-BB5F-7D691C53ABE2}"/>
                </a:ext>
              </a:extLst>
            </p:cNvPr>
            <p:cNvPicPr>
              <a:picLocks noChangeAspect="1"/>
            </p:cNvPicPr>
            <p:nvPr/>
          </p:nvPicPr>
          <p:blipFill>
            <a:blip r:embed="rId11"/>
            <a:stretch>
              <a:fillRect/>
            </a:stretch>
          </p:blipFill>
          <p:spPr>
            <a:xfrm>
              <a:off x="3804366" y="3271168"/>
              <a:ext cx="293001" cy="651113"/>
            </a:xfrm>
            <a:prstGeom prst="rect">
              <a:avLst/>
            </a:prstGeom>
          </p:spPr>
        </p:pic>
        <p:pic>
          <p:nvPicPr>
            <p:cNvPr id="31" name="Picture 30">
              <a:extLst>
                <a:ext uri="{FF2B5EF4-FFF2-40B4-BE49-F238E27FC236}">
                  <a16:creationId xmlns:a16="http://schemas.microsoft.com/office/drawing/2014/main" id="{33B9219D-B45C-4767-BE74-3A420A8A36DD}"/>
                </a:ext>
              </a:extLst>
            </p:cNvPr>
            <p:cNvPicPr>
              <a:picLocks noChangeAspect="1"/>
            </p:cNvPicPr>
            <p:nvPr/>
          </p:nvPicPr>
          <p:blipFill>
            <a:blip r:embed="rId11"/>
            <a:stretch>
              <a:fillRect/>
            </a:stretch>
          </p:blipFill>
          <p:spPr>
            <a:xfrm>
              <a:off x="4245127" y="3271168"/>
              <a:ext cx="293001" cy="651113"/>
            </a:xfrm>
            <a:prstGeom prst="rect">
              <a:avLst/>
            </a:prstGeom>
          </p:spPr>
        </p:pic>
        <p:sp>
          <p:nvSpPr>
            <p:cNvPr id="32" name="Minus Sign 31">
              <a:extLst>
                <a:ext uri="{FF2B5EF4-FFF2-40B4-BE49-F238E27FC236}">
                  <a16:creationId xmlns:a16="http://schemas.microsoft.com/office/drawing/2014/main" id="{7EF5F52A-1EB3-46D9-8541-5B7AD922A35D}"/>
                </a:ext>
              </a:extLst>
            </p:cNvPr>
            <p:cNvSpPr/>
            <p:nvPr/>
          </p:nvSpPr>
          <p:spPr bwMode="auto">
            <a:xfrm rot="5400000">
              <a:off x="3703819" y="3535764"/>
              <a:ext cx="936104" cy="146512"/>
            </a:xfrm>
            <a:prstGeom prst="mathMinus">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a:solidFill>
                  <a:srgbClr val="FFFFFF"/>
                </a:solidFill>
              </a:endParaRPr>
            </a:p>
          </p:txBody>
        </p:sp>
      </p:grpSp>
      <p:sp>
        <p:nvSpPr>
          <p:cNvPr id="35" name="TextBox 34">
            <a:extLst>
              <a:ext uri="{FF2B5EF4-FFF2-40B4-BE49-F238E27FC236}">
                <a16:creationId xmlns:a16="http://schemas.microsoft.com/office/drawing/2014/main" id="{ABEC0A14-D2FA-4AB0-B7BC-3C55036DB9CB}"/>
              </a:ext>
            </a:extLst>
          </p:cNvPr>
          <p:cNvSpPr txBox="1"/>
          <p:nvPr/>
        </p:nvSpPr>
        <p:spPr>
          <a:xfrm>
            <a:off x="3611733" y="3551326"/>
            <a:ext cx="1184620" cy="492443"/>
          </a:xfrm>
          <a:prstGeom prst="rect">
            <a:avLst/>
          </a:prstGeom>
          <a:noFill/>
        </p:spPr>
        <p:txBody>
          <a:bodyPr wrap="none" lIns="0" tIns="0" rIns="0" bIns="0" rtlCol="0">
            <a:spAutoFit/>
          </a:bodyPr>
          <a:lstStyle/>
          <a:p>
            <a:pPr algn="ctr"/>
            <a:r>
              <a:rPr lang="en-GB" sz="1600" dirty="0">
                <a:solidFill>
                  <a:schemeClr val="tx1">
                    <a:lumMod val="50000"/>
                  </a:schemeClr>
                </a:solidFill>
              </a:rPr>
              <a:t>Emotional</a:t>
            </a:r>
          </a:p>
          <a:p>
            <a:pPr algn="ctr"/>
            <a:r>
              <a:rPr lang="en-GB" sz="1600" dirty="0">
                <a:solidFill>
                  <a:schemeClr val="tx1">
                    <a:lumMod val="50000"/>
                  </a:schemeClr>
                </a:solidFill>
              </a:rPr>
              <a:t>abuse/neglect</a:t>
            </a:r>
          </a:p>
        </p:txBody>
      </p:sp>
      <p:sp>
        <p:nvSpPr>
          <p:cNvPr id="36" name="TextBox 35">
            <a:extLst>
              <a:ext uri="{FF2B5EF4-FFF2-40B4-BE49-F238E27FC236}">
                <a16:creationId xmlns:a16="http://schemas.microsoft.com/office/drawing/2014/main" id="{426F79C8-EB9B-49FA-9685-97E2BD019038}"/>
              </a:ext>
            </a:extLst>
          </p:cNvPr>
          <p:cNvSpPr txBox="1"/>
          <p:nvPr/>
        </p:nvSpPr>
        <p:spPr>
          <a:xfrm>
            <a:off x="5454966" y="3551327"/>
            <a:ext cx="1184620" cy="492443"/>
          </a:xfrm>
          <a:prstGeom prst="rect">
            <a:avLst/>
          </a:prstGeom>
          <a:noFill/>
        </p:spPr>
        <p:txBody>
          <a:bodyPr wrap="none" lIns="0" tIns="0" rIns="0" bIns="0" rtlCol="0">
            <a:spAutoFit/>
          </a:bodyPr>
          <a:lstStyle/>
          <a:p>
            <a:pPr algn="ctr"/>
            <a:r>
              <a:rPr lang="en-GB" sz="1600" dirty="0">
                <a:solidFill>
                  <a:schemeClr val="tx1">
                    <a:lumMod val="50000"/>
                  </a:schemeClr>
                </a:solidFill>
              </a:rPr>
              <a:t>Physical</a:t>
            </a:r>
          </a:p>
          <a:p>
            <a:pPr algn="ctr"/>
            <a:r>
              <a:rPr lang="en-GB" sz="1600" dirty="0">
                <a:solidFill>
                  <a:schemeClr val="tx1">
                    <a:lumMod val="50000"/>
                  </a:schemeClr>
                </a:solidFill>
              </a:rPr>
              <a:t>abuse/neglect</a:t>
            </a:r>
          </a:p>
        </p:txBody>
      </p:sp>
      <p:sp>
        <p:nvSpPr>
          <p:cNvPr id="37" name="TextBox 36">
            <a:extLst>
              <a:ext uri="{FF2B5EF4-FFF2-40B4-BE49-F238E27FC236}">
                <a16:creationId xmlns:a16="http://schemas.microsoft.com/office/drawing/2014/main" id="{AAC7BC76-5988-47C1-B5AE-454FFA8EAE97}"/>
              </a:ext>
            </a:extLst>
          </p:cNvPr>
          <p:cNvSpPr txBox="1"/>
          <p:nvPr/>
        </p:nvSpPr>
        <p:spPr>
          <a:xfrm>
            <a:off x="7051806" y="3551326"/>
            <a:ext cx="1073755" cy="246221"/>
          </a:xfrm>
          <a:prstGeom prst="rect">
            <a:avLst/>
          </a:prstGeom>
          <a:noFill/>
        </p:spPr>
        <p:txBody>
          <a:bodyPr wrap="none" lIns="0" tIns="0" rIns="0" bIns="0" rtlCol="0">
            <a:spAutoFit/>
          </a:bodyPr>
          <a:lstStyle/>
          <a:p>
            <a:r>
              <a:rPr lang="en-GB" sz="1600">
                <a:solidFill>
                  <a:schemeClr val="tx1">
                    <a:lumMod val="50000"/>
                  </a:schemeClr>
                </a:solidFill>
              </a:rPr>
              <a:t>Sexual abuse</a:t>
            </a:r>
          </a:p>
        </p:txBody>
      </p:sp>
      <p:sp>
        <p:nvSpPr>
          <p:cNvPr id="38" name="TextBox 37">
            <a:extLst>
              <a:ext uri="{FF2B5EF4-FFF2-40B4-BE49-F238E27FC236}">
                <a16:creationId xmlns:a16="http://schemas.microsoft.com/office/drawing/2014/main" id="{2DF6AF73-9F53-4B79-B8F3-280BF753A34B}"/>
              </a:ext>
            </a:extLst>
          </p:cNvPr>
          <p:cNvSpPr txBox="1"/>
          <p:nvPr/>
        </p:nvSpPr>
        <p:spPr>
          <a:xfrm>
            <a:off x="4306789" y="5165710"/>
            <a:ext cx="883511" cy="492443"/>
          </a:xfrm>
          <a:prstGeom prst="rect">
            <a:avLst/>
          </a:prstGeom>
          <a:noFill/>
        </p:spPr>
        <p:txBody>
          <a:bodyPr wrap="none" lIns="0" tIns="0" rIns="0" bIns="0" rtlCol="0">
            <a:spAutoFit/>
          </a:bodyPr>
          <a:lstStyle/>
          <a:p>
            <a:pPr algn="ctr"/>
            <a:r>
              <a:rPr lang="en-GB" sz="1600">
                <a:solidFill>
                  <a:schemeClr val="tx1">
                    <a:lumMod val="50000"/>
                  </a:schemeClr>
                </a:solidFill>
              </a:rPr>
              <a:t>Parental</a:t>
            </a:r>
          </a:p>
          <a:p>
            <a:pPr algn="ctr"/>
            <a:r>
              <a:rPr lang="en-GB" sz="1600">
                <a:solidFill>
                  <a:schemeClr val="tx1">
                    <a:lumMod val="50000"/>
                  </a:schemeClr>
                </a:solidFill>
              </a:rPr>
              <a:t>separation</a:t>
            </a:r>
          </a:p>
        </p:txBody>
      </p:sp>
      <p:sp>
        <p:nvSpPr>
          <p:cNvPr id="39" name="TextBox 38">
            <a:extLst>
              <a:ext uri="{FF2B5EF4-FFF2-40B4-BE49-F238E27FC236}">
                <a16:creationId xmlns:a16="http://schemas.microsoft.com/office/drawing/2014/main" id="{04AF3BCD-B24F-488C-9DBC-A2836C38C5C2}"/>
              </a:ext>
            </a:extLst>
          </p:cNvPr>
          <p:cNvSpPr txBox="1"/>
          <p:nvPr/>
        </p:nvSpPr>
        <p:spPr>
          <a:xfrm>
            <a:off x="2640898" y="5159879"/>
            <a:ext cx="1323375" cy="246221"/>
          </a:xfrm>
          <a:prstGeom prst="rect">
            <a:avLst/>
          </a:prstGeom>
          <a:noFill/>
        </p:spPr>
        <p:txBody>
          <a:bodyPr wrap="none" lIns="0" tIns="0" rIns="0" bIns="0" rtlCol="0">
            <a:spAutoFit/>
          </a:bodyPr>
          <a:lstStyle/>
          <a:p>
            <a:pPr algn="ctr"/>
            <a:r>
              <a:rPr lang="en-GB" sz="1600">
                <a:solidFill>
                  <a:schemeClr val="tx1">
                    <a:lumMod val="50000"/>
                  </a:schemeClr>
                </a:solidFill>
              </a:rPr>
              <a:t>Domestic abuse</a:t>
            </a:r>
          </a:p>
        </p:txBody>
      </p:sp>
      <p:sp>
        <p:nvSpPr>
          <p:cNvPr id="40" name="TextBox 39">
            <a:extLst>
              <a:ext uri="{FF2B5EF4-FFF2-40B4-BE49-F238E27FC236}">
                <a16:creationId xmlns:a16="http://schemas.microsoft.com/office/drawing/2014/main" id="{7C849779-C47A-4736-B67B-8435A472BAD0}"/>
              </a:ext>
            </a:extLst>
          </p:cNvPr>
          <p:cNvSpPr txBox="1"/>
          <p:nvPr/>
        </p:nvSpPr>
        <p:spPr>
          <a:xfrm>
            <a:off x="5528826" y="5165710"/>
            <a:ext cx="1138517" cy="492443"/>
          </a:xfrm>
          <a:prstGeom prst="rect">
            <a:avLst/>
          </a:prstGeom>
          <a:noFill/>
        </p:spPr>
        <p:txBody>
          <a:bodyPr wrap="none" lIns="0" tIns="0" rIns="0" bIns="0" rtlCol="0">
            <a:spAutoFit/>
          </a:bodyPr>
          <a:lstStyle/>
          <a:p>
            <a:pPr algn="ctr"/>
            <a:r>
              <a:rPr lang="en-GB" sz="1600" dirty="0">
                <a:solidFill>
                  <a:schemeClr val="tx1">
                    <a:lumMod val="50000"/>
                  </a:schemeClr>
                </a:solidFill>
              </a:rPr>
              <a:t>Household</a:t>
            </a:r>
          </a:p>
          <a:p>
            <a:pPr algn="ctr"/>
            <a:r>
              <a:rPr lang="en-GB" sz="1600" dirty="0">
                <a:solidFill>
                  <a:schemeClr val="tx1">
                    <a:lumMod val="50000"/>
                  </a:schemeClr>
                </a:solidFill>
              </a:rPr>
              <a:t>mental illness</a:t>
            </a:r>
          </a:p>
        </p:txBody>
      </p:sp>
      <p:sp>
        <p:nvSpPr>
          <p:cNvPr id="42" name="TextBox 41">
            <a:extLst>
              <a:ext uri="{FF2B5EF4-FFF2-40B4-BE49-F238E27FC236}">
                <a16:creationId xmlns:a16="http://schemas.microsoft.com/office/drawing/2014/main" id="{511D586A-600D-4C07-8B52-83965080251B}"/>
              </a:ext>
            </a:extLst>
          </p:cNvPr>
          <p:cNvSpPr txBox="1"/>
          <p:nvPr/>
        </p:nvSpPr>
        <p:spPr>
          <a:xfrm>
            <a:off x="8572413" y="5166546"/>
            <a:ext cx="897682" cy="738664"/>
          </a:xfrm>
          <a:prstGeom prst="rect">
            <a:avLst/>
          </a:prstGeom>
          <a:noFill/>
        </p:spPr>
        <p:txBody>
          <a:bodyPr wrap="none" lIns="0" tIns="0" rIns="0" bIns="0" rtlCol="0">
            <a:spAutoFit/>
          </a:bodyPr>
          <a:lstStyle/>
          <a:p>
            <a:pPr algn="ctr"/>
            <a:r>
              <a:rPr lang="en-GB" sz="1600">
                <a:solidFill>
                  <a:schemeClr val="tx1">
                    <a:lumMod val="50000"/>
                  </a:schemeClr>
                </a:solidFill>
              </a:rPr>
              <a:t>Household</a:t>
            </a:r>
          </a:p>
          <a:p>
            <a:pPr algn="ctr"/>
            <a:r>
              <a:rPr lang="en-GB" sz="1600">
                <a:solidFill>
                  <a:schemeClr val="tx1">
                    <a:lumMod val="50000"/>
                  </a:schemeClr>
                </a:solidFill>
              </a:rPr>
              <a:t>substance</a:t>
            </a:r>
          </a:p>
          <a:p>
            <a:pPr algn="ctr"/>
            <a:r>
              <a:rPr lang="en-GB" sz="1600">
                <a:solidFill>
                  <a:schemeClr val="tx1">
                    <a:lumMod val="50000"/>
                  </a:schemeClr>
                </a:solidFill>
              </a:rPr>
              <a:t>misuse</a:t>
            </a:r>
          </a:p>
        </p:txBody>
      </p:sp>
      <p:sp>
        <p:nvSpPr>
          <p:cNvPr id="43" name="TextBox 42">
            <a:extLst>
              <a:ext uri="{FF2B5EF4-FFF2-40B4-BE49-F238E27FC236}">
                <a16:creationId xmlns:a16="http://schemas.microsoft.com/office/drawing/2014/main" id="{062EC19B-DF84-43E7-A17C-50586B21A1EF}"/>
              </a:ext>
            </a:extLst>
          </p:cNvPr>
          <p:cNvSpPr txBox="1"/>
          <p:nvPr/>
        </p:nvSpPr>
        <p:spPr>
          <a:xfrm>
            <a:off x="7031408" y="5165709"/>
            <a:ext cx="1090362" cy="738664"/>
          </a:xfrm>
          <a:prstGeom prst="rect">
            <a:avLst/>
          </a:prstGeom>
          <a:noFill/>
        </p:spPr>
        <p:txBody>
          <a:bodyPr wrap="none" lIns="0" tIns="0" rIns="0" bIns="0" rtlCol="0">
            <a:spAutoFit/>
          </a:bodyPr>
          <a:lstStyle/>
          <a:p>
            <a:pPr algn="ctr"/>
            <a:r>
              <a:rPr lang="en-GB" sz="1600" dirty="0">
                <a:solidFill>
                  <a:schemeClr val="tx1">
                    <a:lumMod val="50000"/>
                  </a:schemeClr>
                </a:solidFill>
              </a:rPr>
              <a:t>Household</a:t>
            </a:r>
          </a:p>
          <a:p>
            <a:pPr algn="ctr"/>
            <a:r>
              <a:rPr lang="en-GB" sz="1600" dirty="0">
                <a:solidFill>
                  <a:schemeClr val="tx1">
                    <a:lumMod val="50000"/>
                  </a:schemeClr>
                </a:solidFill>
              </a:rPr>
              <a:t>member</a:t>
            </a:r>
          </a:p>
          <a:p>
            <a:pPr algn="ctr"/>
            <a:r>
              <a:rPr lang="en-GB" sz="1600" dirty="0">
                <a:solidFill>
                  <a:schemeClr val="tx1">
                    <a:lumMod val="50000"/>
                  </a:schemeClr>
                </a:solidFill>
              </a:rPr>
              <a:t>incarceration</a:t>
            </a:r>
          </a:p>
        </p:txBody>
      </p:sp>
    </p:spTree>
    <p:extLst>
      <p:ext uri="{BB962C8B-B14F-4D97-AF65-F5344CB8AC3E}">
        <p14:creationId xmlns:p14="http://schemas.microsoft.com/office/powerpoint/2010/main" val="560596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B3622A-DB9C-4D69-BC4D-EA79E303C7E1}"/>
              </a:ext>
            </a:extLst>
          </p:cNvPr>
          <p:cNvSpPr>
            <a:spLocks noGrp="1"/>
          </p:cNvSpPr>
          <p:nvPr>
            <p:ph idx="1"/>
          </p:nvPr>
        </p:nvSpPr>
        <p:spPr/>
        <p:txBody>
          <a:bodyPr>
            <a:normAutofit fontScale="85000" lnSpcReduction="20000"/>
          </a:bodyPr>
          <a:lstStyle/>
          <a:p>
            <a:r>
              <a:rPr lang="en-GB"/>
              <a:t>Increased likelihood of several outcomes in adulthood, including (not limited to):</a:t>
            </a:r>
          </a:p>
          <a:p>
            <a:pPr lvl="1"/>
            <a:endParaRPr lang="en-GB"/>
          </a:p>
          <a:p>
            <a:pPr lvl="1"/>
            <a:r>
              <a:rPr lang="en-GB"/>
              <a:t>IPV victimisation and perpetration</a:t>
            </a:r>
            <a:r>
              <a:rPr lang="en-GB" baseline="30000"/>
              <a:t>20,21</a:t>
            </a:r>
            <a:endParaRPr lang="en-GB"/>
          </a:p>
          <a:p>
            <a:pPr lvl="1"/>
            <a:r>
              <a:rPr lang="en-GB"/>
              <a:t>Serious and violent offence perpetration</a:t>
            </a:r>
            <a:r>
              <a:rPr lang="en-GB" baseline="30000"/>
              <a:t>22</a:t>
            </a:r>
            <a:endParaRPr lang="en-GB"/>
          </a:p>
          <a:p>
            <a:pPr lvl="1"/>
            <a:r>
              <a:rPr lang="en-GB"/>
              <a:t>Interpersonal processing difficulties,</a:t>
            </a:r>
          </a:p>
          <a:p>
            <a:pPr marL="444500" lvl="1" indent="0">
              <a:buNone/>
            </a:pPr>
            <a:r>
              <a:rPr lang="en-GB"/>
              <a:t>    readily accessing aggressive strategies</a:t>
            </a:r>
          </a:p>
          <a:p>
            <a:pPr marL="444500" lvl="1" indent="0">
              <a:buNone/>
            </a:pPr>
            <a:r>
              <a:rPr lang="en-GB"/>
              <a:t>    in response to interpersonal problems</a:t>
            </a:r>
            <a:r>
              <a:rPr lang="en-GB" baseline="30000"/>
              <a:t>23</a:t>
            </a:r>
            <a:endParaRPr lang="en-GB"/>
          </a:p>
          <a:p>
            <a:pPr lvl="1"/>
            <a:r>
              <a:rPr lang="en-GB"/>
              <a:t>Self-harm</a:t>
            </a:r>
            <a:r>
              <a:rPr lang="en-GB" baseline="30000"/>
              <a:t>24</a:t>
            </a:r>
            <a:endParaRPr lang="en-GB"/>
          </a:p>
          <a:p>
            <a:pPr lvl="1"/>
            <a:r>
              <a:rPr lang="en-GB"/>
              <a:t>Mental illness</a:t>
            </a:r>
            <a:r>
              <a:rPr lang="en-GB" baseline="30000"/>
              <a:t>25</a:t>
            </a:r>
            <a:endParaRPr lang="en-GB"/>
          </a:p>
          <a:p>
            <a:pPr lvl="1"/>
            <a:r>
              <a:rPr lang="en-GB"/>
              <a:t>Problematic substance misuse</a:t>
            </a:r>
            <a:r>
              <a:rPr lang="en-GB" baseline="30000"/>
              <a:t>25</a:t>
            </a:r>
            <a:endParaRPr lang="en-GB"/>
          </a:p>
          <a:p>
            <a:pPr lvl="1"/>
            <a:r>
              <a:rPr lang="en-GB"/>
              <a:t>Homelessness</a:t>
            </a:r>
            <a:r>
              <a:rPr lang="en-GB" baseline="30000"/>
              <a:t>26</a:t>
            </a:r>
          </a:p>
          <a:p>
            <a:pPr marL="12700" indent="0">
              <a:buNone/>
            </a:pPr>
            <a:endParaRPr lang="en-GB"/>
          </a:p>
          <a:p>
            <a:pPr marL="12700" indent="0" algn="ctr">
              <a:buNone/>
            </a:pPr>
            <a:r>
              <a:rPr lang="en-GB" b="1" baseline="30000">
                <a:solidFill>
                  <a:schemeClr val="accent1"/>
                </a:solidFill>
              </a:rPr>
              <a:t>NB. </a:t>
            </a:r>
            <a:r>
              <a:rPr lang="en-GB" b="1" baseline="30000"/>
              <a:t>None of these outcomes is inevitable – there are many mediating factors</a:t>
            </a:r>
            <a:endParaRPr lang="en-GB" b="1"/>
          </a:p>
        </p:txBody>
      </p:sp>
      <p:sp>
        <p:nvSpPr>
          <p:cNvPr id="3" name="Title 2">
            <a:extLst>
              <a:ext uri="{FF2B5EF4-FFF2-40B4-BE49-F238E27FC236}">
                <a16:creationId xmlns:a16="http://schemas.microsoft.com/office/drawing/2014/main" id="{CAF15630-03E1-4335-BA08-518E2F60786E}"/>
              </a:ext>
            </a:extLst>
          </p:cNvPr>
          <p:cNvSpPr>
            <a:spLocks noGrp="1"/>
          </p:cNvSpPr>
          <p:nvPr>
            <p:ph type="title"/>
          </p:nvPr>
        </p:nvSpPr>
        <p:spPr/>
        <p:txBody>
          <a:bodyPr>
            <a:normAutofit fontScale="90000"/>
          </a:bodyPr>
          <a:lstStyle/>
          <a:p>
            <a:r>
              <a:rPr lang="en-GB" dirty="0"/>
              <a:t>Adverse Childhood Experiences (ACE)</a:t>
            </a:r>
          </a:p>
        </p:txBody>
      </p:sp>
      <p:sp>
        <p:nvSpPr>
          <p:cNvPr id="4" name="Footer Placeholder 3">
            <a:extLst>
              <a:ext uri="{FF2B5EF4-FFF2-40B4-BE49-F238E27FC236}">
                <a16:creationId xmlns:a16="http://schemas.microsoft.com/office/drawing/2014/main" id="{EDB058EA-5C77-472A-BAE1-ADE1842DFECB}"/>
              </a:ext>
            </a:extLst>
          </p:cNvPr>
          <p:cNvSpPr>
            <a:spLocks noGrp="1"/>
          </p:cNvSpPr>
          <p:nvPr>
            <p:ph type="ftr" sz="quarter" idx="12"/>
          </p:nvPr>
        </p:nvSpPr>
        <p:spPr/>
        <p:txBody>
          <a:bodyPr/>
          <a:lstStyle/>
          <a:p>
            <a:pPr>
              <a:defRPr/>
            </a:pPr>
            <a:r>
              <a:rPr lang="en-US"/>
              <a:t>© SafeLives 2019</a:t>
            </a:r>
          </a:p>
        </p:txBody>
      </p:sp>
      <p:graphicFrame>
        <p:nvGraphicFramePr>
          <p:cNvPr id="5" name="Content Placeholder 7">
            <a:extLst>
              <a:ext uri="{FF2B5EF4-FFF2-40B4-BE49-F238E27FC236}">
                <a16:creationId xmlns:a16="http://schemas.microsoft.com/office/drawing/2014/main" id="{6F02E824-449C-490F-B762-92EC74969E11}"/>
              </a:ext>
            </a:extLst>
          </p:cNvPr>
          <p:cNvGraphicFramePr>
            <a:graphicFrameLocks/>
          </p:cNvGraphicFramePr>
          <p:nvPr>
            <p:extLst/>
          </p:nvPr>
        </p:nvGraphicFramePr>
        <p:xfrm>
          <a:off x="6593305" y="2598821"/>
          <a:ext cx="3617495" cy="25988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079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B3622A-DB9C-4D69-BC4D-EA79E303C7E1}"/>
              </a:ext>
            </a:extLst>
          </p:cNvPr>
          <p:cNvSpPr>
            <a:spLocks noGrp="1"/>
          </p:cNvSpPr>
          <p:nvPr>
            <p:ph idx="1"/>
          </p:nvPr>
        </p:nvSpPr>
        <p:spPr/>
        <p:txBody>
          <a:bodyPr>
            <a:normAutofit fontScale="70000" lnSpcReduction="20000"/>
          </a:bodyPr>
          <a:lstStyle/>
          <a:p>
            <a:r>
              <a:rPr lang="en-GB"/>
              <a:t>There is overlap in the neuropsychological deficits of people that have perpetrated DA, those with TBI and those that misuse alcohol</a:t>
            </a:r>
            <a:r>
              <a:rPr lang="en-GB" baseline="30000"/>
              <a:t>27</a:t>
            </a:r>
            <a:endParaRPr lang="en-GB"/>
          </a:p>
          <a:p>
            <a:endParaRPr lang="en-GB"/>
          </a:p>
          <a:p>
            <a:r>
              <a:rPr lang="en-GB"/>
              <a:t>TBI concurrence with:</a:t>
            </a:r>
          </a:p>
          <a:p>
            <a:pPr lvl="1"/>
            <a:endParaRPr lang="en-GB"/>
          </a:p>
          <a:p>
            <a:pPr lvl="1"/>
            <a:r>
              <a:rPr lang="en-GB"/>
              <a:t>IPV victimisation and perpetration</a:t>
            </a:r>
            <a:r>
              <a:rPr lang="en-GB" baseline="30000"/>
              <a:t>28,29</a:t>
            </a:r>
          </a:p>
          <a:p>
            <a:pPr lvl="1"/>
            <a:r>
              <a:rPr lang="en-GB"/>
              <a:t>Violent offence perpetration – with aggression, disinhibition, reduced cognitive functioning</a:t>
            </a:r>
            <a:r>
              <a:rPr lang="en-GB" baseline="30000"/>
              <a:t>30</a:t>
            </a:r>
          </a:p>
          <a:p>
            <a:pPr lvl="1"/>
            <a:r>
              <a:rPr lang="en-GB"/>
              <a:t>Impaired empathy and behaviour regulation</a:t>
            </a:r>
            <a:r>
              <a:rPr lang="en-GB" baseline="30000"/>
              <a:t>31</a:t>
            </a:r>
            <a:endParaRPr lang="en-GB"/>
          </a:p>
          <a:p>
            <a:pPr lvl="1"/>
            <a:r>
              <a:rPr lang="en-GB"/>
              <a:t>Self-harm</a:t>
            </a:r>
            <a:r>
              <a:rPr lang="en-GB" baseline="30000"/>
              <a:t>32</a:t>
            </a:r>
            <a:endParaRPr lang="en-GB"/>
          </a:p>
          <a:p>
            <a:pPr lvl="1"/>
            <a:r>
              <a:rPr lang="en-GB"/>
              <a:t>Mental illness</a:t>
            </a:r>
            <a:r>
              <a:rPr lang="en-GB" baseline="30000"/>
              <a:t>32</a:t>
            </a:r>
            <a:endParaRPr lang="en-GB"/>
          </a:p>
          <a:p>
            <a:pPr lvl="1"/>
            <a:r>
              <a:rPr lang="en-GB"/>
              <a:t>Problematic substance misuse</a:t>
            </a:r>
            <a:r>
              <a:rPr lang="en-GB" baseline="30000"/>
              <a:t>33</a:t>
            </a:r>
            <a:endParaRPr lang="en-GB"/>
          </a:p>
          <a:p>
            <a:pPr lvl="1"/>
            <a:r>
              <a:rPr lang="en-GB"/>
              <a:t>Homelessness</a:t>
            </a:r>
            <a:r>
              <a:rPr lang="en-GB" baseline="30000"/>
              <a:t>34</a:t>
            </a:r>
          </a:p>
          <a:p>
            <a:pPr marL="12700" indent="0">
              <a:buNone/>
            </a:pPr>
            <a:endParaRPr lang="en-GB"/>
          </a:p>
          <a:p>
            <a:pPr marL="12700" indent="0" algn="ctr">
              <a:buNone/>
            </a:pPr>
            <a:r>
              <a:rPr lang="en-GB" b="1" baseline="30000">
                <a:solidFill>
                  <a:schemeClr val="accent1"/>
                </a:solidFill>
              </a:rPr>
              <a:t>NB. </a:t>
            </a:r>
            <a:r>
              <a:rPr lang="en-GB" b="1" baseline="30000"/>
              <a:t>None of these outcomes is inevitable – there are many mediating factors</a:t>
            </a:r>
            <a:endParaRPr lang="en-GB" b="1"/>
          </a:p>
        </p:txBody>
      </p:sp>
      <p:sp>
        <p:nvSpPr>
          <p:cNvPr id="3" name="Title 2">
            <a:extLst>
              <a:ext uri="{FF2B5EF4-FFF2-40B4-BE49-F238E27FC236}">
                <a16:creationId xmlns:a16="http://schemas.microsoft.com/office/drawing/2014/main" id="{CAF15630-03E1-4335-BA08-518E2F60786E}"/>
              </a:ext>
            </a:extLst>
          </p:cNvPr>
          <p:cNvSpPr>
            <a:spLocks noGrp="1"/>
          </p:cNvSpPr>
          <p:nvPr>
            <p:ph type="title"/>
          </p:nvPr>
        </p:nvSpPr>
        <p:spPr/>
        <p:txBody>
          <a:bodyPr>
            <a:normAutofit fontScale="90000"/>
          </a:bodyPr>
          <a:lstStyle/>
          <a:p>
            <a:r>
              <a:rPr lang="en-GB"/>
              <a:t>Traumatic Brain Injury (TBI)</a:t>
            </a:r>
          </a:p>
        </p:txBody>
      </p:sp>
      <p:sp>
        <p:nvSpPr>
          <p:cNvPr id="4" name="Footer Placeholder 3">
            <a:extLst>
              <a:ext uri="{FF2B5EF4-FFF2-40B4-BE49-F238E27FC236}">
                <a16:creationId xmlns:a16="http://schemas.microsoft.com/office/drawing/2014/main" id="{EDB058EA-5C77-472A-BAE1-ADE1842DFECB}"/>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2555274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36DAD1-8E5B-4988-8866-9872C6FDE35A}"/>
              </a:ext>
            </a:extLst>
          </p:cNvPr>
          <p:cNvSpPr>
            <a:spLocks noGrp="1"/>
          </p:cNvSpPr>
          <p:nvPr>
            <p:ph idx="1"/>
          </p:nvPr>
        </p:nvSpPr>
        <p:spPr>
          <a:xfrm>
            <a:off x="1981200" y="1828800"/>
            <a:ext cx="8229600" cy="4114800"/>
          </a:xfrm>
        </p:spPr>
        <p:txBody>
          <a:bodyPr/>
          <a:lstStyle/>
          <a:p>
            <a:r>
              <a:rPr lang="en-GB"/>
              <a:t>Interventions for this group should be trauma-informed and trauma-responsive</a:t>
            </a:r>
          </a:p>
          <a:p>
            <a:endParaRPr lang="en-GB"/>
          </a:p>
          <a:p>
            <a:r>
              <a:rPr lang="en-GB"/>
              <a:t>Tailored, flexible interventions may be more appropriate for those in this group who experience psychological and emotional difficulties</a:t>
            </a:r>
          </a:p>
          <a:p>
            <a:endParaRPr lang="en-GB"/>
          </a:p>
          <a:p>
            <a:r>
              <a:rPr lang="en-GB"/>
              <a:t>What other links might there be? Could understanding them help improve interventions?</a:t>
            </a:r>
          </a:p>
        </p:txBody>
      </p:sp>
      <p:sp>
        <p:nvSpPr>
          <p:cNvPr id="3" name="Title 2">
            <a:extLst>
              <a:ext uri="{FF2B5EF4-FFF2-40B4-BE49-F238E27FC236}">
                <a16:creationId xmlns:a16="http://schemas.microsoft.com/office/drawing/2014/main" id="{4E7A3B92-5528-4876-BC72-E6AF62E62BE7}"/>
              </a:ext>
            </a:extLst>
          </p:cNvPr>
          <p:cNvSpPr>
            <a:spLocks noGrp="1"/>
          </p:cNvSpPr>
          <p:nvPr>
            <p:ph type="title"/>
          </p:nvPr>
        </p:nvSpPr>
        <p:spPr/>
        <p:txBody>
          <a:bodyPr>
            <a:normAutofit fontScale="90000"/>
          </a:bodyPr>
          <a:lstStyle/>
          <a:p>
            <a:r>
              <a:rPr lang="en-GB"/>
              <a:t>Practice implications</a:t>
            </a:r>
          </a:p>
        </p:txBody>
      </p:sp>
      <p:sp>
        <p:nvSpPr>
          <p:cNvPr id="4" name="Footer Placeholder 3">
            <a:extLst>
              <a:ext uri="{FF2B5EF4-FFF2-40B4-BE49-F238E27FC236}">
                <a16:creationId xmlns:a16="http://schemas.microsoft.com/office/drawing/2014/main" id="{17B6E968-9ADF-4262-833B-0898D28F9762}"/>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1682934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0532CF1-2C58-4629-9BDE-195F989E832C}"/>
              </a:ext>
            </a:extLst>
          </p:cNvPr>
          <p:cNvGraphicFramePr>
            <a:graphicFrameLocks noGrp="1"/>
          </p:cNvGraphicFramePr>
          <p:nvPr>
            <p:ph idx="1"/>
            <p:extLst/>
          </p:nvPr>
        </p:nvGraphicFramePr>
        <p:xfrm>
          <a:off x="1981200" y="1124925"/>
          <a:ext cx="822960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AE4E137-3D46-496B-916D-D2B2D9ADEBA3}"/>
              </a:ext>
            </a:extLst>
          </p:cNvPr>
          <p:cNvSpPr>
            <a:spLocks noGrp="1"/>
          </p:cNvSpPr>
          <p:nvPr>
            <p:ph type="title"/>
          </p:nvPr>
        </p:nvSpPr>
        <p:spPr/>
        <p:txBody>
          <a:bodyPr>
            <a:normAutofit fontScale="90000"/>
          </a:bodyPr>
          <a:lstStyle/>
          <a:p>
            <a:r>
              <a:rPr lang="en-GB"/>
              <a:t>Drive Case Manager approach</a:t>
            </a:r>
          </a:p>
        </p:txBody>
      </p:sp>
      <p:sp>
        <p:nvSpPr>
          <p:cNvPr id="4" name="Footer Placeholder 3">
            <a:extLst>
              <a:ext uri="{FF2B5EF4-FFF2-40B4-BE49-F238E27FC236}">
                <a16:creationId xmlns:a16="http://schemas.microsoft.com/office/drawing/2014/main" id="{91AD8510-8C82-4994-BD44-3941EFF58436}"/>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2585353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E2FBC6-5E63-42BD-8434-6458538F5F02}"/>
              </a:ext>
            </a:extLst>
          </p:cNvPr>
          <p:cNvSpPr>
            <a:spLocks noGrp="1"/>
          </p:cNvSpPr>
          <p:nvPr>
            <p:ph idx="1"/>
          </p:nvPr>
        </p:nvSpPr>
        <p:spPr/>
        <p:txBody>
          <a:bodyPr/>
          <a:lstStyle/>
          <a:p>
            <a:r>
              <a:rPr lang="en-GB" dirty="0"/>
              <a:t>Rather than focusing on diagnoses, staff consider factors:</a:t>
            </a:r>
          </a:p>
          <a:p>
            <a:pPr lvl="1"/>
            <a:endParaRPr lang="en-GB" dirty="0"/>
          </a:p>
          <a:p>
            <a:pPr lvl="1"/>
            <a:r>
              <a:rPr lang="en-GB" dirty="0"/>
              <a:t>Affective empathy</a:t>
            </a:r>
          </a:p>
          <a:p>
            <a:pPr lvl="1"/>
            <a:r>
              <a:rPr lang="en-GB" dirty="0"/>
              <a:t>Cognitive empathy</a:t>
            </a:r>
          </a:p>
          <a:p>
            <a:pPr lvl="1"/>
            <a:r>
              <a:rPr lang="en-GB" dirty="0"/>
              <a:t>Affect dysregulation</a:t>
            </a:r>
          </a:p>
          <a:p>
            <a:pPr lvl="1"/>
            <a:r>
              <a:rPr lang="en-GB" dirty="0"/>
              <a:t>Impulsivity</a:t>
            </a:r>
          </a:p>
          <a:p>
            <a:pPr lvl="1"/>
            <a:r>
              <a:rPr lang="en-GB" dirty="0"/>
              <a:t>Impaired reality testing</a:t>
            </a:r>
          </a:p>
          <a:p>
            <a:pPr lvl="1"/>
            <a:r>
              <a:rPr lang="en-GB" dirty="0"/>
              <a:t>Affective disorders/suicide risk</a:t>
            </a:r>
          </a:p>
          <a:p>
            <a:pPr lvl="1"/>
            <a:endParaRPr lang="en-GB" dirty="0"/>
          </a:p>
        </p:txBody>
      </p:sp>
      <p:sp>
        <p:nvSpPr>
          <p:cNvPr id="3" name="Title 2">
            <a:extLst>
              <a:ext uri="{FF2B5EF4-FFF2-40B4-BE49-F238E27FC236}">
                <a16:creationId xmlns:a16="http://schemas.microsoft.com/office/drawing/2014/main" id="{FB4BBD29-ADAC-44A9-8B27-193FA5E5D0F2}"/>
              </a:ext>
            </a:extLst>
          </p:cNvPr>
          <p:cNvSpPr>
            <a:spLocks noGrp="1"/>
          </p:cNvSpPr>
          <p:nvPr>
            <p:ph type="title"/>
          </p:nvPr>
        </p:nvSpPr>
        <p:spPr/>
        <p:txBody>
          <a:bodyPr>
            <a:normAutofit fontScale="90000"/>
          </a:bodyPr>
          <a:lstStyle/>
          <a:p>
            <a:r>
              <a:rPr lang="en-GB"/>
              <a:t>Drive Case Manager approach</a:t>
            </a:r>
          </a:p>
        </p:txBody>
      </p:sp>
      <p:sp>
        <p:nvSpPr>
          <p:cNvPr id="4" name="Footer Placeholder 3">
            <a:extLst>
              <a:ext uri="{FF2B5EF4-FFF2-40B4-BE49-F238E27FC236}">
                <a16:creationId xmlns:a16="http://schemas.microsoft.com/office/drawing/2014/main" id="{CD170AE2-E245-41A5-9A63-57488A19C49F}"/>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515947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4C130-AD25-4E4A-B0EB-2B1787C59051}"/>
              </a:ext>
            </a:extLst>
          </p:cNvPr>
          <p:cNvSpPr>
            <a:spLocks noGrp="1"/>
          </p:cNvSpPr>
          <p:nvPr>
            <p:ph idx="1"/>
          </p:nvPr>
        </p:nvSpPr>
        <p:spPr/>
        <p:txBody>
          <a:bodyPr>
            <a:normAutofit fontScale="70000" lnSpcReduction="20000"/>
          </a:bodyPr>
          <a:lstStyle/>
          <a:p>
            <a:r>
              <a:rPr lang="en-GB"/>
              <a:t>Information sharing on service user mental state, e.g. suicidality, to ensure a full picture of risk</a:t>
            </a:r>
          </a:p>
          <a:p>
            <a:endParaRPr lang="en-GB"/>
          </a:p>
          <a:p>
            <a:r>
              <a:rPr lang="en-GB"/>
              <a:t>Securing consistent prescriptions for SUs due to leave prison, who might otherwise face a gap in their medication</a:t>
            </a:r>
          </a:p>
          <a:p>
            <a:endParaRPr lang="en-GB"/>
          </a:p>
          <a:p>
            <a:r>
              <a:rPr lang="en-GB"/>
              <a:t>Pursuing and supporting services users to mental health appointments</a:t>
            </a:r>
          </a:p>
          <a:p>
            <a:endParaRPr lang="en-GB"/>
          </a:p>
          <a:p>
            <a:r>
              <a:rPr lang="en-GB"/>
              <a:t>Use of grant funding to pay for counselling</a:t>
            </a:r>
          </a:p>
          <a:p>
            <a:endParaRPr lang="en-GB"/>
          </a:p>
          <a:p>
            <a:r>
              <a:rPr lang="en-GB"/>
              <a:t>Institutional advocacy</a:t>
            </a:r>
          </a:p>
          <a:p>
            <a:endParaRPr lang="en-GB"/>
          </a:p>
          <a:p>
            <a:r>
              <a:rPr lang="en-GB"/>
              <a:t>Daily welfare checks via phone</a:t>
            </a:r>
          </a:p>
        </p:txBody>
      </p:sp>
      <p:sp>
        <p:nvSpPr>
          <p:cNvPr id="3" name="Title 2">
            <a:extLst>
              <a:ext uri="{FF2B5EF4-FFF2-40B4-BE49-F238E27FC236}">
                <a16:creationId xmlns:a16="http://schemas.microsoft.com/office/drawing/2014/main" id="{AE42A015-DF61-4750-B479-2829C56C67AF}"/>
              </a:ext>
            </a:extLst>
          </p:cNvPr>
          <p:cNvSpPr>
            <a:spLocks noGrp="1"/>
          </p:cNvSpPr>
          <p:nvPr>
            <p:ph type="title"/>
          </p:nvPr>
        </p:nvSpPr>
        <p:spPr/>
        <p:txBody>
          <a:bodyPr>
            <a:normAutofit fontScale="90000"/>
          </a:bodyPr>
          <a:lstStyle/>
          <a:p>
            <a:r>
              <a:rPr lang="en-GB"/>
              <a:t>Examples of Drive work around mental health</a:t>
            </a:r>
          </a:p>
        </p:txBody>
      </p:sp>
      <p:sp>
        <p:nvSpPr>
          <p:cNvPr id="4" name="Footer Placeholder 3">
            <a:extLst>
              <a:ext uri="{FF2B5EF4-FFF2-40B4-BE49-F238E27FC236}">
                <a16:creationId xmlns:a16="http://schemas.microsoft.com/office/drawing/2014/main" id="{DF43BDE3-801A-4E2C-9280-76D250B69772}"/>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516978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36898-6A49-42BB-84AC-12383EC9916F}"/>
              </a:ext>
            </a:extLst>
          </p:cNvPr>
          <p:cNvSpPr>
            <a:spLocks noGrp="1"/>
          </p:cNvSpPr>
          <p:nvPr>
            <p:ph type="title"/>
          </p:nvPr>
        </p:nvSpPr>
        <p:spPr/>
        <p:txBody>
          <a:bodyPr>
            <a:normAutofit fontScale="90000"/>
          </a:bodyPr>
          <a:lstStyle/>
          <a:p>
            <a:r>
              <a:rPr lang="en-GB"/>
              <a:t>Challenges</a:t>
            </a:r>
          </a:p>
        </p:txBody>
      </p:sp>
      <p:sp>
        <p:nvSpPr>
          <p:cNvPr id="4" name="Footer Placeholder 3">
            <a:extLst>
              <a:ext uri="{FF2B5EF4-FFF2-40B4-BE49-F238E27FC236}">
                <a16:creationId xmlns:a16="http://schemas.microsoft.com/office/drawing/2014/main" id="{0C62F1EE-29D2-4E60-9420-1B618D82EB82}"/>
              </a:ext>
            </a:extLst>
          </p:cNvPr>
          <p:cNvSpPr>
            <a:spLocks noGrp="1"/>
          </p:cNvSpPr>
          <p:nvPr>
            <p:ph type="ftr" sz="quarter" idx="12"/>
          </p:nvPr>
        </p:nvSpPr>
        <p:spPr/>
        <p:txBody>
          <a:bodyPr/>
          <a:lstStyle/>
          <a:p>
            <a:pPr>
              <a:defRPr/>
            </a:pPr>
            <a:r>
              <a:rPr lang="en-US"/>
              <a:t>© SafeLives 2019</a:t>
            </a:r>
          </a:p>
        </p:txBody>
      </p:sp>
      <p:sp>
        <p:nvSpPr>
          <p:cNvPr id="9" name="Content Placeholder 8">
            <a:extLst>
              <a:ext uri="{FF2B5EF4-FFF2-40B4-BE49-F238E27FC236}">
                <a16:creationId xmlns:a16="http://schemas.microsoft.com/office/drawing/2014/main" id="{4105F5F6-EEA0-4FC9-9954-D3229504C535}"/>
              </a:ext>
            </a:extLst>
          </p:cNvPr>
          <p:cNvSpPr>
            <a:spLocks noGrp="1"/>
          </p:cNvSpPr>
          <p:nvPr>
            <p:ph idx="1"/>
          </p:nvPr>
        </p:nvSpPr>
        <p:spPr/>
        <p:txBody>
          <a:bodyPr/>
          <a:lstStyle/>
          <a:p>
            <a:r>
              <a:rPr lang="en-GB" dirty="0"/>
              <a:t>Poor mental health remains the most frequent area of need highlighted by Case Managers as an outstanding concern at exit</a:t>
            </a:r>
          </a:p>
          <a:p>
            <a:endParaRPr lang="en-GB" dirty="0"/>
          </a:p>
          <a:p>
            <a:r>
              <a:rPr lang="en-GB" dirty="0"/>
              <a:t>Inadequate local provision of mental health services</a:t>
            </a:r>
          </a:p>
          <a:p>
            <a:pPr lvl="1"/>
            <a:r>
              <a:rPr lang="en-GB" dirty="0"/>
              <a:t>Long waiting lists, high thresholds for action, low intensity interventions</a:t>
            </a:r>
          </a:p>
          <a:p>
            <a:endParaRPr lang="en-GB" dirty="0"/>
          </a:p>
          <a:p>
            <a:r>
              <a:rPr lang="en-GB" dirty="0"/>
              <a:t>If service users are experiencing severe mental health issues, it may be too risky to engage them in behaviour change work</a:t>
            </a:r>
          </a:p>
          <a:p>
            <a:pPr lvl="1"/>
            <a:r>
              <a:rPr lang="en-GB" dirty="0"/>
              <a:t>Limited access to behaviour change focused support for some</a:t>
            </a:r>
          </a:p>
        </p:txBody>
      </p:sp>
    </p:spTree>
    <p:extLst>
      <p:ext uri="{BB962C8B-B14F-4D97-AF65-F5344CB8AC3E}">
        <p14:creationId xmlns:p14="http://schemas.microsoft.com/office/powerpoint/2010/main" val="243018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78D47-A76C-485E-A503-FF1E13C20D4B}"/>
              </a:ext>
            </a:extLst>
          </p:cNvPr>
          <p:cNvSpPr>
            <a:spLocks noGrp="1"/>
          </p:cNvSpPr>
          <p:nvPr>
            <p:ph type="title"/>
          </p:nvPr>
        </p:nvSpPr>
        <p:spPr/>
        <p:txBody>
          <a:bodyPr>
            <a:normAutofit fontScale="90000"/>
          </a:bodyPr>
          <a:lstStyle/>
          <a:p>
            <a:r>
              <a:rPr lang="en-GB"/>
              <a:t>Outcomes</a:t>
            </a:r>
          </a:p>
        </p:txBody>
      </p:sp>
      <p:sp>
        <p:nvSpPr>
          <p:cNvPr id="4" name="Footer Placeholder 3">
            <a:extLst>
              <a:ext uri="{FF2B5EF4-FFF2-40B4-BE49-F238E27FC236}">
                <a16:creationId xmlns:a16="http://schemas.microsoft.com/office/drawing/2014/main" id="{B2EBAB98-83D9-4082-B892-F932490823B9}"/>
              </a:ext>
            </a:extLst>
          </p:cNvPr>
          <p:cNvSpPr>
            <a:spLocks noGrp="1"/>
          </p:cNvSpPr>
          <p:nvPr>
            <p:ph type="ftr" sz="quarter" idx="12"/>
          </p:nvPr>
        </p:nvSpPr>
        <p:spPr/>
        <p:txBody>
          <a:bodyPr/>
          <a:lstStyle/>
          <a:p>
            <a:pPr>
              <a:defRPr/>
            </a:pPr>
            <a:r>
              <a:rPr lang="en-US"/>
              <a:t>© SafeLives 2019</a:t>
            </a:r>
          </a:p>
        </p:txBody>
      </p:sp>
      <p:graphicFrame>
        <p:nvGraphicFramePr>
          <p:cNvPr id="5" name="Content Placeholder 4">
            <a:extLst>
              <a:ext uri="{FF2B5EF4-FFF2-40B4-BE49-F238E27FC236}">
                <a16:creationId xmlns:a16="http://schemas.microsoft.com/office/drawing/2014/main" id="{7A474CEA-6444-4B94-8E1F-B76C684F897F}"/>
              </a:ext>
            </a:extLst>
          </p:cNvPr>
          <p:cNvGraphicFramePr>
            <a:graphicFrameLocks noGrp="1"/>
          </p:cNvGraphicFramePr>
          <p:nvPr>
            <p:ph idx="1"/>
            <p:extLst/>
          </p:nvPr>
        </p:nvGraphicFramePr>
        <p:xfrm>
          <a:off x="1981200" y="1145248"/>
          <a:ext cx="8229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3455F0C3-A483-4D11-B88E-3BF7A1D850C3}"/>
              </a:ext>
            </a:extLst>
          </p:cNvPr>
          <p:cNvGraphicFramePr>
            <a:graphicFrameLocks noGrp="1"/>
          </p:cNvGraphicFramePr>
          <p:nvPr>
            <p:extLst/>
          </p:nvPr>
        </p:nvGraphicFramePr>
        <p:xfrm>
          <a:off x="2192884" y="5371856"/>
          <a:ext cx="7806232" cy="609600"/>
        </p:xfrm>
        <a:graphic>
          <a:graphicData uri="http://schemas.openxmlformats.org/drawingml/2006/table">
            <a:tbl>
              <a:tblPr firstRow="1" bandRow="1">
                <a:tableStyleId>{72833802-FEF1-4C79-8D5D-14CF1EAF98D9}</a:tableStyleId>
              </a:tblPr>
              <a:tblGrid>
                <a:gridCol w="5377180">
                  <a:extLst>
                    <a:ext uri="{9D8B030D-6E8A-4147-A177-3AD203B41FA5}">
                      <a16:colId xmlns:a16="http://schemas.microsoft.com/office/drawing/2014/main" val="506897289"/>
                    </a:ext>
                  </a:extLst>
                </a:gridCol>
                <a:gridCol w="1214526">
                  <a:extLst>
                    <a:ext uri="{9D8B030D-6E8A-4147-A177-3AD203B41FA5}">
                      <a16:colId xmlns:a16="http://schemas.microsoft.com/office/drawing/2014/main" val="1791831384"/>
                    </a:ext>
                  </a:extLst>
                </a:gridCol>
                <a:gridCol w="1214526">
                  <a:extLst>
                    <a:ext uri="{9D8B030D-6E8A-4147-A177-3AD203B41FA5}">
                      <a16:colId xmlns:a16="http://schemas.microsoft.com/office/drawing/2014/main" val="2024357153"/>
                    </a:ext>
                  </a:extLst>
                </a:gridCol>
              </a:tblGrid>
              <a:tr h="129024">
                <a:tc>
                  <a:txBody>
                    <a:bodyPr/>
                    <a:lstStyle/>
                    <a:p>
                      <a:endParaRPr lang="en-GB" sz="1400"/>
                    </a:p>
                  </a:txBody>
                  <a:tcPr/>
                </a:tc>
                <a:tc>
                  <a:txBody>
                    <a:bodyPr/>
                    <a:lstStyle/>
                    <a:p>
                      <a:pPr algn="ctr"/>
                      <a:r>
                        <a:rPr lang="en-GB" sz="1400"/>
                        <a:t>MH need</a:t>
                      </a:r>
                    </a:p>
                  </a:txBody>
                  <a:tcPr/>
                </a:tc>
                <a:tc>
                  <a:txBody>
                    <a:bodyPr/>
                    <a:lstStyle/>
                    <a:p>
                      <a:pPr algn="ctr"/>
                      <a:r>
                        <a:rPr lang="en-GB" sz="1400"/>
                        <a:t>No MH need</a:t>
                      </a:r>
                    </a:p>
                  </a:txBody>
                  <a:tcPr/>
                </a:tc>
                <a:extLst>
                  <a:ext uri="{0D108BD9-81ED-4DB2-BD59-A6C34878D82A}">
                    <a16:rowId xmlns:a16="http://schemas.microsoft.com/office/drawing/2014/main" val="186733404"/>
                  </a:ext>
                </a:extLst>
              </a:tr>
              <a:tr h="156980">
                <a:tc>
                  <a:txBody>
                    <a:bodyPr/>
                    <a:lstStyle/>
                    <a:p>
                      <a:r>
                        <a:rPr lang="en-GB" sz="1400" b="1" dirty="0">
                          <a:solidFill>
                            <a:schemeClr val="tx1">
                              <a:lumMod val="50000"/>
                            </a:schemeClr>
                          </a:solidFill>
                        </a:rPr>
                        <a:t>Percentage of cases with complete cessation of abuse at exit</a:t>
                      </a:r>
                    </a:p>
                  </a:txBody>
                  <a:tcPr/>
                </a:tc>
                <a:tc>
                  <a:txBody>
                    <a:bodyPr/>
                    <a:lstStyle/>
                    <a:p>
                      <a:pPr algn="ctr"/>
                      <a:r>
                        <a:rPr lang="en-GB" sz="1400">
                          <a:solidFill>
                            <a:schemeClr val="tx1">
                              <a:lumMod val="50000"/>
                            </a:schemeClr>
                          </a:solidFill>
                        </a:rPr>
                        <a:t>58%</a:t>
                      </a:r>
                    </a:p>
                  </a:txBody>
                  <a:tcPr/>
                </a:tc>
                <a:tc>
                  <a:txBody>
                    <a:bodyPr/>
                    <a:lstStyle/>
                    <a:p>
                      <a:pPr algn="ctr"/>
                      <a:r>
                        <a:rPr lang="en-GB" sz="1400" dirty="0">
                          <a:solidFill>
                            <a:schemeClr val="tx1">
                              <a:lumMod val="50000"/>
                            </a:schemeClr>
                          </a:solidFill>
                        </a:rPr>
                        <a:t>75%</a:t>
                      </a:r>
                    </a:p>
                  </a:txBody>
                  <a:tcPr/>
                </a:tc>
                <a:extLst>
                  <a:ext uri="{0D108BD9-81ED-4DB2-BD59-A6C34878D82A}">
                    <a16:rowId xmlns:a16="http://schemas.microsoft.com/office/drawing/2014/main" val="2865947711"/>
                  </a:ext>
                </a:extLst>
              </a:tr>
            </a:tbl>
          </a:graphicData>
        </a:graphic>
      </p:graphicFrame>
      <p:cxnSp>
        <p:nvCxnSpPr>
          <p:cNvPr id="7" name="Straight Connector 6">
            <a:extLst>
              <a:ext uri="{FF2B5EF4-FFF2-40B4-BE49-F238E27FC236}">
                <a16:creationId xmlns:a16="http://schemas.microsoft.com/office/drawing/2014/main" id="{F55B7895-5ED6-47FA-BB0A-AFED097B4ABA}"/>
              </a:ext>
            </a:extLst>
          </p:cNvPr>
          <p:cNvCxnSpPr>
            <a:cxnSpLocks/>
          </p:cNvCxnSpPr>
          <p:nvPr/>
        </p:nvCxnSpPr>
        <p:spPr bwMode="auto">
          <a:xfrm flipV="1">
            <a:off x="4458277" y="1644075"/>
            <a:ext cx="0" cy="3214253"/>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AC7AE98A-E3DD-4BD9-904B-EBF68005E371}"/>
              </a:ext>
            </a:extLst>
          </p:cNvPr>
          <p:cNvCxnSpPr>
            <a:cxnSpLocks/>
          </p:cNvCxnSpPr>
          <p:nvPr/>
        </p:nvCxnSpPr>
        <p:spPr bwMode="auto">
          <a:xfrm flipV="1">
            <a:off x="6328641" y="1644074"/>
            <a:ext cx="0" cy="3214253"/>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9DCCBD8D-3A72-4A36-8A46-4B89E8497731}"/>
              </a:ext>
            </a:extLst>
          </p:cNvPr>
          <p:cNvCxnSpPr>
            <a:cxnSpLocks/>
          </p:cNvCxnSpPr>
          <p:nvPr/>
        </p:nvCxnSpPr>
        <p:spPr bwMode="auto">
          <a:xfrm flipV="1">
            <a:off x="8197273" y="1644073"/>
            <a:ext cx="0" cy="3214253"/>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608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0C58F-3388-4540-B866-386ADA1D370B}"/>
              </a:ext>
            </a:extLst>
          </p:cNvPr>
          <p:cNvSpPr>
            <a:spLocks noGrp="1"/>
          </p:cNvSpPr>
          <p:nvPr>
            <p:ph idx="1"/>
          </p:nvPr>
        </p:nvSpPr>
        <p:spPr/>
        <p:txBody>
          <a:bodyPr>
            <a:normAutofit fontScale="92500"/>
          </a:bodyPr>
          <a:lstStyle/>
          <a:p>
            <a:r>
              <a:rPr lang="en-GB">
                <a:ea typeface="ＭＳ Ｐゴシック"/>
              </a:rPr>
              <a:t>10 of 16 service users interviewed said their Case Manager helped with their mental health</a:t>
            </a:r>
          </a:p>
          <a:p>
            <a:endParaRPr lang="en-GB"/>
          </a:p>
          <a:p>
            <a:endParaRPr lang="en-GB"/>
          </a:p>
          <a:p>
            <a:endParaRPr lang="en-GB"/>
          </a:p>
          <a:p>
            <a:endParaRPr lang="en-GB"/>
          </a:p>
          <a:p>
            <a:endParaRPr lang="en-GB" i="1"/>
          </a:p>
          <a:p>
            <a:r>
              <a:rPr lang="en-GB">
                <a:ea typeface="ＭＳ Ｐゴシック"/>
              </a:rPr>
              <a:t>“Service users perceived the care expressed by Case Managers as central to their emerging ability to think differently and their capacity to ‘open up’”</a:t>
            </a:r>
            <a:endParaRPr lang="en-GB" b="1">
              <a:ea typeface="ＭＳ Ｐゴシック"/>
            </a:endParaRPr>
          </a:p>
        </p:txBody>
      </p:sp>
      <p:sp>
        <p:nvSpPr>
          <p:cNvPr id="3" name="Title 2">
            <a:extLst>
              <a:ext uri="{FF2B5EF4-FFF2-40B4-BE49-F238E27FC236}">
                <a16:creationId xmlns:a16="http://schemas.microsoft.com/office/drawing/2014/main" id="{77452165-35CB-4F9D-AB26-42D23D04324D}"/>
              </a:ext>
            </a:extLst>
          </p:cNvPr>
          <p:cNvSpPr>
            <a:spLocks noGrp="1"/>
          </p:cNvSpPr>
          <p:nvPr>
            <p:ph type="title"/>
          </p:nvPr>
        </p:nvSpPr>
        <p:spPr/>
        <p:txBody>
          <a:bodyPr>
            <a:normAutofit fontScale="90000"/>
          </a:bodyPr>
          <a:lstStyle/>
          <a:p>
            <a:r>
              <a:rPr lang="en-GB"/>
              <a:t>UoB independent evaluation – service user interviews</a:t>
            </a:r>
            <a:r>
              <a:rPr lang="en-GB" baseline="30000"/>
              <a:t>3</a:t>
            </a:r>
            <a:endParaRPr lang="en-GB"/>
          </a:p>
        </p:txBody>
      </p:sp>
      <p:sp>
        <p:nvSpPr>
          <p:cNvPr id="4" name="Footer Placeholder 3">
            <a:extLst>
              <a:ext uri="{FF2B5EF4-FFF2-40B4-BE49-F238E27FC236}">
                <a16:creationId xmlns:a16="http://schemas.microsoft.com/office/drawing/2014/main" id="{94165DEC-D471-42DE-A015-EED55738381D}"/>
              </a:ext>
            </a:extLst>
          </p:cNvPr>
          <p:cNvSpPr>
            <a:spLocks noGrp="1"/>
          </p:cNvSpPr>
          <p:nvPr>
            <p:ph type="ftr" sz="quarter" idx="12"/>
          </p:nvPr>
        </p:nvSpPr>
        <p:spPr/>
        <p:txBody>
          <a:bodyPr/>
          <a:lstStyle/>
          <a:p>
            <a:pPr>
              <a:defRPr/>
            </a:pPr>
            <a:r>
              <a:rPr lang="en-US"/>
              <a:t>© SafeLives 2019</a:t>
            </a:r>
          </a:p>
        </p:txBody>
      </p:sp>
      <p:sp>
        <p:nvSpPr>
          <p:cNvPr id="9" name="Speech Bubble: Rectangle with Corners Rounded 8">
            <a:extLst>
              <a:ext uri="{FF2B5EF4-FFF2-40B4-BE49-F238E27FC236}">
                <a16:creationId xmlns:a16="http://schemas.microsoft.com/office/drawing/2014/main" id="{515DEDC7-6501-4FF9-97BD-5F5C8557FFC2}"/>
              </a:ext>
            </a:extLst>
          </p:cNvPr>
          <p:cNvSpPr/>
          <p:nvPr/>
        </p:nvSpPr>
        <p:spPr bwMode="auto">
          <a:xfrm>
            <a:off x="4814381" y="2902149"/>
            <a:ext cx="2563238" cy="453895"/>
          </a:xfrm>
          <a:prstGeom prst="wedgeRoundRectCallout">
            <a:avLst>
              <a:gd name="adj1" fmla="val -20833"/>
              <a:gd name="adj2" fmla="val 74360"/>
              <a:gd name="adj3" fmla="val 16667"/>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000">
                <a:solidFill>
                  <a:srgbClr val="FFFFFF"/>
                </a:solidFill>
              </a:rPr>
              <a:t>“Drive saved my life”</a:t>
            </a:r>
          </a:p>
        </p:txBody>
      </p:sp>
    </p:spTree>
    <p:extLst>
      <p:ext uri="{BB962C8B-B14F-4D97-AF65-F5344CB8AC3E}">
        <p14:creationId xmlns:p14="http://schemas.microsoft.com/office/powerpoint/2010/main" val="203590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Why an interdisciplinary network?</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995949"/>
            <a:ext cx="10877550" cy="3718898"/>
          </a:xfrm>
        </p:spPr>
        <p:txBody>
          <a:bodyPr/>
          <a:lstStyle/>
          <a:p>
            <a:pPr marL="0" indent="0">
              <a:buNone/>
            </a:pPr>
            <a:r>
              <a:rPr lang="en-GB" dirty="0"/>
              <a:t>We believe that progress will require:</a:t>
            </a:r>
          </a:p>
          <a:p>
            <a:r>
              <a:rPr lang="en-GB" dirty="0"/>
              <a:t>A shared language and approach to measurement </a:t>
            </a:r>
          </a:p>
          <a:p>
            <a:r>
              <a:rPr lang="en-GB" dirty="0"/>
              <a:t>A better understanding of pathways to domestic and sexual violence and their relationship to mental health problems </a:t>
            </a:r>
          </a:p>
          <a:p>
            <a:r>
              <a:rPr lang="en-GB" dirty="0"/>
              <a:t>Improved experiences of health and social care </a:t>
            </a:r>
          </a:p>
          <a:p>
            <a:r>
              <a:rPr lang="en-GB" dirty="0"/>
              <a:t>More effective interventions</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3368069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52165-35CB-4F9D-AB26-42D23D04324D}"/>
              </a:ext>
            </a:extLst>
          </p:cNvPr>
          <p:cNvSpPr>
            <a:spLocks noGrp="1"/>
          </p:cNvSpPr>
          <p:nvPr>
            <p:ph type="title"/>
          </p:nvPr>
        </p:nvSpPr>
        <p:spPr/>
        <p:txBody>
          <a:bodyPr>
            <a:normAutofit fontScale="90000"/>
          </a:bodyPr>
          <a:lstStyle/>
          <a:p>
            <a:r>
              <a:rPr lang="en-GB"/>
              <a:t>Service user feedback</a:t>
            </a:r>
          </a:p>
        </p:txBody>
      </p:sp>
      <p:sp>
        <p:nvSpPr>
          <p:cNvPr id="4" name="Footer Placeholder 3">
            <a:extLst>
              <a:ext uri="{FF2B5EF4-FFF2-40B4-BE49-F238E27FC236}">
                <a16:creationId xmlns:a16="http://schemas.microsoft.com/office/drawing/2014/main" id="{94165DEC-D471-42DE-A015-EED55738381D}"/>
              </a:ext>
            </a:extLst>
          </p:cNvPr>
          <p:cNvSpPr>
            <a:spLocks noGrp="1"/>
          </p:cNvSpPr>
          <p:nvPr>
            <p:ph type="ftr" sz="quarter" idx="12"/>
          </p:nvPr>
        </p:nvSpPr>
        <p:spPr/>
        <p:txBody>
          <a:bodyPr/>
          <a:lstStyle/>
          <a:p>
            <a:pPr>
              <a:defRPr/>
            </a:pPr>
            <a:r>
              <a:rPr lang="en-US"/>
              <a:t>© SafeLives 2019</a:t>
            </a:r>
          </a:p>
        </p:txBody>
      </p:sp>
      <p:sp>
        <p:nvSpPr>
          <p:cNvPr id="5" name="Speech Bubble: Rectangle with Corners Rounded 4">
            <a:extLst>
              <a:ext uri="{FF2B5EF4-FFF2-40B4-BE49-F238E27FC236}">
                <a16:creationId xmlns:a16="http://schemas.microsoft.com/office/drawing/2014/main" id="{704A3045-06AE-45D0-A3AD-4085758CA7D2}"/>
              </a:ext>
            </a:extLst>
          </p:cNvPr>
          <p:cNvSpPr/>
          <p:nvPr/>
        </p:nvSpPr>
        <p:spPr bwMode="auto">
          <a:xfrm>
            <a:off x="1981200" y="1256836"/>
            <a:ext cx="5675376" cy="1982724"/>
          </a:xfrm>
          <a:prstGeom prst="wedgeRoundRectCallou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600">
                <a:solidFill>
                  <a:srgbClr val="FFFFFF"/>
                </a:solidFill>
              </a:rPr>
              <a:t>“It is not any one thing in particular but I have been able to develop an understanding of my emotions and how they are part of me but also how they impact upon those around me. I have to manage these emotions on an hourly/daily basis but by knowing what they are and working through the consequences of my actions I can make better choices for myself and the people around me”</a:t>
            </a:r>
          </a:p>
        </p:txBody>
      </p:sp>
      <p:sp>
        <p:nvSpPr>
          <p:cNvPr id="8" name="Speech Bubble: Rectangle with Corners Rounded 7">
            <a:extLst>
              <a:ext uri="{FF2B5EF4-FFF2-40B4-BE49-F238E27FC236}">
                <a16:creationId xmlns:a16="http://schemas.microsoft.com/office/drawing/2014/main" id="{DC8D041F-2D9F-4DA8-9542-7B82A0C9A6D9}"/>
              </a:ext>
            </a:extLst>
          </p:cNvPr>
          <p:cNvSpPr/>
          <p:nvPr/>
        </p:nvSpPr>
        <p:spPr bwMode="auto">
          <a:xfrm>
            <a:off x="5937504" y="3134868"/>
            <a:ext cx="4273296" cy="1243584"/>
          </a:xfrm>
          <a:prstGeom prst="wedgeRoundRectCallou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600">
                <a:solidFill>
                  <a:srgbClr val="FFFFFF"/>
                </a:solidFill>
              </a:rPr>
              <a:t>“I have learned tools that allow me to see things from other people's perspectives. This helps me to be more empathetic, understanding and generally be more calm”</a:t>
            </a:r>
          </a:p>
        </p:txBody>
      </p:sp>
      <p:sp>
        <p:nvSpPr>
          <p:cNvPr id="12" name="Speech Bubble: Rectangle with Corners Rounded 11">
            <a:extLst>
              <a:ext uri="{FF2B5EF4-FFF2-40B4-BE49-F238E27FC236}">
                <a16:creationId xmlns:a16="http://schemas.microsoft.com/office/drawing/2014/main" id="{02C544A3-A1DA-4EE2-AB9D-7AA7A45941CE}"/>
              </a:ext>
            </a:extLst>
          </p:cNvPr>
          <p:cNvSpPr/>
          <p:nvPr/>
        </p:nvSpPr>
        <p:spPr bwMode="auto">
          <a:xfrm>
            <a:off x="2289048" y="4260044"/>
            <a:ext cx="4370832" cy="1481328"/>
          </a:xfrm>
          <a:prstGeom prst="wedgeRoundRectCallou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600">
                <a:solidFill>
                  <a:srgbClr val="FFFFFF"/>
                </a:solidFill>
              </a:rPr>
              <a:t>“Got me to reflect on my own thoughts, feelings and choices and realise I always have a choice even in bad situations. I have also been made to feel like a human not just an abuser”</a:t>
            </a:r>
          </a:p>
        </p:txBody>
      </p:sp>
      <p:sp>
        <p:nvSpPr>
          <p:cNvPr id="2" name="TextBox 1">
            <a:extLst>
              <a:ext uri="{FF2B5EF4-FFF2-40B4-BE49-F238E27FC236}">
                <a16:creationId xmlns:a16="http://schemas.microsoft.com/office/drawing/2014/main" id="{F4DA9490-2F25-467C-A2C5-CA649BCEE260}"/>
              </a:ext>
            </a:extLst>
          </p:cNvPr>
          <p:cNvSpPr txBox="1"/>
          <p:nvPr/>
        </p:nvSpPr>
        <p:spPr>
          <a:xfrm>
            <a:off x="7105388" y="5887152"/>
            <a:ext cx="2718821" cy="738664"/>
          </a:xfrm>
          <a:prstGeom prst="rect">
            <a:avLst/>
          </a:prstGeom>
          <a:noFill/>
        </p:spPr>
        <p:txBody>
          <a:bodyPr wrap="none" lIns="0" tIns="0" rIns="0" bIns="0" rtlCol="0">
            <a:spAutoFit/>
          </a:bodyPr>
          <a:lstStyle/>
          <a:p>
            <a:pPr algn="r"/>
            <a:r>
              <a:rPr lang="en-GB" sz="1600" b="1" dirty="0">
                <a:solidFill>
                  <a:schemeClr val="accent2"/>
                </a:solidFill>
              </a:rPr>
              <a:t>suzanne.jacob@safelives.org.uk</a:t>
            </a:r>
          </a:p>
          <a:p>
            <a:pPr algn="r"/>
            <a:r>
              <a:rPr lang="en-GB" sz="1600" b="1" dirty="0">
                <a:solidFill>
                  <a:schemeClr val="accent2"/>
                </a:solidFill>
              </a:rPr>
              <a:t>emma.vallis@safelives.org.uk</a:t>
            </a:r>
          </a:p>
          <a:p>
            <a:pPr algn="r"/>
            <a:r>
              <a:rPr lang="en-GB" sz="1600" b="1" dirty="0">
                <a:solidFill>
                  <a:schemeClr val="accent2"/>
                </a:solidFill>
              </a:rPr>
              <a:t>shanti.rao@safelives.org.uk</a:t>
            </a:r>
          </a:p>
        </p:txBody>
      </p:sp>
      <p:pic>
        <p:nvPicPr>
          <p:cNvPr id="7" name="Graphic 6" descr="Envelope">
            <a:extLst>
              <a:ext uri="{FF2B5EF4-FFF2-40B4-BE49-F238E27FC236}">
                <a16:creationId xmlns:a16="http://schemas.microsoft.com/office/drawing/2014/main" id="{00F78E3C-C4A2-4EA3-812C-C28B3099A5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2241" y="5980467"/>
            <a:ext cx="552035" cy="552035"/>
          </a:xfrm>
          <a:prstGeom prst="rect">
            <a:avLst/>
          </a:prstGeom>
        </p:spPr>
      </p:pic>
    </p:spTree>
    <p:extLst>
      <p:ext uri="{BB962C8B-B14F-4D97-AF65-F5344CB8AC3E}">
        <p14:creationId xmlns:p14="http://schemas.microsoft.com/office/powerpoint/2010/main" val="1062126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346533"/>
            <a:ext cx="8229600" cy="685800"/>
          </a:xfrm>
        </p:spPr>
        <p:txBody>
          <a:bodyPr>
            <a:normAutofit fontScale="90000"/>
          </a:bodyPr>
          <a:lstStyle/>
          <a:p>
            <a:r>
              <a:rPr lang="en-GB"/>
              <a:t>Keep in touch</a:t>
            </a:r>
          </a:p>
        </p:txBody>
      </p:sp>
      <p:sp>
        <p:nvSpPr>
          <p:cNvPr id="4" name="Footer Placeholder 3"/>
          <p:cNvSpPr>
            <a:spLocks noGrp="1"/>
          </p:cNvSpPr>
          <p:nvPr>
            <p:ph type="ftr" sz="quarter" idx="12"/>
          </p:nvPr>
        </p:nvSpPr>
        <p:spPr/>
        <p:txBody>
          <a:bodyPr/>
          <a:lstStyle/>
          <a:p>
            <a:pPr algn="l" eaLnBrk="0" fontAlgn="base" hangingPunct="0">
              <a:spcBef>
                <a:spcPct val="0"/>
              </a:spcBef>
              <a:spcAft>
                <a:spcPct val="0"/>
              </a:spcAft>
              <a:defRPr/>
            </a:pPr>
            <a:r>
              <a:rPr lang="en-US" sz="800">
                <a:solidFill>
                  <a:srgbClr val="808285">
                    <a:lumMod val="50000"/>
                  </a:srgbClr>
                </a:solidFill>
                <a:latin typeface="Arial" pitchFamily="-108" charset="0"/>
                <a:ea typeface="ＭＳ Ｐゴシック" pitchFamily="-108" charset="-128"/>
              </a:rPr>
              <a:t>© SafeLives 2019</a:t>
            </a:r>
          </a:p>
        </p:txBody>
      </p:sp>
      <p:grpSp>
        <p:nvGrpSpPr>
          <p:cNvPr id="5" name="Group 4"/>
          <p:cNvGrpSpPr/>
          <p:nvPr/>
        </p:nvGrpSpPr>
        <p:grpSpPr>
          <a:xfrm>
            <a:off x="1981200" y="1196753"/>
            <a:ext cx="5187789" cy="4119111"/>
            <a:chOff x="747546" y="1591398"/>
            <a:chExt cx="4760558" cy="3903087"/>
          </a:xfrm>
        </p:grpSpPr>
        <p:pic>
          <p:nvPicPr>
            <p:cNvPr id="3084" name="Picture 12" descr="address, browser, domain, http, internet, link, market, marketing, net, net surfing, network, online, optimization, page, seo, surfing, url, web address, web adress, web service, webpage, website, www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46" y="1591398"/>
              <a:ext cx="649546" cy="6495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8370" y="1710268"/>
              <a:ext cx="4649734" cy="3784217"/>
              <a:chOff x="858370" y="1710268"/>
              <a:chExt cx="4649734" cy="3784217"/>
            </a:xfrm>
          </p:grpSpPr>
          <p:sp>
            <p:nvSpPr>
              <p:cNvPr id="6" name="TextBox 5"/>
              <p:cNvSpPr txBox="1"/>
              <p:nvPr/>
            </p:nvSpPr>
            <p:spPr>
              <a:xfrm>
                <a:off x="1754985" y="1710268"/>
                <a:ext cx="2448272" cy="291636"/>
              </a:xfrm>
              <a:prstGeom prst="rect">
                <a:avLst/>
              </a:prstGeom>
              <a:noFill/>
            </p:spPr>
            <p:txBody>
              <a:bodyPr wrap="square" lIns="0" tIns="0" rIns="0" bIns="0" rtlCol="0">
                <a:spAutoFit/>
              </a:bodyPr>
              <a:lstStyle/>
              <a:p>
                <a:pPr eaLnBrk="0" fontAlgn="base" hangingPunct="0">
                  <a:spcBef>
                    <a:spcPct val="0"/>
                  </a:spcBef>
                  <a:spcAft>
                    <a:spcPct val="0"/>
                  </a:spcAft>
                  <a:defRPr/>
                </a:pPr>
                <a:r>
                  <a:rPr lang="en-GB" sz="2000">
                    <a:solidFill>
                      <a:srgbClr val="F04E98"/>
                    </a:solidFill>
                    <a:latin typeface="Arial"/>
                    <a:ea typeface="ＭＳ Ｐゴシック" pitchFamily="-108" charset="-128"/>
                  </a:rPr>
                  <a:t>www.safelives.org.uk</a:t>
                </a:r>
              </a:p>
            </p:txBody>
          </p:sp>
          <p:sp>
            <p:nvSpPr>
              <p:cNvPr id="7" name="TextBox 6"/>
              <p:cNvSpPr txBox="1"/>
              <p:nvPr/>
            </p:nvSpPr>
            <p:spPr>
              <a:xfrm>
                <a:off x="1754985" y="2394199"/>
                <a:ext cx="2448272" cy="291636"/>
              </a:xfrm>
              <a:prstGeom prst="rect">
                <a:avLst/>
              </a:prstGeom>
              <a:noFill/>
            </p:spPr>
            <p:txBody>
              <a:bodyPr wrap="square" lIns="0" tIns="0" rIns="0" bIns="0" rtlCol="0">
                <a:spAutoFit/>
              </a:bodyPr>
              <a:lstStyle/>
              <a:p>
                <a:pPr eaLnBrk="0" fontAlgn="base" hangingPunct="0">
                  <a:spcBef>
                    <a:spcPct val="0"/>
                  </a:spcBef>
                  <a:spcAft>
                    <a:spcPct val="0"/>
                  </a:spcAft>
                  <a:defRPr/>
                </a:pPr>
                <a:r>
                  <a:rPr lang="en-GB" sz="2000" dirty="0">
                    <a:solidFill>
                      <a:srgbClr val="F04E98"/>
                    </a:solidFill>
                    <a:latin typeface="Arial"/>
                    <a:ea typeface="ＭＳ Ｐゴシック" pitchFamily="-108" charset="-128"/>
                  </a:rPr>
                  <a:t>0117 403 3220</a:t>
                </a:r>
              </a:p>
            </p:txBody>
          </p:sp>
          <p:sp>
            <p:nvSpPr>
              <p:cNvPr id="8" name="TextBox 7"/>
              <p:cNvSpPr txBox="1"/>
              <p:nvPr/>
            </p:nvSpPr>
            <p:spPr>
              <a:xfrm>
                <a:off x="1727859" y="3077146"/>
                <a:ext cx="2448272" cy="291636"/>
              </a:xfrm>
              <a:prstGeom prst="rect">
                <a:avLst/>
              </a:prstGeom>
              <a:noFill/>
            </p:spPr>
            <p:txBody>
              <a:bodyPr wrap="square" lIns="0" tIns="0" rIns="0" bIns="0" rtlCol="0">
                <a:spAutoFit/>
              </a:bodyPr>
              <a:lstStyle/>
              <a:p>
                <a:pPr eaLnBrk="0" fontAlgn="base" hangingPunct="0">
                  <a:spcBef>
                    <a:spcPct val="0"/>
                  </a:spcBef>
                  <a:spcAft>
                    <a:spcPct val="0"/>
                  </a:spcAft>
                  <a:defRPr/>
                </a:pPr>
                <a:r>
                  <a:rPr lang="en-GB" sz="2000">
                    <a:solidFill>
                      <a:srgbClr val="F04E98"/>
                    </a:solidFill>
                    <a:latin typeface="Arial"/>
                    <a:ea typeface="ＭＳ Ｐゴシック" pitchFamily="-108" charset="-128"/>
                  </a:rPr>
                  <a:t>@</a:t>
                </a:r>
                <a:r>
                  <a:rPr lang="en-GB" sz="2000" err="1">
                    <a:solidFill>
                      <a:srgbClr val="F04E98"/>
                    </a:solidFill>
                    <a:latin typeface="Arial"/>
                    <a:ea typeface="ＭＳ Ｐゴシック" pitchFamily="-108" charset="-128"/>
                  </a:rPr>
                  <a:t>safelives</a:t>
                </a:r>
                <a:r>
                  <a:rPr lang="en-GB" sz="2000">
                    <a:solidFill>
                      <a:srgbClr val="F04E98"/>
                    </a:solidFill>
                    <a:latin typeface="Arial"/>
                    <a:ea typeface="ＭＳ Ｐゴシック" pitchFamily="-108" charset="-128"/>
                  </a:rPr>
                  <a:t>_</a:t>
                </a:r>
              </a:p>
            </p:txBody>
          </p:sp>
          <p:sp>
            <p:nvSpPr>
              <p:cNvPr id="9" name="TextBox 8"/>
              <p:cNvSpPr txBox="1"/>
              <p:nvPr/>
            </p:nvSpPr>
            <p:spPr>
              <a:xfrm>
                <a:off x="1737731" y="3760093"/>
                <a:ext cx="2448272" cy="291636"/>
              </a:xfrm>
              <a:prstGeom prst="rect">
                <a:avLst/>
              </a:prstGeom>
              <a:noFill/>
            </p:spPr>
            <p:txBody>
              <a:bodyPr wrap="square" lIns="0" tIns="0" rIns="0" bIns="0" rtlCol="0">
                <a:spAutoFit/>
              </a:bodyPr>
              <a:lstStyle/>
              <a:p>
                <a:pPr eaLnBrk="0" fontAlgn="base" hangingPunct="0">
                  <a:spcBef>
                    <a:spcPct val="0"/>
                  </a:spcBef>
                  <a:spcAft>
                    <a:spcPct val="0"/>
                  </a:spcAft>
                  <a:defRPr/>
                </a:pPr>
                <a:r>
                  <a:rPr lang="en-GB" sz="2000">
                    <a:solidFill>
                      <a:srgbClr val="F04E98"/>
                    </a:solidFill>
                    <a:latin typeface="Arial"/>
                    <a:ea typeface="ＭＳ Ｐゴシック" pitchFamily="-108" charset="-128"/>
                  </a:rPr>
                  <a:t>@safelives.uk</a:t>
                </a:r>
              </a:p>
            </p:txBody>
          </p:sp>
          <p:sp>
            <p:nvSpPr>
              <p:cNvPr id="10" name="TextBox 9"/>
              <p:cNvSpPr txBox="1"/>
              <p:nvPr/>
            </p:nvSpPr>
            <p:spPr>
              <a:xfrm>
                <a:off x="1727859" y="4443040"/>
                <a:ext cx="2448272" cy="291636"/>
              </a:xfrm>
              <a:prstGeom prst="rect">
                <a:avLst/>
              </a:prstGeom>
              <a:noFill/>
            </p:spPr>
            <p:txBody>
              <a:bodyPr wrap="square" lIns="0" tIns="0" rIns="0" bIns="0" rtlCol="0">
                <a:spAutoFit/>
              </a:bodyPr>
              <a:lstStyle/>
              <a:p>
                <a:pPr eaLnBrk="0" fontAlgn="base" hangingPunct="0">
                  <a:spcBef>
                    <a:spcPct val="0"/>
                  </a:spcBef>
                  <a:spcAft>
                    <a:spcPct val="0"/>
                  </a:spcAft>
                  <a:defRPr/>
                </a:pPr>
                <a:r>
                  <a:rPr lang="en-GB" sz="2000">
                    <a:solidFill>
                      <a:srgbClr val="F04E98"/>
                    </a:solidFill>
                    <a:latin typeface="Arial"/>
                    <a:ea typeface="ＭＳ Ｐゴシック" pitchFamily="-108" charset="-128"/>
                  </a:rPr>
                  <a:t>@</a:t>
                </a:r>
                <a:r>
                  <a:rPr lang="en-GB" sz="2000" err="1">
                    <a:solidFill>
                      <a:srgbClr val="F04E98"/>
                    </a:solidFill>
                    <a:latin typeface="Arial"/>
                    <a:ea typeface="ＭＳ Ｐゴシック" pitchFamily="-108" charset="-128"/>
                  </a:rPr>
                  <a:t>safelives</a:t>
                </a:r>
                <a:r>
                  <a:rPr lang="en-GB" sz="2000">
                    <a:solidFill>
                      <a:srgbClr val="F04E98"/>
                    </a:solidFill>
                    <a:latin typeface="Arial"/>
                    <a:ea typeface="ＭＳ Ｐゴシック" pitchFamily="-108" charset="-128"/>
                  </a:rPr>
                  <a:t>_</a:t>
                </a:r>
              </a:p>
            </p:txBody>
          </p:sp>
          <p:pic>
            <p:nvPicPr>
              <p:cNvPr id="11" name="Picture 2" descr="social, social media, tweet, twitt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48" y="2922504"/>
                <a:ext cx="466247" cy="466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ile:Facebook icon 2013.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922" y="3645607"/>
                <a:ext cx="427898" cy="4669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instagram-brand.com/wp-content/uploads/2016/11/app-icon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97" y="4417449"/>
                <a:ext cx="427898" cy="4278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Écran tactile smartphone icon. Vertically rectangular box with another vertically rectangular box inside of it. there is a small dot at the top center between the box margins and a dash one third of the length of the bottom in the center also between the margins."/>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8370" y="2296500"/>
                <a:ext cx="471005" cy="4710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7464" y="5125987"/>
                <a:ext cx="3780640" cy="291636"/>
              </a:xfrm>
              <a:prstGeom prst="rect">
                <a:avLst/>
              </a:prstGeom>
              <a:noFill/>
            </p:spPr>
            <p:txBody>
              <a:bodyPr wrap="square" lIns="0" tIns="0" rIns="0" bIns="0" rtlCol="0">
                <a:spAutoFit/>
              </a:bodyPr>
              <a:lstStyle/>
              <a:p>
                <a:pPr eaLnBrk="0" fontAlgn="base" hangingPunct="0">
                  <a:spcBef>
                    <a:spcPct val="0"/>
                  </a:spcBef>
                  <a:spcAft>
                    <a:spcPct val="0"/>
                  </a:spcAft>
                  <a:defRPr/>
                </a:pPr>
                <a:r>
                  <a:rPr lang="en-GB" sz="2000">
                    <a:solidFill>
                      <a:srgbClr val="F04E98"/>
                    </a:solidFill>
                    <a:latin typeface="Arial"/>
                    <a:ea typeface="ＭＳ Ｐゴシック" pitchFamily="-108" charset="-128"/>
                  </a:rPr>
                  <a:t>community.safelives.org.uk</a:t>
                </a:r>
              </a:p>
            </p:txBody>
          </p:sp>
          <p:grpSp>
            <p:nvGrpSpPr>
              <p:cNvPr id="21" name="Group 20"/>
              <p:cNvGrpSpPr/>
              <p:nvPr/>
            </p:nvGrpSpPr>
            <p:grpSpPr>
              <a:xfrm>
                <a:off x="908315" y="5065269"/>
                <a:ext cx="409456" cy="429216"/>
                <a:chOff x="6319205" y="5301748"/>
                <a:chExt cx="680036" cy="680036"/>
              </a:xfrm>
            </p:grpSpPr>
            <p:sp>
              <p:nvSpPr>
                <p:cNvPr id="22" name="Oval 21"/>
                <p:cNvSpPr/>
                <p:nvPr/>
              </p:nvSpPr>
              <p:spPr bwMode="auto">
                <a:xfrm>
                  <a:off x="6319205" y="5301748"/>
                  <a:ext cx="680036" cy="68003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290" eaLnBrk="0" fontAlgn="base" hangingPunct="0">
                    <a:spcBef>
                      <a:spcPct val="0"/>
                    </a:spcBef>
                    <a:spcAft>
                      <a:spcPct val="0"/>
                    </a:spcAft>
                    <a:defRPr/>
                  </a:pPr>
                  <a:endParaRPr lang="en-GB">
                    <a:solidFill>
                      <a:srgbClr val="FFFFFF"/>
                    </a:solidFill>
                    <a:latin typeface="Arial"/>
                    <a:ea typeface="ＭＳ Ｐゴシック" pitchFamily="-108" charset="-128"/>
                  </a:endParaRPr>
                </a:p>
              </p:txBody>
            </p:sp>
            <p:pic>
              <p:nvPicPr>
                <p:cNvPr id="23" name="Picture 17" descr="\\caada.sharepoint.com@SSL\DavWWWRoot\caada_info\Shared Documents\Branding and logos\SafeLives\4. Images, icons and infographics\Icons\Quote---whi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4065" y="5497763"/>
                  <a:ext cx="410327" cy="28800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8989" y="2139373"/>
            <a:ext cx="3008077" cy="2006445"/>
          </a:xfrm>
          <a:prstGeom prst="rect">
            <a:avLst/>
          </a:prstGeom>
        </p:spPr>
      </p:pic>
    </p:spTree>
    <p:extLst>
      <p:ext uri="{BB962C8B-B14F-4D97-AF65-F5344CB8AC3E}">
        <p14:creationId xmlns:p14="http://schemas.microsoft.com/office/powerpoint/2010/main" val="661367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5F878E9-DD1E-4C60-8DBB-EF0F28665C0E}"/>
              </a:ext>
            </a:extLst>
          </p:cNvPr>
          <p:cNvGraphicFramePr>
            <a:graphicFrameLocks noGrp="1"/>
          </p:cNvGraphicFramePr>
          <p:nvPr>
            <p:ph idx="1"/>
            <p:extLst/>
          </p:nvPr>
        </p:nvGraphicFramePr>
        <p:xfrm>
          <a:off x="1981201" y="1013973"/>
          <a:ext cx="8184971" cy="5004240"/>
        </p:xfrm>
        <a:graphic>
          <a:graphicData uri="http://schemas.openxmlformats.org/drawingml/2006/table">
            <a:tbl>
              <a:tblPr firstRow="1" bandRow="1">
                <a:tableStyleId>{2D5ABB26-0587-4C30-8999-92F81FD0307C}</a:tableStyleId>
              </a:tblPr>
              <a:tblGrid>
                <a:gridCol w="325755">
                  <a:extLst>
                    <a:ext uri="{9D8B030D-6E8A-4147-A177-3AD203B41FA5}">
                      <a16:colId xmlns:a16="http://schemas.microsoft.com/office/drawing/2014/main" val="424494971"/>
                    </a:ext>
                  </a:extLst>
                </a:gridCol>
                <a:gridCol w="7859216">
                  <a:extLst>
                    <a:ext uri="{9D8B030D-6E8A-4147-A177-3AD203B41FA5}">
                      <a16:colId xmlns:a16="http://schemas.microsoft.com/office/drawing/2014/main" val="2218210822"/>
                    </a:ext>
                  </a:extLst>
                </a:gridCol>
              </a:tblGrid>
              <a:tr h="288000">
                <a:tc>
                  <a:txBody>
                    <a:bodyPr/>
                    <a:lstStyle/>
                    <a:p>
                      <a:r>
                        <a:rPr lang="en-GB" sz="800" dirty="0">
                          <a:solidFill>
                            <a:schemeClr val="tx1">
                              <a:lumMod val="50000"/>
                            </a:schemeClr>
                          </a:solidFill>
                        </a:rPr>
                        <a:t>1</a:t>
                      </a:r>
                      <a:endParaRPr lang="en-GB" sz="800" dirty="0">
                        <a:solidFill>
                          <a:schemeClr val="tx1">
                            <a:lumMod val="50000"/>
                          </a:schemeClr>
                        </a:solidFill>
                        <a:latin typeface="+mn-lt"/>
                      </a:endParaRPr>
                    </a:p>
                  </a:txBody>
                  <a:tcPr marL="0" marR="0" marT="0" marB="54000"/>
                </a:tc>
                <a:tc>
                  <a:txBody>
                    <a:bodyPr/>
                    <a:lstStyle/>
                    <a:p>
                      <a:pPr algn="l" rtl="0" fontAlgn="ctr"/>
                      <a:r>
                        <a:rPr lang="en-GB" sz="800" u="none" strike="noStrike" dirty="0">
                          <a:solidFill>
                            <a:schemeClr val="tx1">
                              <a:lumMod val="50000"/>
                            </a:schemeClr>
                          </a:solidFill>
                          <a:effectLst/>
                        </a:rPr>
                        <a:t>Van Dorn, R., </a:t>
                      </a:r>
                      <a:r>
                        <a:rPr lang="en-GB" sz="800" u="none" strike="noStrike" dirty="0" err="1">
                          <a:solidFill>
                            <a:schemeClr val="tx1">
                              <a:lumMod val="50000"/>
                            </a:schemeClr>
                          </a:solidFill>
                          <a:effectLst/>
                        </a:rPr>
                        <a:t>Volavka</a:t>
                      </a:r>
                      <a:r>
                        <a:rPr lang="en-GB" sz="800" u="none" strike="noStrike" dirty="0">
                          <a:solidFill>
                            <a:schemeClr val="tx1">
                              <a:lumMod val="50000"/>
                            </a:schemeClr>
                          </a:solidFill>
                          <a:effectLst/>
                        </a:rPr>
                        <a:t>, J., &amp; Johnson, N. (2012). Mental disorder and violence: Is there a relationship beyond substance use?, </a:t>
                      </a:r>
                      <a:r>
                        <a:rPr lang="en-GB" sz="800" i="1" u="none" strike="noStrike" dirty="0">
                          <a:solidFill>
                            <a:schemeClr val="tx1">
                              <a:lumMod val="50000"/>
                            </a:schemeClr>
                          </a:solidFill>
                          <a:effectLst/>
                        </a:rPr>
                        <a:t>Social psychiatry and psychiatric epidemiology</a:t>
                      </a:r>
                      <a:r>
                        <a:rPr lang="en-GB" sz="800" u="none" strike="noStrike" dirty="0">
                          <a:solidFill>
                            <a:schemeClr val="tx1">
                              <a:lumMod val="50000"/>
                            </a:schemeClr>
                          </a:solidFill>
                          <a:effectLst/>
                        </a:rPr>
                        <a:t>, 47(3), 487-503</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1787639289"/>
                  </a:ext>
                </a:extLst>
              </a:tr>
              <a:tr h="288000">
                <a:tc>
                  <a:txBody>
                    <a:bodyPr/>
                    <a:lstStyle/>
                    <a:p>
                      <a:r>
                        <a:rPr lang="en-GB" sz="800">
                          <a:solidFill>
                            <a:schemeClr val="tx1">
                              <a:lumMod val="50000"/>
                            </a:schemeClr>
                          </a:solidFill>
                        </a:rPr>
                        <a:t>2</a:t>
                      </a:r>
                      <a:endParaRPr lang="en-GB" sz="800">
                        <a:solidFill>
                          <a:schemeClr val="tx1">
                            <a:lumMod val="50000"/>
                          </a:schemeClr>
                        </a:solidFill>
                        <a:latin typeface="+mn-lt"/>
                      </a:endParaRPr>
                    </a:p>
                  </a:txBody>
                  <a:tcPr marL="0" marR="0" marT="0" marB="54000"/>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GB" sz="800" u="none" strike="noStrike" dirty="0">
                          <a:solidFill>
                            <a:schemeClr val="tx1">
                              <a:lumMod val="50000"/>
                            </a:schemeClr>
                          </a:solidFill>
                          <a:effectLst/>
                        </a:rPr>
                        <a:t>Hester, M., Eisenstadt, N., Jones, C., Magnus., L., Morgan, K., &amp; Bates, L. (2019). Evaluation of Year 2 of the Drive Project – A Pilot to Address High Risk Perpetrators of Domestic Abuse, </a:t>
                      </a:r>
                      <a:r>
                        <a:rPr lang="en-GB" sz="800" u="sng" strike="noStrike" dirty="0">
                          <a:solidFill>
                            <a:schemeClr val="tx1">
                              <a:lumMod val="50000"/>
                            </a:schemeClr>
                          </a:solidFill>
                          <a:effectLst/>
                          <a:hlinkClick r:id="rId3"/>
                        </a:rPr>
                        <a:t>http://driveproject.org.uk/year-2-evaluation/</a:t>
                      </a:r>
                      <a:endParaRPr lang="en-GB" sz="800" b="0" i="0" u="sng"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1014276327"/>
                  </a:ext>
                </a:extLst>
              </a:tr>
              <a:tr h="288000">
                <a:tc>
                  <a:txBody>
                    <a:bodyPr/>
                    <a:lstStyle/>
                    <a:p>
                      <a:r>
                        <a:rPr lang="en-GB" sz="800">
                          <a:solidFill>
                            <a:schemeClr val="tx1">
                              <a:lumMod val="50000"/>
                            </a:schemeClr>
                          </a:solidFill>
                        </a:rPr>
                        <a:t>3</a:t>
                      </a:r>
                      <a:endParaRPr lang="en-GB" sz="800">
                        <a:solidFill>
                          <a:schemeClr val="tx1">
                            <a:lumMod val="50000"/>
                          </a:schemeClr>
                        </a:solidFill>
                        <a:latin typeface="+mn-lt"/>
                      </a:endParaRPr>
                    </a:p>
                  </a:txBody>
                  <a:tcPr marL="0" marR="0" marT="0" marB="54000"/>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800" b="0" i="0" u="none" strike="noStrike" dirty="0" err="1">
                          <a:solidFill>
                            <a:schemeClr val="tx1">
                              <a:lumMod val="50000"/>
                            </a:schemeClr>
                          </a:solidFill>
                          <a:effectLst/>
                          <a:latin typeface="+mn-lt"/>
                        </a:rPr>
                        <a:t>Reingle</a:t>
                      </a:r>
                      <a:r>
                        <a:rPr lang="en-US" sz="800" b="0" i="0" u="none" strike="noStrike" dirty="0">
                          <a:solidFill>
                            <a:schemeClr val="tx1">
                              <a:lumMod val="50000"/>
                            </a:schemeClr>
                          </a:solidFill>
                          <a:effectLst/>
                          <a:latin typeface="+mn-lt"/>
                        </a:rPr>
                        <a:t>, J. M., Jennings, W. G., Connell, N. M., </a:t>
                      </a:r>
                      <a:r>
                        <a:rPr lang="en-US" sz="800" b="0" i="0" u="none" strike="noStrike" dirty="0" err="1">
                          <a:solidFill>
                            <a:schemeClr val="tx1">
                              <a:lumMod val="50000"/>
                            </a:schemeClr>
                          </a:solidFill>
                          <a:effectLst/>
                          <a:latin typeface="+mn-lt"/>
                        </a:rPr>
                        <a:t>Businelle</a:t>
                      </a:r>
                      <a:r>
                        <a:rPr lang="en-US" sz="800" b="0" i="0" u="none" strike="noStrike" dirty="0">
                          <a:solidFill>
                            <a:schemeClr val="tx1">
                              <a:lumMod val="50000"/>
                            </a:schemeClr>
                          </a:solidFill>
                          <a:effectLst/>
                          <a:latin typeface="+mn-lt"/>
                        </a:rPr>
                        <a:t>, M. S., &amp; </a:t>
                      </a:r>
                      <a:r>
                        <a:rPr lang="en-US" sz="800" b="0" i="0" u="none" strike="noStrike" dirty="0" err="1">
                          <a:solidFill>
                            <a:schemeClr val="tx1">
                              <a:lumMod val="50000"/>
                            </a:schemeClr>
                          </a:solidFill>
                          <a:effectLst/>
                          <a:latin typeface="+mn-lt"/>
                        </a:rPr>
                        <a:t>Chartier</a:t>
                      </a:r>
                      <a:r>
                        <a:rPr lang="en-US" sz="800" b="0" i="0" u="none" strike="noStrike" dirty="0">
                          <a:solidFill>
                            <a:schemeClr val="tx1">
                              <a:lumMod val="50000"/>
                            </a:schemeClr>
                          </a:solidFill>
                          <a:effectLst/>
                          <a:latin typeface="+mn-lt"/>
                        </a:rPr>
                        <a:t>, K. (2014). On the pervasiveness of event-specific alcohol use, general substance use, and mental health problems as risk factors for intimate partner violence. </a:t>
                      </a:r>
                      <a:r>
                        <a:rPr lang="en-US" sz="800" b="0" i="1" u="none" strike="noStrike" dirty="0">
                          <a:solidFill>
                            <a:schemeClr val="tx1">
                              <a:lumMod val="50000"/>
                            </a:schemeClr>
                          </a:solidFill>
                          <a:effectLst/>
                          <a:latin typeface="+mn-lt"/>
                        </a:rPr>
                        <a:t>Journal of Interpersonal Violence</a:t>
                      </a:r>
                      <a:r>
                        <a:rPr lang="en-US" sz="800" b="0" i="0" u="none" strike="noStrike" dirty="0">
                          <a:solidFill>
                            <a:schemeClr val="tx1">
                              <a:lumMod val="50000"/>
                            </a:schemeClr>
                          </a:solidFill>
                          <a:effectLst/>
                          <a:latin typeface="+mn-lt"/>
                        </a:rPr>
                        <a:t>, 29(16), 2951-2970.</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150703467"/>
                  </a:ext>
                </a:extLst>
              </a:tr>
              <a:tr h="288000">
                <a:tc>
                  <a:txBody>
                    <a:bodyPr/>
                    <a:lstStyle/>
                    <a:p>
                      <a:r>
                        <a:rPr lang="en-GB" sz="800" dirty="0">
                          <a:solidFill>
                            <a:schemeClr val="tx1">
                              <a:lumMod val="50000"/>
                            </a:schemeClr>
                          </a:solidFill>
                          <a:latin typeface="+mn-lt"/>
                        </a:rPr>
                        <a:t>4</a:t>
                      </a:r>
                    </a:p>
                  </a:txBody>
                  <a:tcPr marL="0" marR="0" marT="0" marB="54000"/>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GB" sz="800" kern="1200" dirty="0" err="1">
                          <a:solidFill>
                            <a:schemeClr val="tx1">
                              <a:lumMod val="50000"/>
                            </a:schemeClr>
                          </a:solidFill>
                          <a:latin typeface="+mn-lt"/>
                          <a:ea typeface="+mn-ea"/>
                          <a:cs typeface="+mn-cs"/>
                        </a:rPr>
                        <a:t>Breet</a:t>
                      </a:r>
                      <a:r>
                        <a:rPr lang="en-GB" sz="800" kern="1200" dirty="0">
                          <a:solidFill>
                            <a:schemeClr val="tx1">
                              <a:lumMod val="50000"/>
                            </a:schemeClr>
                          </a:solidFill>
                          <a:latin typeface="+mn-lt"/>
                          <a:ea typeface="+mn-ea"/>
                          <a:cs typeface="+mn-cs"/>
                        </a:rPr>
                        <a:t>, E., Seedat, S., &amp; </a:t>
                      </a:r>
                      <a:r>
                        <a:rPr lang="en-GB" sz="800" kern="1200" dirty="0" err="1">
                          <a:solidFill>
                            <a:schemeClr val="tx1">
                              <a:lumMod val="50000"/>
                            </a:schemeClr>
                          </a:solidFill>
                          <a:latin typeface="+mn-lt"/>
                          <a:ea typeface="+mn-ea"/>
                          <a:cs typeface="+mn-cs"/>
                        </a:rPr>
                        <a:t>Kagee</a:t>
                      </a:r>
                      <a:r>
                        <a:rPr lang="en-GB" sz="800" kern="1200" dirty="0">
                          <a:solidFill>
                            <a:schemeClr val="tx1">
                              <a:lumMod val="50000"/>
                            </a:schemeClr>
                          </a:solidFill>
                          <a:latin typeface="+mn-lt"/>
                          <a:ea typeface="+mn-ea"/>
                          <a:cs typeface="+mn-cs"/>
                        </a:rPr>
                        <a:t>, A. (2016). Posttraumatic Stress Disorder and Depression in Men and Women Who Perpetrate Intimate Partner Violence, </a:t>
                      </a:r>
                      <a:r>
                        <a:rPr lang="en-GB" sz="800" i="1" kern="1200" dirty="0">
                          <a:solidFill>
                            <a:schemeClr val="tx1">
                              <a:lumMod val="50000"/>
                            </a:schemeClr>
                          </a:solidFill>
                          <a:latin typeface="+mn-lt"/>
                          <a:ea typeface="+mn-ea"/>
                          <a:cs typeface="+mn-cs"/>
                        </a:rPr>
                        <a:t>Journal of Interpersonal Violence</a:t>
                      </a:r>
                      <a:r>
                        <a:rPr lang="en-GB" sz="800" kern="1200" dirty="0">
                          <a:solidFill>
                            <a:schemeClr val="tx1">
                              <a:lumMod val="50000"/>
                            </a:schemeClr>
                          </a:solidFill>
                          <a:latin typeface="+mn-lt"/>
                          <a:ea typeface="+mn-ea"/>
                          <a:cs typeface="+mn-cs"/>
                        </a:rPr>
                        <a:t>, doi:10.1177/0886260516660297</a:t>
                      </a:r>
                    </a:p>
                  </a:txBody>
                  <a:tcPr marL="0" marR="0" marT="0" marB="54000"/>
                </a:tc>
                <a:extLst>
                  <a:ext uri="{0D108BD9-81ED-4DB2-BD59-A6C34878D82A}">
                    <a16:rowId xmlns:a16="http://schemas.microsoft.com/office/drawing/2014/main" val="1749766956"/>
                  </a:ext>
                </a:extLst>
              </a:tr>
              <a:tr h="288000">
                <a:tc>
                  <a:txBody>
                    <a:bodyPr/>
                    <a:lstStyle/>
                    <a:p>
                      <a:r>
                        <a:rPr lang="en-GB" sz="800" dirty="0">
                          <a:solidFill>
                            <a:schemeClr val="tx1">
                              <a:lumMod val="50000"/>
                            </a:schemeClr>
                          </a:solidFill>
                          <a:latin typeface="+mn-lt"/>
                        </a:rPr>
                        <a:t>5</a:t>
                      </a:r>
                    </a:p>
                  </a:txBody>
                  <a:tcPr marL="0" marR="0" marT="0" marB="54000"/>
                </a:tc>
                <a:tc>
                  <a:txBody>
                    <a:bodyPr/>
                    <a:lstStyle/>
                    <a:p>
                      <a:pPr algn="l" rtl="0" fontAlgn="ctr"/>
                      <a:r>
                        <a:rPr lang="en-GB" sz="800" u="none" strike="noStrike" dirty="0" err="1">
                          <a:solidFill>
                            <a:schemeClr val="tx1">
                              <a:lumMod val="50000"/>
                            </a:schemeClr>
                          </a:solidFill>
                          <a:effectLst/>
                        </a:rPr>
                        <a:t>Oram</a:t>
                      </a:r>
                      <a:r>
                        <a:rPr lang="en-GB" sz="800" u="none" strike="noStrike" dirty="0">
                          <a:solidFill>
                            <a:schemeClr val="tx1">
                              <a:lumMod val="50000"/>
                            </a:schemeClr>
                          </a:solidFill>
                          <a:effectLst/>
                        </a:rPr>
                        <a:t>, S., Flynn, S. M., Shaw, J., Appleby, L., &amp; Howard, L. M. (2013). Mental illness and domestic homicide: a population-based descriptive study, </a:t>
                      </a:r>
                      <a:r>
                        <a:rPr lang="en-GB" sz="800" i="1" u="none" strike="noStrike" dirty="0">
                          <a:solidFill>
                            <a:schemeClr val="tx1">
                              <a:lumMod val="50000"/>
                            </a:schemeClr>
                          </a:solidFill>
                          <a:effectLst/>
                        </a:rPr>
                        <a:t>Psychiatric Services (Washington, D. C.)</a:t>
                      </a:r>
                      <a:r>
                        <a:rPr lang="en-GB" sz="800" u="none" strike="noStrike" dirty="0">
                          <a:solidFill>
                            <a:schemeClr val="tx1">
                              <a:lumMod val="50000"/>
                            </a:schemeClr>
                          </a:solidFill>
                          <a:effectLst/>
                        </a:rPr>
                        <a:t>, 64(10), 1006-1011</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1844751727"/>
                  </a:ext>
                </a:extLst>
              </a:tr>
              <a:tr h="288000">
                <a:tc>
                  <a:txBody>
                    <a:bodyPr/>
                    <a:lstStyle/>
                    <a:p>
                      <a:r>
                        <a:rPr lang="en-GB" sz="800" dirty="0">
                          <a:solidFill>
                            <a:schemeClr val="tx1">
                              <a:lumMod val="50000"/>
                            </a:schemeClr>
                          </a:solidFill>
                          <a:latin typeface="+mn-lt"/>
                        </a:rPr>
                        <a:t>6</a:t>
                      </a:r>
                    </a:p>
                  </a:txBody>
                  <a:tcPr marL="0" marR="0" marT="0" marB="54000"/>
                </a:tc>
                <a:tc>
                  <a:txBody>
                    <a:bodyPr/>
                    <a:lstStyle/>
                    <a:p>
                      <a:pPr algn="l" rtl="0" fontAlgn="ctr"/>
                      <a:r>
                        <a:rPr lang="en-GB" sz="800" u="none" strike="noStrike" dirty="0">
                          <a:solidFill>
                            <a:schemeClr val="tx1">
                              <a:lumMod val="50000"/>
                            </a:schemeClr>
                          </a:solidFill>
                          <a:effectLst/>
                        </a:rPr>
                        <a:t>Hester, M., Ferrari. G., Jones, S. K., Williamson, E., Bacchus, L. J., Peters, T. J., &amp; Feder, G. (2015). Occurrence and impact of negative behaviour, including domestic violence and abuse, in men attending UK primary care health clinics: A cross-sectional survey, </a:t>
                      </a:r>
                      <a:r>
                        <a:rPr lang="en-GB" sz="800" i="1" u="none" strike="noStrike" dirty="0" err="1">
                          <a:solidFill>
                            <a:schemeClr val="tx1">
                              <a:lumMod val="50000"/>
                            </a:schemeClr>
                          </a:solidFill>
                          <a:effectLst/>
                        </a:rPr>
                        <a:t>BMJOpen</a:t>
                      </a:r>
                      <a:r>
                        <a:rPr lang="en-GB" sz="800" u="none" strike="noStrike" dirty="0">
                          <a:solidFill>
                            <a:schemeClr val="tx1">
                              <a:lumMod val="50000"/>
                            </a:schemeClr>
                          </a:solidFill>
                          <a:effectLst/>
                        </a:rPr>
                        <a:t>, 5, e007141</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235674897"/>
                  </a:ext>
                </a:extLst>
              </a:tr>
              <a:tr h="288000">
                <a:tc>
                  <a:txBody>
                    <a:bodyPr/>
                    <a:lstStyle/>
                    <a:p>
                      <a:r>
                        <a:rPr lang="en-GB" sz="800" dirty="0">
                          <a:solidFill>
                            <a:schemeClr val="tx1">
                              <a:lumMod val="50000"/>
                            </a:schemeClr>
                          </a:solidFill>
                          <a:latin typeface="+mn-lt"/>
                        </a:rPr>
                        <a:t>7</a:t>
                      </a:r>
                    </a:p>
                  </a:txBody>
                  <a:tcPr marL="0" marR="0" marT="0" marB="54000"/>
                </a:tc>
                <a:tc>
                  <a:txBody>
                    <a:bodyPr/>
                    <a:lstStyle/>
                    <a:p>
                      <a:pPr algn="l" rtl="0" fontAlgn="ctr"/>
                      <a:r>
                        <a:rPr lang="en-GB" sz="800" u="none" strike="noStrike" dirty="0">
                          <a:solidFill>
                            <a:schemeClr val="tx1">
                              <a:lumMod val="50000"/>
                            </a:schemeClr>
                          </a:solidFill>
                          <a:effectLst/>
                        </a:rPr>
                        <a:t>Rhodes, K. V., </a:t>
                      </a:r>
                      <a:r>
                        <a:rPr lang="en-GB" sz="800" u="none" strike="noStrike" dirty="0" err="1">
                          <a:solidFill>
                            <a:schemeClr val="tx1">
                              <a:lumMod val="50000"/>
                            </a:schemeClr>
                          </a:solidFill>
                          <a:effectLst/>
                        </a:rPr>
                        <a:t>Houry</a:t>
                      </a:r>
                      <a:r>
                        <a:rPr lang="en-GB" sz="800" u="none" strike="noStrike" dirty="0">
                          <a:solidFill>
                            <a:schemeClr val="tx1">
                              <a:lumMod val="50000"/>
                            </a:schemeClr>
                          </a:solidFill>
                          <a:effectLst/>
                        </a:rPr>
                        <a:t>, D., </a:t>
                      </a:r>
                      <a:r>
                        <a:rPr lang="en-GB" sz="800" u="none" strike="noStrike" dirty="0" err="1">
                          <a:solidFill>
                            <a:schemeClr val="tx1">
                              <a:lumMod val="50000"/>
                            </a:schemeClr>
                          </a:solidFill>
                          <a:effectLst/>
                        </a:rPr>
                        <a:t>Cerulli</a:t>
                      </a:r>
                      <a:r>
                        <a:rPr lang="en-GB" sz="800" u="none" strike="noStrike" dirty="0">
                          <a:solidFill>
                            <a:schemeClr val="tx1">
                              <a:lumMod val="50000"/>
                            </a:schemeClr>
                          </a:solidFill>
                          <a:effectLst/>
                        </a:rPr>
                        <a:t>, C., Straus, H., </a:t>
                      </a:r>
                      <a:r>
                        <a:rPr lang="en-GB" sz="800" u="none" strike="noStrike" dirty="0" err="1">
                          <a:solidFill>
                            <a:schemeClr val="tx1">
                              <a:lumMod val="50000"/>
                            </a:schemeClr>
                          </a:solidFill>
                          <a:effectLst/>
                        </a:rPr>
                        <a:t>Kaslow</a:t>
                      </a:r>
                      <a:r>
                        <a:rPr lang="en-GB" sz="800" u="none" strike="noStrike" dirty="0">
                          <a:solidFill>
                            <a:schemeClr val="tx1">
                              <a:lumMod val="50000"/>
                            </a:schemeClr>
                          </a:solidFill>
                          <a:effectLst/>
                        </a:rPr>
                        <a:t>, N. J., &amp; McNutt, L. A. (2009). Intimate partner violence and comorbid mental health conditions among urban male patients, </a:t>
                      </a:r>
                      <a:r>
                        <a:rPr lang="en-GB" sz="800" i="1" u="none" strike="noStrike" dirty="0">
                          <a:solidFill>
                            <a:schemeClr val="tx1">
                              <a:lumMod val="50000"/>
                            </a:schemeClr>
                          </a:solidFill>
                          <a:effectLst/>
                        </a:rPr>
                        <a:t>Annals of Family Medicine</a:t>
                      </a:r>
                      <a:r>
                        <a:rPr lang="en-GB" sz="800" u="none" strike="noStrike" dirty="0">
                          <a:solidFill>
                            <a:schemeClr val="tx1">
                              <a:lumMod val="50000"/>
                            </a:schemeClr>
                          </a:solidFill>
                          <a:effectLst/>
                        </a:rPr>
                        <a:t>, 7(1), 47-55</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2857000831"/>
                  </a:ext>
                </a:extLst>
              </a:tr>
              <a:tr h="288000">
                <a:tc>
                  <a:txBody>
                    <a:bodyPr/>
                    <a:lstStyle/>
                    <a:p>
                      <a:r>
                        <a:rPr lang="en-GB" sz="800" dirty="0">
                          <a:solidFill>
                            <a:schemeClr val="tx1">
                              <a:lumMod val="50000"/>
                            </a:schemeClr>
                          </a:solidFill>
                          <a:latin typeface="+mn-lt"/>
                        </a:rPr>
                        <a:t>8</a:t>
                      </a:r>
                    </a:p>
                  </a:txBody>
                  <a:tcPr marL="0" marR="0" marT="0" marB="54000"/>
                </a:tc>
                <a:tc>
                  <a:txBody>
                    <a:bodyPr/>
                    <a:lstStyle/>
                    <a:p>
                      <a:pPr algn="l" rtl="0" fontAlgn="ctr"/>
                      <a:r>
                        <a:rPr lang="en-GB" sz="800" u="none" strike="noStrike" dirty="0">
                          <a:solidFill>
                            <a:schemeClr val="tx1">
                              <a:lumMod val="50000"/>
                            </a:schemeClr>
                          </a:solidFill>
                          <a:effectLst/>
                        </a:rPr>
                        <a:t>Against Violence &amp; Abuse. (2018). “Capturing the Victim Voice” Report of a consultation commissioned by the Drive Project, </a:t>
                      </a:r>
                      <a:r>
                        <a:rPr lang="en-GB" sz="800" i="1" u="none" strike="noStrike" dirty="0">
                          <a:solidFill>
                            <a:schemeClr val="tx1">
                              <a:lumMod val="50000"/>
                            </a:schemeClr>
                          </a:solidFill>
                          <a:effectLst/>
                        </a:rPr>
                        <a:t>Unpublished manuscript</a:t>
                      </a:r>
                      <a:endParaRPr lang="en-GB" sz="800" b="0" i="1"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2958774483"/>
                  </a:ext>
                </a:extLst>
              </a:tr>
              <a:tr h="288000">
                <a:tc>
                  <a:txBody>
                    <a:bodyPr/>
                    <a:lstStyle/>
                    <a:p>
                      <a:r>
                        <a:rPr lang="en-GB" sz="800" dirty="0">
                          <a:solidFill>
                            <a:schemeClr val="tx1">
                              <a:lumMod val="50000"/>
                            </a:schemeClr>
                          </a:solidFill>
                          <a:latin typeface="+mn-lt"/>
                        </a:rPr>
                        <a:t>9</a:t>
                      </a:r>
                    </a:p>
                  </a:txBody>
                  <a:tcPr marL="0" marR="0" marT="0" marB="54000"/>
                </a:tc>
                <a:tc>
                  <a:txBody>
                    <a:bodyPr/>
                    <a:lstStyle/>
                    <a:p>
                      <a:pPr algn="l" rtl="0" fontAlgn="ctr"/>
                      <a:r>
                        <a:rPr lang="en-GB" sz="800" u="none" strike="noStrike" dirty="0">
                          <a:solidFill>
                            <a:schemeClr val="tx1">
                              <a:lumMod val="50000"/>
                            </a:schemeClr>
                          </a:solidFill>
                          <a:effectLst/>
                        </a:rPr>
                        <a:t>McManus, S., Bebbington, P., Jenkins, R., &amp; </a:t>
                      </a:r>
                      <a:r>
                        <a:rPr lang="en-GB" sz="800" u="none" strike="noStrike" dirty="0" err="1">
                          <a:solidFill>
                            <a:schemeClr val="tx1">
                              <a:lumMod val="50000"/>
                            </a:schemeClr>
                          </a:solidFill>
                          <a:effectLst/>
                        </a:rPr>
                        <a:t>Brugha</a:t>
                      </a:r>
                      <a:r>
                        <a:rPr lang="en-GB" sz="800" u="none" strike="noStrike" dirty="0">
                          <a:solidFill>
                            <a:schemeClr val="tx1">
                              <a:lumMod val="50000"/>
                            </a:schemeClr>
                          </a:solidFill>
                          <a:effectLst/>
                        </a:rPr>
                        <a:t>, T. (eds.) (2016). Mental health and wellbeing in England: Adult Psychiatric Morbidity Survey 2014. Leeds: NHS Digital</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911823109"/>
                  </a:ext>
                </a:extLst>
              </a:tr>
              <a:tr h="288000">
                <a:tc>
                  <a:txBody>
                    <a:bodyPr/>
                    <a:lstStyle/>
                    <a:p>
                      <a:r>
                        <a:rPr lang="en-GB" sz="800" dirty="0">
                          <a:solidFill>
                            <a:schemeClr val="tx1">
                              <a:lumMod val="50000"/>
                            </a:schemeClr>
                          </a:solidFill>
                          <a:latin typeface="+mn-lt"/>
                        </a:rPr>
                        <a:t>10</a:t>
                      </a:r>
                    </a:p>
                  </a:txBody>
                  <a:tcPr marL="0" marR="0" marT="0" marB="54000"/>
                </a:tc>
                <a:tc>
                  <a:txBody>
                    <a:bodyPr/>
                    <a:lstStyle/>
                    <a:p>
                      <a:pPr algn="l" rtl="0" fontAlgn="ctr"/>
                      <a:r>
                        <a:rPr lang="en-GB" sz="800" u="none" strike="noStrike" dirty="0" err="1">
                          <a:solidFill>
                            <a:schemeClr val="tx1">
                              <a:lumMod val="50000"/>
                            </a:schemeClr>
                          </a:solidFill>
                          <a:effectLst/>
                        </a:rPr>
                        <a:t>Shorey</a:t>
                      </a:r>
                      <a:r>
                        <a:rPr lang="en-GB" sz="800" u="none" strike="noStrike" dirty="0">
                          <a:solidFill>
                            <a:schemeClr val="tx1">
                              <a:lumMod val="50000"/>
                            </a:schemeClr>
                          </a:solidFill>
                          <a:effectLst/>
                        </a:rPr>
                        <a:t>, R. C., </a:t>
                      </a:r>
                      <a:r>
                        <a:rPr lang="en-GB" sz="800" u="none" strike="noStrike" dirty="0" err="1">
                          <a:solidFill>
                            <a:schemeClr val="tx1">
                              <a:lumMod val="50000"/>
                            </a:schemeClr>
                          </a:solidFill>
                          <a:effectLst/>
                        </a:rPr>
                        <a:t>Febres</a:t>
                      </a:r>
                      <a:r>
                        <a:rPr lang="en-GB" sz="800" u="none" strike="noStrike" dirty="0">
                          <a:solidFill>
                            <a:schemeClr val="tx1">
                              <a:lumMod val="50000"/>
                            </a:schemeClr>
                          </a:solidFill>
                          <a:effectLst/>
                        </a:rPr>
                        <a:t>, J., </a:t>
                      </a:r>
                      <a:r>
                        <a:rPr lang="en-GB" sz="800" u="none" strike="noStrike" dirty="0" err="1">
                          <a:solidFill>
                            <a:schemeClr val="tx1">
                              <a:lumMod val="50000"/>
                            </a:schemeClr>
                          </a:solidFill>
                          <a:effectLst/>
                        </a:rPr>
                        <a:t>Brasfield</a:t>
                      </a:r>
                      <a:r>
                        <a:rPr lang="en-GB" sz="800" u="none" strike="noStrike" dirty="0">
                          <a:solidFill>
                            <a:schemeClr val="tx1">
                              <a:lumMod val="50000"/>
                            </a:schemeClr>
                          </a:solidFill>
                          <a:effectLst/>
                        </a:rPr>
                        <a:t>, H., &amp; Stuart, G. L. (2012). The prevalence of mental health problems in men arrested for domestic violence, </a:t>
                      </a:r>
                      <a:r>
                        <a:rPr lang="en-GB" sz="800" i="1" u="none" strike="noStrike" dirty="0">
                          <a:solidFill>
                            <a:schemeClr val="tx1">
                              <a:lumMod val="50000"/>
                            </a:schemeClr>
                          </a:solidFill>
                          <a:effectLst/>
                        </a:rPr>
                        <a:t>Journal of Family Violence</a:t>
                      </a:r>
                      <a:r>
                        <a:rPr lang="en-GB" sz="800" u="none" strike="noStrike" dirty="0">
                          <a:solidFill>
                            <a:schemeClr val="tx1">
                              <a:lumMod val="50000"/>
                            </a:schemeClr>
                          </a:solidFill>
                          <a:effectLst/>
                        </a:rPr>
                        <a:t>, 27(8), 741-748</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4184922724"/>
                  </a:ext>
                </a:extLst>
              </a:tr>
              <a:tr h="288000">
                <a:tc>
                  <a:txBody>
                    <a:bodyPr/>
                    <a:lstStyle/>
                    <a:p>
                      <a:r>
                        <a:rPr lang="en-GB" sz="800" dirty="0">
                          <a:solidFill>
                            <a:schemeClr val="tx1">
                              <a:lumMod val="50000"/>
                            </a:schemeClr>
                          </a:solidFill>
                          <a:latin typeface="+mn-lt"/>
                        </a:rPr>
                        <a:t>11</a:t>
                      </a:r>
                    </a:p>
                  </a:txBody>
                  <a:tcPr marL="0" marR="0" marT="0" marB="54000"/>
                </a:tc>
                <a:tc>
                  <a:txBody>
                    <a:bodyPr/>
                    <a:lstStyle/>
                    <a:p>
                      <a:pPr algn="l" rtl="0" fontAlgn="ctr"/>
                      <a:r>
                        <a:rPr lang="en-GB" sz="800" u="none" strike="noStrike" dirty="0">
                          <a:solidFill>
                            <a:schemeClr val="tx1">
                              <a:lumMod val="50000"/>
                            </a:schemeClr>
                          </a:solidFill>
                          <a:effectLst/>
                        </a:rPr>
                        <a:t>Askeland, I. R., &amp; Heir, T. (2014). Psychiatric disorders among men voluntarily in treatment for violent behaviour: a cross-sectional study, </a:t>
                      </a:r>
                      <a:r>
                        <a:rPr lang="en-GB" sz="800" i="1" u="none" strike="noStrike" dirty="0" err="1">
                          <a:solidFill>
                            <a:schemeClr val="tx1">
                              <a:lumMod val="50000"/>
                            </a:schemeClr>
                          </a:solidFill>
                          <a:effectLst/>
                        </a:rPr>
                        <a:t>BMJOpen</a:t>
                      </a:r>
                      <a:r>
                        <a:rPr lang="en-GB" sz="800" u="none" strike="noStrike" dirty="0">
                          <a:solidFill>
                            <a:schemeClr val="tx1">
                              <a:lumMod val="50000"/>
                            </a:schemeClr>
                          </a:solidFill>
                          <a:effectLst/>
                        </a:rPr>
                        <a:t>, 4, e004485</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4026814525"/>
                  </a:ext>
                </a:extLst>
              </a:tr>
              <a:tr h="288000">
                <a:tc>
                  <a:txBody>
                    <a:bodyPr/>
                    <a:lstStyle/>
                    <a:p>
                      <a:r>
                        <a:rPr lang="en-GB" sz="800" dirty="0">
                          <a:solidFill>
                            <a:schemeClr val="tx1">
                              <a:lumMod val="50000"/>
                            </a:schemeClr>
                          </a:solidFill>
                        </a:rPr>
                        <a:t>12</a:t>
                      </a:r>
                      <a:endParaRPr lang="en-GB" sz="800" dirty="0">
                        <a:solidFill>
                          <a:schemeClr val="tx1">
                            <a:lumMod val="50000"/>
                          </a:schemeClr>
                        </a:solidFill>
                        <a:latin typeface="+mn-lt"/>
                      </a:endParaRPr>
                    </a:p>
                  </a:txBody>
                  <a:tcPr marL="0" marR="0" marT="0" marB="54000"/>
                </a:tc>
                <a:tc>
                  <a:txBody>
                    <a:bodyPr/>
                    <a:lstStyle/>
                    <a:p>
                      <a:pPr algn="l" rtl="0" fontAlgn="ctr"/>
                      <a:r>
                        <a:rPr lang="en-GB" sz="800" u="none" strike="noStrike" dirty="0">
                          <a:solidFill>
                            <a:schemeClr val="tx1">
                              <a:lumMod val="50000"/>
                            </a:schemeClr>
                          </a:solidFill>
                          <a:effectLst/>
                        </a:rPr>
                        <a:t>Okuda, M., </a:t>
                      </a:r>
                      <a:r>
                        <a:rPr lang="en-GB" sz="800" u="none" strike="noStrike" dirty="0" err="1">
                          <a:solidFill>
                            <a:schemeClr val="tx1">
                              <a:lumMod val="50000"/>
                            </a:schemeClr>
                          </a:solidFill>
                          <a:effectLst/>
                        </a:rPr>
                        <a:t>Olfson</a:t>
                      </a:r>
                      <a:r>
                        <a:rPr lang="en-GB" sz="800" u="none" strike="noStrike" dirty="0">
                          <a:solidFill>
                            <a:schemeClr val="tx1">
                              <a:lumMod val="50000"/>
                            </a:schemeClr>
                          </a:solidFill>
                          <a:effectLst/>
                        </a:rPr>
                        <a:t>, M., Wang, S., Rubio, J. M., Xu, Y., &amp; Blanco, C. (2015). Correlates of intimate partner violence perpetration: Results from a National Epidemiologic Survey, </a:t>
                      </a:r>
                      <a:r>
                        <a:rPr lang="en-GB" sz="800" i="1" u="none" strike="noStrike" dirty="0">
                          <a:solidFill>
                            <a:schemeClr val="tx1">
                              <a:lumMod val="50000"/>
                            </a:schemeClr>
                          </a:solidFill>
                          <a:effectLst/>
                        </a:rPr>
                        <a:t>Journal of Traumatic Stress</a:t>
                      </a:r>
                      <a:r>
                        <a:rPr lang="en-GB" sz="800" u="none" strike="noStrike" dirty="0">
                          <a:solidFill>
                            <a:schemeClr val="tx1">
                              <a:lumMod val="50000"/>
                            </a:schemeClr>
                          </a:solidFill>
                          <a:effectLst/>
                        </a:rPr>
                        <a:t>, 28(1), 49-56</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3635388982"/>
                  </a:ext>
                </a:extLst>
              </a:tr>
              <a:tr h="288000">
                <a:tc>
                  <a:txBody>
                    <a:bodyPr/>
                    <a:lstStyle/>
                    <a:p>
                      <a:r>
                        <a:rPr lang="en-GB" sz="800" dirty="0">
                          <a:solidFill>
                            <a:schemeClr val="tx1">
                              <a:lumMod val="50000"/>
                            </a:schemeClr>
                          </a:solidFill>
                        </a:rPr>
                        <a:t>13</a:t>
                      </a:r>
                      <a:endParaRPr lang="en-GB" sz="800" dirty="0">
                        <a:solidFill>
                          <a:schemeClr val="tx1">
                            <a:lumMod val="50000"/>
                          </a:schemeClr>
                        </a:solidFill>
                        <a:latin typeface="+mn-lt"/>
                      </a:endParaRPr>
                    </a:p>
                  </a:txBody>
                  <a:tcPr marL="0" marR="0" marT="0" marB="54000"/>
                </a:tc>
                <a:tc>
                  <a:txBody>
                    <a:bodyPr/>
                    <a:lstStyle/>
                    <a:p>
                      <a:pPr algn="l" rtl="0" fontAlgn="ctr"/>
                      <a:r>
                        <a:rPr lang="en-GB" sz="800" u="none" strike="noStrike" dirty="0">
                          <a:solidFill>
                            <a:schemeClr val="tx1">
                              <a:lumMod val="50000"/>
                            </a:schemeClr>
                          </a:solidFill>
                          <a:effectLst/>
                        </a:rPr>
                        <a:t>Mental Health Foundation. (2016). Fundamental Facts About Mental Health 2016. Mental Health Foundation: London. </a:t>
                      </a:r>
                      <a:r>
                        <a:rPr lang="en-GB" sz="800" u="none" strike="noStrike" dirty="0">
                          <a:solidFill>
                            <a:schemeClr val="tx1">
                              <a:lumMod val="50000"/>
                            </a:schemeClr>
                          </a:solidFill>
                          <a:effectLst/>
                          <a:hlinkClick r:id="rId4"/>
                        </a:rPr>
                        <a:t>https://www.mentalhealth.org.uk/sites/default/files/fundamental-facts-about-mental-health-2016.pdf</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3782051635"/>
                  </a:ext>
                </a:extLst>
              </a:tr>
              <a:tr h="288000">
                <a:tc>
                  <a:txBody>
                    <a:bodyPr/>
                    <a:lstStyle/>
                    <a:p>
                      <a:r>
                        <a:rPr lang="en-GB" sz="800" dirty="0">
                          <a:solidFill>
                            <a:schemeClr val="tx1">
                              <a:lumMod val="50000"/>
                            </a:schemeClr>
                          </a:solidFill>
                        </a:rPr>
                        <a:t>14</a:t>
                      </a:r>
                      <a:endParaRPr lang="en-GB" sz="800" dirty="0">
                        <a:solidFill>
                          <a:schemeClr val="tx1">
                            <a:lumMod val="50000"/>
                          </a:schemeClr>
                        </a:solidFill>
                        <a:latin typeface="+mn-lt"/>
                      </a:endParaRPr>
                    </a:p>
                  </a:txBody>
                  <a:tcPr marL="0" marR="0" marT="0" marB="54000"/>
                </a:tc>
                <a:tc>
                  <a:txBody>
                    <a:bodyPr/>
                    <a:lstStyle/>
                    <a:p>
                      <a:pPr algn="l" rtl="0" fontAlgn="ctr"/>
                      <a:r>
                        <a:rPr lang="en-GB" sz="800" u="none" strike="noStrike" dirty="0">
                          <a:solidFill>
                            <a:schemeClr val="tx1">
                              <a:lumMod val="50000"/>
                            </a:schemeClr>
                          </a:solidFill>
                          <a:effectLst/>
                        </a:rPr>
                        <a:t>Royal College of Psychiatrists. (2010). No Health Without Public Mental Health. The case for action. Royal College of Psychiatrists. </a:t>
                      </a:r>
                      <a:r>
                        <a:rPr lang="en-GB" sz="800" u="none" strike="noStrike" dirty="0">
                          <a:solidFill>
                            <a:schemeClr val="tx1">
                              <a:lumMod val="50000"/>
                            </a:schemeClr>
                          </a:solidFill>
                          <a:effectLst/>
                          <a:hlinkClick r:id="rId5"/>
                        </a:rPr>
                        <a:t>https://www.rcpsych.ac.uk/docs/default-source/improving-care/better-mh-policy/position-statements/ps04_2010.pdf?sfvrsn=b7316b7_4</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774777484"/>
                  </a:ext>
                </a:extLst>
              </a:tr>
              <a:tr h="288000">
                <a:tc>
                  <a:txBody>
                    <a:bodyPr/>
                    <a:lstStyle/>
                    <a:p>
                      <a:r>
                        <a:rPr lang="en-GB" sz="800" dirty="0">
                          <a:solidFill>
                            <a:schemeClr val="tx1">
                              <a:lumMod val="50000"/>
                            </a:schemeClr>
                          </a:solidFill>
                        </a:rPr>
                        <a:t>15</a:t>
                      </a:r>
                      <a:endParaRPr lang="en-GB" sz="800" dirty="0">
                        <a:solidFill>
                          <a:schemeClr val="tx1">
                            <a:lumMod val="50000"/>
                          </a:schemeClr>
                        </a:solidFill>
                        <a:latin typeface="+mn-lt"/>
                      </a:endParaRPr>
                    </a:p>
                  </a:txBody>
                  <a:tcPr marL="0" marR="0" marT="0" marB="54000"/>
                </a:tc>
                <a:tc>
                  <a:txBody>
                    <a:bodyPr/>
                    <a:lstStyle/>
                    <a:p>
                      <a:pPr algn="l" rtl="0" fontAlgn="ctr"/>
                      <a:r>
                        <a:rPr lang="en-GB" sz="800" u="none" strike="noStrike" dirty="0">
                          <a:solidFill>
                            <a:schemeClr val="tx1">
                              <a:lumMod val="50000"/>
                            </a:schemeClr>
                          </a:solidFill>
                          <a:effectLst/>
                        </a:rPr>
                        <a:t>Bridger, E., Strang, H., Parkinson, J., &amp; Sherman, L. W. (2017). Intimate Partner Homicide in England and Wales 2011-2013: Pathways to Prediction from Multi-agency Domestic Homicide Reviews, </a:t>
                      </a:r>
                      <a:r>
                        <a:rPr lang="en-GB" sz="800" i="1" u="none" strike="noStrike" dirty="0">
                          <a:solidFill>
                            <a:schemeClr val="tx1">
                              <a:lumMod val="50000"/>
                            </a:schemeClr>
                          </a:solidFill>
                          <a:effectLst/>
                        </a:rPr>
                        <a:t>Cambridge Journal of Evidence-Based Policing</a:t>
                      </a:r>
                      <a:r>
                        <a:rPr lang="en-GB" sz="800" u="none" strike="noStrike" dirty="0">
                          <a:solidFill>
                            <a:schemeClr val="tx1">
                              <a:lumMod val="50000"/>
                            </a:schemeClr>
                          </a:solidFill>
                          <a:effectLst/>
                        </a:rPr>
                        <a:t>, 1(2-3), 93-104</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2490281946"/>
                  </a:ext>
                </a:extLst>
              </a:tr>
              <a:tr h="288000">
                <a:tc>
                  <a:txBody>
                    <a:bodyPr/>
                    <a:lstStyle/>
                    <a:p>
                      <a:r>
                        <a:rPr lang="en-GB" sz="800" dirty="0">
                          <a:solidFill>
                            <a:schemeClr val="tx1">
                              <a:lumMod val="50000"/>
                            </a:schemeClr>
                          </a:solidFill>
                        </a:rPr>
                        <a:t>16</a:t>
                      </a:r>
                      <a:endParaRPr lang="en-GB" sz="800" dirty="0">
                        <a:solidFill>
                          <a:schemeClr val="tx1">
                            <a:lumMod val="50000"/>
                          </a:schemeClr>
                        </a:solidFill>
                        <a:latin typeface="+mn-lt"/>
                      </a:endParaRPr>
                    </a:p>
                  </a:txBody>
                  <a:tcPr marL="0" marR="0" marT="0" marB="54000"/>
                </a:tc>
                <a:tc>
                  <a:txBody>
                    <a:bodyPr/>
                    <a:lstStyle/>
                    <a:p>
                      <a:pPr algn="l" rtl="0" fontAlgn="ctr"/>
                      <a:r>
                        <a:rPr lang="en-GB" sz="800" u="none" strike="noStrike" dirty="0" err="1">
                          <a:solidFill>
                            <a:schemeClr val="tx1">
                              <a:lumMod val="50000"/>
                            </a:schemeClr>
                          </a:solidFill>
                          <a:effectLst/>
                        </a:rPr>
                        <a:t>Belfrage</a:t>
                      </a:r>
                      <a:r>
                        <a:rPr lang="en-GB" sz="800" u="none" strike="noStrike" dirty="0">
                          <a:solidFill>
                            <a:schemeClr val="tx1">
                              <a:lumMod val="50000"/>
                            </a:schemeClr>
                          </a:solidFill>
                          <a:effectLst/>
                        </a:rPr>
                        <a:t>, H., &amp; </a:t>
                      </a:r>
                      <a:r>
                        <a:rPr lang="en-GB" sz="800" u="none" strike="noStrike" dirty="0" err="1">
                          <a:solidFill>
                            <a:schemeClr val="tx1">
                              <a:lumMod val="50000"/>
                            </a:schemeClr>
                          </a:solidFill>
                          <a:effectLst/>
                        </a:rPr>
                        <a:t>Rying</a:t>
                      </a:r>
                      <a:r>
                        <a:rPr lang="en-GB" sz="800" u="none" strike="noStrike" dirty="0">
                          <a:solidFill>
                            <a:schemeClr val="tx1">
                              <a:lumMod val="50000"/>
                            </a:schemeClr>
                          </a:solidFill>
                          <a:effectLst/>
                        </a:rPr>
                        <a:t>, M. (2004). Characteristics of spousal perpetrators: A study of all cases of spousal homicide in Sweden 1990-1999, </a:t>
                      </a:r>
                      <a:r>
                        <a:rPr lang="en-GB" sz="800" i="1" u="none" strike="noStrike" dirty="0">
                          <a:solidFill>
                            <a:schemeClr val="tx1">
                              <a:lumMod val="50000"/>
                            </a:schemeClr>
                          </a:solidFill>
                          <a:effectLst/>
                        </a:rPr>
                        <a:t>Criminal Behaviour and Mental Health</a:t>
                      </a:r>
                      <a:r>
                        <a:rPr lang="en-GB" sz="800" u="none" strike="noStrike" dirty="0">
                          <a:solidFill>
                            <a:schemeClr val="tx1">
                              <a:lumMod val="50000"/>
                            </a:schemeClr>
                          </a:solidFill>
                          <a:effectLst/>
                        </a:rPr>
                        <a:t>, 14(2), 121-133</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1644051971"/>
                  </a:ext>
                </a:extLst>
              </a:tr>
              <a:tr h="288000">
                <a:tc>
                  <a:txBody>
                    <a:bodyPr/>
                    <a:lstStyle/>
                    <a:p>
                      <a:r>
                        <a:rPr lang="en-GB" sz="800" dirty="0">
                          <a:solidFill>
                            <a:schemeClr val="tx1">
                              <a:lumMod val="50000"/>
                            </a:schemeClr>
                          </a:solidFill>
                        </a:rPr>
                        <a:t>17</a:t>
                      </a:r>
                      <a:endParaRPr lang="en-GB" sz="800" dirty="0">
                        <a:solidFill>
                          <a:schemeClr val="tx1">
                            <a:lumMod val="50000"/>
                          </a:schemeClr>
                        </a:solidFill>
                        <a:latin typeface="+mn-lt"/>
                      </a:endParaRPr>
                    </a:p>
                  </a:txBody>
                  <a:tcPr marL="0" marR="0" marT="0" marB="54000"/>
                </a:tc>
                <a:tc>
                  <a:txBody>
                    <a:bodyPr/>
                    <a:lstStyle/>
                    <a:p>
                      <a:pPr algn="l" rtl="0" fontAlgn="ctr"/>
                      <a:r>
                        <a:rPr lang="en-US" sz="800" b="0" i="0" u="none" strike="noStrike" dirty="0">
                          <a:solidFill>
                            <a:schemeClr val="tx1">
                              <a:lumMod val="50000"/>
                            </a:schemeClr>
                          </a:solidFill>
                          <a:effectLst/>
                          <a:latin typeface="+mn-lt"/>
                        </a:rPr>
                        <a:t>Dawson, M., &amp; </a:t>
                      </a:r>
                      <a:r>
                        <a:rPr lang="en-US" sz="800" b="0" i="0" u="none" strike="noStrike" dirty="0" err="1">
                          <a:solidFill>
                            <a:schemeClr val="tx1">
                              <a:lumMod val="50000"/>
                            </a:schemeClr>
                          </a:solidFill>
                          <a:effectLst/>
                          <a:latin typeface="+mn-lt"/>
                        </a:rPr>
                        <a:t>Piscitelli</a:t>
                      </a:r>
                      <a:r>
                        <a:rPr lang="en-US" sz="800" b="0" i="0" u="none" strike="noStrike" dirty="0">
                          <a:solidFill>
                            <a:schemeClr val="tx1">
                              <a:lumMod val="50000"/>
                            </a:schemeClr>
                          </a:solidFill>
                          <a:effectLst/>
                          <a:latin typeface="+mn-lt"/>
                        </a:rPr>
                        <a:t>, A. (2017). Risk factors in domestic homicides: Identifying common clusters in the Canadian context. </a:t>
                      </a:r>
                      <a:r>
                        <a:rPr lang="en-US" sz="800" b="0" i="1" u="none" strike="noStrike" dirty="0">
                          <a:solidFill>
                            <a:schemeClr val="tx1">
                              <a:lumMod val="50000"/>
                            </a:schemeClr>
                          </a:solidFill>
                          <a:effectLst/>
                          <a:latin typeface="+mn-lt"/>
                        </a:rPr>
                        <a:t>Journal of interpersonal violence</a:t>
                      </a:r>
                      <a:r>
                        <a:rPr lang="en-US" sz="800" b="0" i="0" u="none" strike="noStrike" dirty="0">
                          <a:solidFill>
                            <a:schemeClr val="tx1">
                              <a:lumMod val="50000"/>
                            </a:schemeClr>
                          </a:solidFill>
                          <a:effectLst/>
                          <a:latin typeface="+mn-lt"/>
                        </a:rPr>
                        <a:t>, </a:t>
                      </a:r>
                      <a:r>
                        <a:rPr lang="en-US" sz="800" b="0" i="0" u="none" strike="noStrike" dirty="0">
                          <a:solidFill>
                            <a:schemeClr val="tx1">
                              <a:lumMod val="50000"/>
                            </a:schemeClr>
                          </a:solidFill>
                          <a:effectLst/>
                          <a:latin typeface="+mn-lt"/>
                          <a:hlinkClick r:id="rId6"/>
                        </a:rPr>
                        <a:t>https://doi.org/10.1177/0886260517729404</a:t>
                      </a:r>
                      <a:r>
                        <a:rPr lang="en-US" sz="800" b="0" i="0" u="none" strike="noStrike" dirty="0">
                          <a:solidFill>
                            <a:schemeClr val="tx1">
                              <a:lumMod val="50000"/>
                            </a:schemeClr>
                          </a:solidFill>
                          <a:effectLst/>
                          <a:latin typeface="+mn-lt"/>
                        </a:rPr>
                        <a:t> </a:t>
                      </a:r>
                      <a:endParaRPr lang="en-GB" sz="800" b="0" i="0" u="none" strike="noStrike" dirty="0">
                        <a:solidFill>
                          <a:schemeClr val="tx1">
                            <a:lumMod val="50000"/>
                          </a:schemeClr>
                        </a:solidFill>
                        <a:effectLst/>
                        <a:latin typeface="+mn-lt"/>
                      </a:endParaRPr>
                    </a:p>
                  </a:txBody>
                  <a:tcPr marL="0" marR="0" marT="0" marB="54000"/>
                </a:tc>
                <a:extLst>
                  <a:ext uri="{0D108BD9-81ED-4DB2-BD59-A6C34878D82A}">
                    <a16:rowId xmlns:a16="http://schemas.microsoft.com/office/drawing/2014/main" val="3697429933"/>
                  </a:ext>
                </a:extLst>
              </a:tr>
            </a:tbl>
          </a:graphicData>
        </a:graphic>
      </p:graphicFrame>
      <p:sp>
        <p:nvSpPr>
          <p:cNvPr id="4" name="Footer Placeholder 3">
            <a:extLst>
              <a:ext uri="{FF2B5EF4-FFF2-40B4-BE49-F238E27FC236}">
                <a16:creationId xmlns:a16="http://schemas.microsoft.com/office/drawing/2014/main" id="{95A849DE-53AF-4EC8-AB10-6DDB911BF12C}"/>
              </a:ext>
            </a:extLst>
          </p:cNvPr>
          <p:cNvSpPr>
            <a:spLocks noGrp="1"/>
          </p:cNvSpPr>
          <p:nvPr>
            <p:ph type="ftr" sz="quarter" idx="12"/>
          </p:nvPr>
        </p:nvSpPr>
        <p:spPr/>
        <p:txBody>
          <a:bodyPr/>
          <a:lstStyle/>
          <a:p>
            <a:pPr>
              <a:defRPr/>
            </a:pPr>
            <a:r>
              <a:rPr lang="en-US"/>
              <a:t>© SafeLives 2019</a:t>
            </a:r>
          </a:p>
        </p:txBody>
      </p:sp>
      <p:sp>
        <p:nvSpPr>
          <p:cNvPr id="7" name="Title 6">
            <a:extLst>
              <a:ext uri="{FF2B5EF4-FFF2-40B4-BE49-F238E27FC236}">
                <a16:creationId xmlns:a16="http://schemas.microsoft.com/office/drawing/2014/main" id="{B1BFE0FE-B541-467C-9B80-5D693B26DA12}"/>
              </a:ext>
            </a:extLst>
          </p:cNvPr>
          <p:cNvSpPr>
            <a:spLocks noGrp="1"/>
          </p:cNvSpPr>
          <p:nvPr>
            <p:ph type="title"/>
          </p:nvPr>
        </p:nvSpPr>
        <p:spPr/>
        <p:txBody>
          <a:bodyPr>
            <a:normAutofit fontScale="90000"/>
          </a:bodyPr>
          <a:lstStyle/>
          <a:p>
            <a:r>
              <a:rPr lang="en-GB"/>
              <a:t>References (1)</a:t>
            </a:r>
          </a:p>
        </p:txBody>
      </p:sp>
    </p:spTree>
    <p:extLst>
      <p:ext uri="{BB962C8B-B14F-4D97-AF65-F5344CB8AC3E}">
        <p14:creationId xmlns:p14="http://schemas.microsoft.com/office/powerpoint/2010/main" val="3296522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5F878E9-DD1E-4C60-8DBB-EF0F28665C0E}"/>
              </a:ext>
            </a:extLst>
          </p:cNvPr>
          <p:cNvGraphicFramePr>
            <a:graphicFrameLocks noGrp="1"/>
          </p:cNvGraphicFramePr>
          <p:nvPr>
            <p:ph idx="1"/>
            <p:extLst/>
          </p:nvPr>
        </p:nvGraphicFramePr>
        <p:xfrm>
          <a:off x="1981201" y="1013973"/>
          <a:ext cx="8184971" cy="5165520"/>
        </p:xfrm>
        <a:graphic>
          <a:graphicData uri="http://schemas.openxmlformats.org/drawingml/2006/table">
            <a:tbl>
              <a:tblPr firstRow="1" bandRow="1">
                <a:tableStyleId>{5940675A-B579-460E-94D1-54222C63F5DA}</a:tableStyleId>
              </a:tblPr>
              <a:tblGrid>
                <a:gridCol w="325755">
                  <a:extLst>
                    <a:ext uri="{9D8B030D-6E8A-4147-A177-3AD203B41FA5}">
                      <a16:colId xmlns:a16="http://schemas.microsoft.com/office/drawing/2014/main" val="424494971"/>
                    </a:ext>
                  </a:extLst>
                </a:gridCol>
                <a:gridCol w="7859216">
                  <a:extLst>
                    <a:ext uri="{9D8B030D-6E8A-4147-A177-3AD203B41FA5}">
                      <a16:colId xmlns:a16="http://schemas.microsoft.com/office/drawing/2014/main" val="2218210822"/>
                    </a:ext>
                  </a:extLst>
                </a:gridCol>
              </a:tblGrid>
              <a:tr h="288000">
                <a:tc>
                  <a:txBody>
                    <a:bodyPr/>
                    <a:lstStyle/>
                    <a:p>
                      <a:pPr marL="0" algn="l" defTabSz="457200" rtl="0" eaLnBrk="1" latinLnBrk="0" hangingPunct="1"/>
                      <a:r>
                        <a:rPr lang="en-US" sz="800" kern="1200" dirty="0">
                          <a:solidFill>
                            <a:schemeClr val="tx1">
                              <a:lumMod val="50000"/>
                            </a:schemeClr>
                          </a:solidFill>
                          <a:latin typeface="+mn-lt"/>
                          <a:ea typeface="+mn-ea"/>
                          <a:cs typeface="+mn-cs"/>
                        </a:rPr>
                        <a:t>18</a:t>
                      </a:r>
                      <a:endParaRPr lang="en-GB" sz="800" kern="1200" dirty="0">
                        <a:solidFill>
                          <a:schemeClr val="tx1">
                            <a:lumMod val="50000"/>
                          </a:schemeClr>
                        </a:solidFill>
                        <a:latin typeface="+mn-lt"/>
                        <a:ea typeface="+mn-ea"/>
                        <a:cs typeface="+mn-cs"/>
                      </a:endParaRP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457200" rtl="0" eaLnBrk="1" fontAlgn="ctr" latinLnBrk="0" hangingPunct="1"/>
                      <a:r>
                        <a:rPr lang="en-GB" sz="800" kern="1200" dirty="0">
                          <a:solidFill>
                            <a:schemeClr val="tx1">
                              <a:lumMod val="50000"/>
                            </a:schemeClr>
                          </a:solidFill>
                          <a:latin typeface="+mn-lt"/>
                          <a:ea typeface="+mn-ea"/>
                          <a:cs typeface="+mn-cs"/>
                        </a:rPr>
                        <a:t>Campbell, J. C., Webster, D., </a:t>
                      </a:r>
                      <a:r>
                        <a:rPr lang="en-GB" sz="800" kern="1200" dirty="0" err="1">
                          <a:solidFill>
                            <a:schemeClr val="tx1">
                              <a:lumMod val="50000"/>
                            </a:schemeClr>
                          </a:solidFill>
                          <a:latin typeface="+mn-lt"/>
                          <a:ea typeface="+mn-ea"/>
                          <a:cs typeface="+mn-cs"/>
                        </a:rPr>
                        <a:t>Koziol-Mclain</a:t>
                      </a:r>
                      <a:r>
                        <a:rPr lang="en-GB" sz="800" kern="1200" dirty="0">
                          <a:solidFill>
                            <a:schemeClr val="tx1">
                              <a:lumMod val="50000"/>
                            </a:schemeClr>
                          </a:solidFill>
                          <a:latin typeface="+mn-lt"/>
                          <a:ea typeface="+mn-ea"/>
                          <a:cs typeface="+mn-cs"/>
                        </a:rPr>
                        <a:t>, J., Block, C., Campbell, D., Curry, M. A., Gary, F., Glass, N., McFarlane, J., Sachs, C., Sharps, P., Ulrich, Y., Wilt, S. A., </a:t>
                      </a:r>
                      <a:r>
                        <a:rPr lang="en-GB" sz="800" kern="1200" dirty="0" err="1">
                          <a:solidFill>
                            <a:schemeClr val="tx1">
                              <a:lumMod val="50000"/>
                            </a:schemeClr>
                          </a:solidFill>
                          <a:latin typeface="+mn-lt"/>
                          <a:ea typeface="+mn-ea"/>
                          <a:cs typeface="+mn-cs"/>
                        </a:rPr>
                        <a:t>Manganello</a:t>
                      </a:r>
                      <a:r>
                        <a:rPr lang="en-GB" sz="800" kern="1200" dirty="0">
                          <a:solidFill>
                            <a:schemeClr val="tx1">
                              <a:lumMod val="50000"/>
                            </a:schemeClr>
                          </a:solidFill>
                          <a:latin typeface="+mn-lt"/>
                          <a:ea typeface="+mn-ea"/>
                          <a:cs typeface="+mn-cs"/>
                        </a:rPr>
                        <a:t>, J., Xu, X., </a:t>
                      </a:r>
                      <a:r>
                        <a:rPr lang="en-GB" sz="800" kern="1200" dirty="0" err="1">
                          <a:solidFill>
                            <a:schemeClr val="tx1">
                              <a:lumMod val="50000"/>
                            </a:schemeClr>
                          </a:solidFill>
                          <a:latin typeface="+mn-lt"/>
                          <a:ea typeface="+mn-ea"/>
                          <a:cs typeface="+mn-cs"/>
                        </a:rPr>
                        <a:t>Schollenberger</a:t>
                      </a:r>
                      <a:r>
                        <a:rPr lang="en-GB" sz="800" kern="1200" dirty="0">
                          <a:solidFill>
                            <a:schemeClr val="tx1">
                              <a:lumMod val="50000"/>
                            </a:schemeClr>
                          </a:solidFill>
                          <a:latin typeface="+mn-lt"/>
                          <a:ea typeface="+mn-ea"/>
                          <a:cs typeface="+mn-cs"/>
                        </a:rPr>
                        <a:t>, J., Frye, V., &amp; </a:t>
                      </a:r>
                      <a:r>
                        <a:rPr lang="en-GB" sz="800" kern="1200" dirty="0" err="1">
                          <a:solidFill>
                            <a:schemeClr val="tx1">
                              <a:lumMod val="50000"/>
                            </a:schemeClr>
                          </a:solidFill>
                          <a:latin typeface="+mn-lt"/>
                          <a:ea typeface="+mn-ea"/>
                          <a:cs typeface="+mn-cs"/>
                        </a:rPr>
                        <a:t>Laughon</a:t>
                      </a:r>
                      <a:r>
                        <a:rPr lang="en-GB" sz="800" kern="1200" dirty="0">
                          <a:solidFill>
                            <a:schemeClr val="tx1">
                              <a:lumMod val="50000"/>
                            </a:schemeClr>
                          </a:solidFill>
                          <a:latin typeface="+mn-lt"/>
                          <a:ea typeface="+mn-ea"/>
                          <a:cs typeface="+mn-cs"/>
                        </a:rPr>
                        <a:t>, K. (2003). Risk factors for femicide in abusive relationships: Results from a multisite case control study, </a:t>
                      </a:r>
                      <a:r>
                        <a:rPr lang="en-GB" sz="800" i="1" kern="1200" dirty="0">
                          <a:solidFill>
                            <a:schemeClr val="tx1">
                              <a:lumMod val="50000"/>
                            </a:schemeClr>
                          </a:solidFill>
                          <a:latin typeface="+mn-lt"/>
                          <a:ea typeface="+mn-ea"/>
                          <a:cs typeface="+mn-cs"/>
                        </a:rPr>
                        <a:t>American Journal of Public Health</a:t>
                      </a:r>
                      <a:r>
                        <a:rPr lang="en-GB" sz="800" kern="1200" dirty="0">
                          <a:solidFill>
                            <a:schemeClr val="tx1">
                              <a:lumMod val="50000"/>
                            </a:schemeClr>
                          </a:solidFill>
                          <a:latin typeface="+mn-lt"/>
                          <a:ea typeface="+mn-ea"/>
                          <a:cs typeface="+mn-cs"/>
                        </a:rPr>
                        <a:t>, 93(7), 1089-1097</a:t>
                      </a:r>
                    </a:p>
                  </a:txBody>
                  <a:tcPr marL="0" marR="0" marT="0" marB="54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5971617"/>
                  </a:ext>
                </a:extLst>
              </a:tr>
              <a:tr h="288000">
                <a:tc>
                  <a:txBody>
                    <a:bodyPr/>
                    <a:lstStyle/>
                    <a:p>
                      <a:pPr marL="0" algn="l" defTabSz="457200" rtl="0" eaLnBrk="1" latinLnBrk="0" hangingPunct="1"/>
                      <a:r>
                        <a:rPr lang="en-US" sz="800" kern="1200">
                          <a:solidFill>
                            <a:schemeClr val="tx1">
                              <a:lumMod val="50000"/>
                            </a:schemeClr>
                          </a:solidFill>
                          <a:latin typeface="+mn-lt"/>
                          <a:ea typeface="+mn-ea"/>
                          <a:cs typeface="+mn-cs"/>
                        </a:rPr>
                        <a:t>19</a:t>
                      </a:r>
                      <a:endParaRPr lang="en-GB" sz="800" kern="1200">
                        <a:solidFill>
                          <a:schemeClr val="tx1">
                            <a:lumMod val="50000"/>
                          </a:schemeClr>
                        </a:solidFill>
                        <a:latin typeface="+mn-lt"/>
                        <a:ea typeface="+mn-ea"/>
                        <a:cs typeface="+mn-cs"/>
                      </a:endParaRP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457200" rtl="0" eaLnBrk="1" fontAlgn="ctr" latinLnBrk="0" hangingPunct="1"/>
                      <a:r>
                        <a:rPr lang="en-GB" sz="800" kern="1200" dirty="0" err="1">
                          <a:solidFill>
                            <a:schemeClr val="tx1">
                              <a:lumMod val="50000"/>
                            </a:schemeClr>
                          </a:solidFill>
                          <a:latin typeface="+mn-lt"/>
                          <a:ea typeface="+mn-ea"/>
                          <a:cs typeface="+mn-cs"/>
                        </a:rPr>
                        <a:t>Felitti</a:t>
                      </a:r>
                      <a:r>
                        <a:rPr lang="en-GB" sz="800" kern="1200" dirty="0">
                          <a:solidFill>
                            <a:schemeClr val="tx1">
                              <a:lumMod val="50000"/>
                            </a:schemeClr>
                          </a:solidFill>
                          <a:latin typeface="+mn-lt"/>
                          <a:ea typeface="+mn-ea"/>
                          <a:cs typeface="+mn-cs"/>
                        </a:rPr>
                        <a:t>, V. J., Anda, R. F., Nordenberg, D., Williamson, D. F., Spitz, A. M., Edwards, V., Koss, M. P., &amp; Marks, J. S. (1998). Relationship of Childhood Abuse and Household Dysfunction to Many of the Leading Causes of Death in Adults. The Adverse Childhood Experiences (ACE) Study, </a:t>
                      </a:r>
                      <a:r>
                        <a:rPr lang="en-GB" sz="800" i="1" kern="1200" dirty="0">
                          <a:solidFill>
                            <a:schemeClr val="tx1">
                              <a:lumMod val="50000"/>
                            </a:schemeClr>
                          </a:solidFill>
                          <a:latin typeface="+mn-lt"/>
                          <a:ea typeface="+mn-ea"/>
                          <a:cs typeface="+mn-cs"/>
                        </a:rPr>
                        <a:t>American journal of preventative medicine</a:t>
                      </a:r>
                      <a:r>
                        <a:rPr lang="en-GB" sz="800" kern="1200" dirty="0">
                          <a:solidFill>
                            <a:schemeClr val="tx1">
                              <a:lumMod val="50000"/>
                            </a:schemeClr>
                          </a:solidFill>
                          <a:latin typeface="+mn-lt"/>
                          <a:ea typeface="+mn-ea"/>
                          <a:cs typeface="+mn-cs"/>
                        </a:rPr>
                        <a:t>, 14(4), 245-258</a:t>
                      </a:r>
                    </a:p>
                  </a:txBody>
                  <a:tcPr marL="0" marR="0" marT="0" marB="54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8005964"/>
                  </a:ext>
                </a:extLst>
              </a:tr>
              <a:tr h="288000">
                <a:tc>
                  <a:txBody>
                    <a:bodyPr/>
                    <a:lstStyle/>
                    <a:p>
                      <a:r>
                        <a:rPr lang="en-GB" sz="800">
                          <a:solidFill>
                            <a:schemeClr val="tx1">
                              <a:lumMod val="50000"/>
                            </a:schemeClr>
                          </a:solidFill>
                        </a:rPr>
                        <a:t>20</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Ehrensaft, M. K., Cohen, P., Brown, J., Smailes, E., Chen, H., &amp; Johnson, J. G. (2003). Intergenerational transmission of partner violence: A 20-year prospective study. </a:t>
                      </a:r>
                      <a:r>
                        <a:rPr lang="en-GB" sz="800" i="1">
                          <a:solidFill>
                            <a:schemeClr val="tx1">
                              <a:lumMod val="50000"/>
                            </a:schemeClr>
                          </a:solidFill>
                        </a:rPr>
                        <a:t>Journal of Consulting and Clinical Psychology</a:t>
                      </a:r>
                      <a:r>
                        <a:rPr lang="en-GB" sz="800">
                          <a:solidFill>
                            <a:schemeClr val="tx1">
                              <a:lumMod val="50000"/>
                            </a:schemeClr>
                          </a:solidFill>
                        </a:rPr>
                        <a:t>, 71(4), 741-753</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87639289"/>
                  </a:ext>
                </a:extLst>
              </a:tr>
              <a:tr h="288000">
                <a:tc>
                  <a:txBody>
                    <a:bodyPr/>
                    <a:lstStyle/>
                    <a:p>
                      <a:r>
                        <a:rPr lang="en-GB" sz="800">
                          <a:solidFill>
                            <a:schemeClr val="tx1">
                              <a:lumMod val="50000"/>
                            </a:schemeClr>
                          </a:solidFill>
                        </a:rPr>
                        <a:t>21</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Miller, E., Breslau, J., Chung, W-J. J., Green, J. G., McLaughlin, K. A., &amp; Kessler, R. C. (2011). Adverse childhood experiences and risk of physical violence in dating relationships, </a:t>
                      </a:r>
                      <a:r>
                        <a:rPr lang="en-GB" sz="800" i="1">
                          <a:solidFill>
                            <a:schemeClr val="tx1">
                              <a:lumMod val="50000"/>
                            </a:schemeClr>
                          </a:solidFill>
                        </a:rPr>
                        <a:t>Journal of Epidemiology and Community Health</a:t>
                      </a:r>
                      <a:r>
                        <a:rPr lang="en-GB" sz="800">
                          <a:solidFill>
                            <a:schemeClr val="tx1">
                              <a:lumMod val="50000"/>
                            </a:schemeClr>
                          </a:solidFill>
                        </a:rPr>
                        <a:t>, 65(11), 1006-1013</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4276327"/>
                  </a:ext>
                </a:extLst>
              </a:tr>
              <a:tr h="288000">
                <a:tc>
                  <a:txBody>
                    <a:bodyPr/>
                    <a:lstStyle/>
                    <a:p>
                      <a:r>
                        <a:rPr lang="en-GB" sz="800">
                          <a:solidFill>
                            <a:schemeClr val="tx1">
                              <a:lumMod val="50000"/>
                            </a:schemeClr>
                          </a:solidFill>
                        </a:rPr>
                        <a:t>22</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lumMod val="50000"/>
                            </a:schemeClr>
                          </a:solidFill>
                        </a:rPr>
                        <a:t>Fox, B. H., Perez, N., Cass, E., </a:t>
                      </a:r>
                      <a:r>
                        <a:rPr lang="en-GB" sz="800" dirty="0" err="1">
                          <a:solidFill>
                            <a:schemeClr val="tx1">
                              <a:lumMod val="50000"/>
                            </a:schemeClr>
                          </a:solidFill>
                        </a:rPr>
                        <a:t>Baglivio</a:t>
                      </a:r>
                      <a:r>
                        <a:rPr lang="en-GB" sz="800" dirty="0">
                          <a:solidFill>
                            <a:schemeClr val="tx1">
                              <a:lumMod val="50000"/>
                            </a:schemeClr>
                          </a:solidFill>
                        </a:rPr>
                        <a:t>, M. T., &amp; Epps, N. (2015). Trauma changes everything: Examining the relationship between adverse childhood experiences and serious, violent and chronic juvenile offenders, </a:t>
                      </a:r>
                      <a:r>
                        <a:rPr lang="en-GB" sz="800" i="1" dirty="0">
                          <a:solidFill>
                            <a:schemeClr val="tx1">
                              <a:lumMod val="50000"/>
                            </a:schemeClr>
                          </a:solidFill>
                        </a:rPr>
                        <a:t>Child Abuse &amp; Neglect</a:t>
                      </a:r>
                      <a:r>
                        <a:rPr lang="en-GB" sz="800" dirty="0">
                          <a:solidFill>
                            <a:schemeClr val="tx1">
                              <a:lumMod val="50000"/>
                            </a:schemeClr>
                          </a:solidFill>
                        </a:rPr>
                        <a:t>, 46, 163-173</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703467"/>
                  </a:ext>
                </a:extLst>
              </a:tr>
              <a:tr h="288000">
                <a:tc>
                  <a:txBody>
                    <a:bodyPr/>
                    <a:lstStyle/>
                    <a:p>
                      <a:r>
                        <a:rPr lang="en-GB" sz="800">
                          <a:solidFill>
                            <a:schemeClr val="tx1">
                              <a:lumMod val="50000"/>
                            </a:schemeClr>
                          </a:solidFill>
                        </a:rPr>
                        <a:t>23</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Dodge, K. A. Pettit, G. S., Bates, J. E., &amp; Valente, E. (1995). Social information-processing patterns partially mediate the effect of early physical abuse on later conduct problems, </a:t>
                      </a:r>
                      <a:r>
                        <a:rPr lang="en-GB" sz="800" i="1">
                          <a:solidFill>
                            <a:schemeClr val="tx1">
                              <a:lumMod val="50000"/>
                            </a:schemeClr>
                          </a:solidFill>
                        </a:rPr>
                        <a:t>Journal of Abnormal Psychology</a:t>
                      </a:r>
                      <a:r>
                        <a:rPr lang="en-GB" sz="800">
                          <a:solidFill>
                            <a:schemeClr val="tx1">
                              <a:lumMod val="50000"/>
                            </a:schemeClr>
                          </a:solidFill>
                        </a:rPr>
                        <a:t>, 104(4), 632-643</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4751727"/>
                  </a:ext>
                </a:extLst>
              </a:tr>
              <a:tr h="288000">
                <a:tc>
                  <a:txBody>
                    <a:bodyPr/>
                    <a:lstStyle/>
                    <a:p>
                      <a:r>
                        <a:rPr lang="en-GB" sz="800">
                          <a:solidFill>
                            <a:schemeClr val="tx1">
                              <a:lumMod val="50000"/>
                            </a:schemeClr>
                          </a:solidFill>
                        </a:rPr>
                        <a:t>24</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Duke, N. N., Pettingell, S. L., McMorris, B. J., &amp; Borowsky, I. W. (2010). Adolescent Violence Perpetration: Associations With Multiple Types of Adverse Childhood Experiences, </a:t>
                      </a:r>
                      <a:r>
                        <a:rPr lang="en-GB" sz="800" i="1">
                          <a:solidFill>
                            <a:schemeClr val="tx1">
                              <a:lumMod val="50000"/>
                            </a:schemeClr>
                          </a:solidFill>
                        </a:rPr>
                        <a:t>Pediatrics</a:t>
                      </a:r>
                      <a:r>
                        <a:rPr lang="en-GB" sz="800">
                          <a:solidFill>
                            <a:schemeClr val="tx1">
                              <a:lumMod val="50000"/>
                            </a:schemeClr>
                          </a:solidFill>
                        </a:rPr>
                        <a:t>, 125(4), 778-786</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674897"/>
                  </a:ext>
                </a:extLst>
              </a:tr>
              <a:tr h="288000">
                <a:tc>
                  <a:txBody>
                    <a:bodyPr/>
                    <a:lstStyle/>
                    <a:p>
                      <a:r>
                        <a:rPr lang="en-GB" sz="800">
                          <a:solidFill>
                            <a:schemeClr val="tx1">
                              <a:lumMod val="50000"/>
                            </a:schemeClr>
                          </a:solidFill>
                        </a:rPr>
                        <a:t>25</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dirty="0">
                          <a:solidFill>
                            <a:schemeClr val="tx1">
                              <a:lumMod val="50000"/>
                            </a:schemeClr>
                          </a:solidFill>
                        </a:rPr>
                        <a:t>Hughes, K., Bellis, M. A., Hardcastle, K. A., </a:t>
                      </a:r>
                      <a:r>
                        <a:rPr lang="en-GB" sz="800" dirty="0" err="1">
                          <a:solidFill>
                            <a:schemeClr val="tx1">
                              <a:lumMod val="50000"/>
                            </a:schemeClr>
                          </a:solidFill>
                        </a:rPr>
                        <a:t>Sethi</a:t>
                      </a:r>
                      <a:r>
                        <a:rPr lang="en-GB" sz="800" dirty="0">
                          <a:solidFill>
                            <a:schemeClr val="tx1">
                              <a:lumMod val="50000"/>
                            </a:schemeClr>
                          </a:solidFill>
                        </a:rPr>
                        <a:t>, D., Butchart, A., </a:t>
                      </a:r>
                      <a:r>
                        <a:rPr lang="en-GB" sz="800" dirty="0" err="1">
                          <a:solidFill>
                            <a:schemeClr val="tx1">
                              <a:lumMod val="50000"/>
                            </a:schemeClr>
                          </a:solidFill>
                        </a:rPr>
                        <a:t>Mikton</a:t>
                      </a:r>
                      <a:r>
                        <a:rPr lang="en-GB" sz="800" dirty="0">
                          <a:solidFill>
                            <a:schemeClr val="tx1">
                              <a:lumMod val="50000"/>
                            </a:schemeClr>
                          </a:solidFill>
                        </a:rPr>
                        <a:t>, C., Jones, L., &amp; Dunne, M. P. (2017). The effect of multiple adverse childhood experiences on health: a systematic review and meta-analysis, </a:t>
                      </a:r>
                      <a:r>
                        <a:rPr lang="en-GB" sz="800" i="1" dirty="0">
                          <a:solidFill>
                            <a:schemeClr val="tx1">
                              <a:lumMod val="50000"/>
                            </a:schemeClr>
                          </a:solidFill>
                        </a:rPr>
                        <a:t>The Lancet</a:t>
                      </a:r>
                      <a:r>
                        <a:rPr lang="en-GB" sz="800" dirty="0">
                          <a:solidFill>
                            <a:schemeClr val="tx1">
                              <a:lumMod val="50000"/>
                            </a:schemeClr>
                          </a:solidFill>
                        </a:rPr>
                        <a:t>, 2(8), 356-366</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7000831"/>
                  </a:ext>
                </a:extLst>
              </a:tr>
              <a:tr h="288000">
                <a:tc>
                  <a:txBody>
                    <a:bodyPr/>
                    <a:lstStyle/>
                    <a:p>
                      <a:r>
                        <a:rPr lang="en-GB" sz="800">
                          <a:solidFill>
                            <a:schemeClr val="tx1">
                              <a:lumMod val="50000"/>
                            </a:schemeClr>
                          </a:solidFill>
                        </a:rPr>
                        <a:t>26</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Hermann, D. B., Susser, E. S., Struening, E. L., &amp; Link, B. L. (1997). Adverse Childhood Experiences: Are They Risk Factors for Adult Homelessness?, </a:t>
                      </a:r>
                      <a:r>
                        <a:rPr lang="en-GB" sz="800" i="1">
                          <a:solidFill>
                            <a:schemeClr val="tx1">
                              <a:lumMod val="50000"/>
                            </a:schemeClr>
                          </a:solidFill>
                        </a:rPr>
                        <a:t>American Journal of Public Health</a:t>
                      </a:r>
                      <a:r>
                        <a:rPr lang="en-GB" sz="800">
                          <a:solidFill>
                            <a:schemeClr val="tx1">
                              <a:lumMod val="50000"/>
                            </a:schemeClr>
                          </a:solidFill>
                        </a:rPr>
                        <a:t>, 87(2), 249-255</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8774483"/>
                  </a:ext>
                </a:extLst>
              </a:tr>
              <a:tr h="288000">
                <a:tc>
                  <a:txBody>
                    <a:bodyPr/>
                    <a:lstStyle/>
                    <a:p>
                      <a:r>
                        <a:rPr lang="en-GB" sz="800">
                          <a:solidFill>
                            <a:schemeClr val="tx1">
                              <a:lumMod val="50000"/>
                            </a:schemeClr>
                          </a:solidFill>
                        </a:rPr>
                        <a:t>27</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Romero-Martínez, Á., &amp; Moya-Albiol, L. (2013). Neuropsychology of perpetrators of domestic violence: The role of traumatic brain injury and alcohol abuse and/or dependence [Neuropsicología del maltratador: El rol de los traumatismos craneoencefálicos y el abuso o dependencia del alcohol], Revista de neurologia, 57, 515-522</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1823109"/>
                  </a:ext>
                </a:extLst>
              </a:tr>
              <a:tr h="288000">
                <a:tc>
                  <a:txBody>
                    <a:bodyPr/>
                    <a:lstStyle/>
                    <a:p>
                      <a:r>
                        <a:rPr lang="en-GB" sz="800">
                          <a:solidFill>
                            <a:schemeClr val="tx1">
                              <a:lumMod val="50000"/>
                            </a:schemeClr>
                          </a:solidFill>
                        </a:rPr>
                        <a:t>28</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Smith, T. J., &amp; Holmes, C. M. (2018). Assessment and Treatment of Brain Injury in Women Impacted by Intimate Partner Violence and Post-Traumatic Stress Disorder, The Professional Counselor, 8(1), 1-10</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4922724"/>
                  </a:ext>
                </a:extLst>
              </a:tr>
              <a:tr h="288000">
                <a:tc>
                  <a:txBody>
                    <a:bodyPr/>
                    <a:lstStyle/>
                    <a:p>
                      <a:r>
                        <a:rPr lang="en-GB" sz="800">
                          <a:solidFill>
                            <a:schemeClr val="tx1">
                              <a:lumMod val="50000"/>
                            </a:schemeClr>
                          </a:solidFill>
                        </a:rPr>
                        <a:t>29</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Farrer, T. J., Brock Frost, R., &amp; Hedges, D. W. (2012). Prevalence of Traumatic Brain Injury in Intimate Partner Violence Offenders Compared to the General Population: A Meta-Analysis, Trauma, Violence, &amp; Abuse, 13(2), 77–82</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6814525"/>
                  </a:ext>
                </a:extLst>
              </a:tr>
              <a:tr h="288000">
                <a:tc>
                  <a:txBody>
                    <a:bodyPr/>
                    <a:lstStyle/>
                    <a:p>
                      <a:r>
                        <a:rPr lang="en-GB" sz="800">
                          <a:solidFill>
                            <a:schemeClr val="tx1">
                              <a:lumMod val="50000"/>
                            </a:schemeClr>
                          </a:solidFill>
                        </a:rPr>
                        <a:t>30</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The Disabilities Trust. (2015). The association between neuropsychological performance and self-reported traumatic brain injury in a sample of adult male prisoners in the UK, </a:t>
                      </a:r>
                      <a:r>
                        <a:rPr lang="en-GB" sz="800">
                          <a:solidFill>
                            <a:schemeClr val="tx1">
                              <a:lumMod val="50000"/>
                            </a:schemeClr>
                          </a:solidFill>
                          <a:hlinkClick r:id="rId3"/>
                        </a:rPr>
                        <a:t>https://www.thedtgroup.org/media/4061/prison_research_briefing_paper_16022015.pdf</a:t>
                      </a:r>
                      <a:endParaRPr lang="en-GB" sz="800">
                        <a:solidFill>
                          <a:schemeClr val="tx1">
                            <a:lumMod val="50000"/>
                          </a:schemeClr>
                        </a:solidFill>
                      </a:endParaRP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5388982"/>
                  </a:ext>
                </a:extLst>
              </a:tr>
              <a:tr h="288000">
                <a:tc>
                  <a:txBody>
                    <a:bodyPr/>
                    <a:lstStyle/>
                    <a:p>
                      <a:r>
                        <a:rPr lang="en-GB" sz="800">
                          <a:solidFill>
                            <a:schemeClr val="tx1">
                              <a:lumMod val="50000"/>
                            </a:schemeClr>
                          </a:solidFill>
                        </a:rPr>
                        <a:t>31</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hlinkClick r:id="rId4"/>
                        </a:rPr>
                        <a:t>https://www.headway.org.uk/about-brain-injury/individuals/effects-of-brain-injury/</a:t>
                      </a:r>
                      <a:endParaRPr lang="en-GB" sz="800">
                        <a:solidFill>
                          <a:schemeClr val="tx1">
                            <a:lumMod val="50000"/>
                          </a:schemeClr>
                        </a:solidFill>
                      </a:endParaRP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2051635"/>
                  </a:ext>
                </a:extLst>
              </a:tr>
              <a:tr h="288000">
                <a:tc>
                  <a:txBody>
                    <a:bodyPr/>
                    <a:lstStyle/>
                    <a:p>
                      <a:r>
                        <a:rPr lang="en-GB" sz="800">
                          <a:solidFill>
                            <a:schemeClr val="tx1">
                              <a:lumMod val="50000"/>
                            </a:schemeClr>
                          </a:solidFill>
                        </a:rPr>
                        <a:t>32</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Silver, J. M., Kramer, R., Greenwald, S., &amp; Weissman, M. (2001). The association between head injuries and psychiatric disorders: findings from the New Haven NIMH Epidemiologic Catchment Area Study, Brain Injury, 15(11), 935-945</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4777484"/>
                  </a:ext>
                </a:extLst>
              </a:tr>
              <a:tr h="288000">
                <a:tc>
                  <a:txBody>
                    <a:bodyPr/>
                    <a:lstStyle/>
                    <a:p>
                      <a:r>
                        <a:rPr lang="en-GB" sz="800">
                          <a:solidFill>
                            <a:schemeClr val="tx1">
                              <a:lumMod val="50000"/>
                            </a:schemeClr>
                          </a:solidFill>
                        </a:rPr>
                        <a:t>33</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a:solidFill>
                            <a:schemeClr val="tx1">
                              <a:lumMod val="50000"/>
                            </a:schemeClr>
                          </a:solidFill>
                        </a:rPr>
                        <a:t>Corrigan, J. D. (1995). Substance Abuse as a Mediating Factor in Outcome From Traumatic Brain Injury, Archives of Physical Medicine and Rehabilitation, 76, 302-309</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0281946"/>
                  </a:ext>
                </a:extLst>
              </a:tr>
              <a:tr h="288000">
                <a:tc>
                  <a:txBody>
                    <a:bodyPr/>
                    <a:lstStyle/>
                    <a:p>
                      <a:r>
                        <a:rPr lang="en-GB" sz="800">
                          <a:solidFill>
                            <a:schemeClr val="tx1">
                              <a:lumMod val="50000"/>
                            </a:schemeClr>
                          </a:solidFill>
                        </a:rPr>
                        <a:t>34</a:t>
                      </a: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dirty="0">
                          <a:solidFill>
                            <a:schemeClr val="tx1">
                              <a:lumMod val="50000"/>
                            </a:schemeClr>
                          </a:solidFill>
                        </a:rPr>
                        <a:t>The Disabilities Trust. (2015). Head injury and mortality in the homeless population, </a:t>
                      </a:r>
                      <a:r>
                        <a:rPr lang="en-GB" sz="800" dirty="0">
                          <a:solidFill>
                            <a:schemeClr val="tx1">
                              <a:lumMod val="50000"/>
                            </a:schemeClr>
                          </a:solidFill>
                          <a:hlinkClick r:id="rId5"/>
                        </a:rPr>
                        <a:t>https://www.thedtgroup.org/media/4073/1i_brain_injury_and_homelessness__glasgow__-_briefing_paper.pdf</a:t>
                      </a:r>
                      <a:endParaRPr lang="en-GB" sz="800" dirty="0">
                        <a:solidFill>
                          <a:schemeClr val="tx1">
                            <a:lumMod val="50000"/>
                          </a:schemeClr>
                        </a:solidFill>
                      </a:endParaRPr>
                    </a:p>
                  </a:txBody>
                  <a:tcPr marL="0" marR="0" marT="0" marB="54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4051971"/>
                  </a:ext>
                </a:extLst>
              </a:tr>
            </a:tbl>
          </a:graphicData>
        </a:graphic>
      </p:graphicFrame>
      <p:sp>
        <p:nvSpPr>
          <p:cNvPr id="3" name="Title 2">
            <a:extLst>
              <a:ext uri="{FF2B5EF4-FFF2-40B4-BE49-F238E27FC236}">
                <a16:creationId xmlns:a16="http://schemas.microsoft.com/office/drawing/2014/main" id="{2241C9D9-4C4A-488E-9F22-4ADBD27E0033}"/>
              </a:ext>
            </a:extLst>
          </p:cNvPr>
          <p:cNvSpPr>
            <a:spLocks noGrp="1"/>
          </p:cNvSpPr>
          <p:nvPr>
            <p:ph type="title"/>
          </p:nvPr>
        </p:nvSpPr>
        <p:spPr/>
        <p:txBody>
          <a:bodyPr>
            <a:normAutofit fontScale="90000"/>
          </a:bodyPr>
          <a:lstStyle/>
          <a:p>
            <a:r>
              <a:rPr lang="en-GB"/>
              <a:t>References (2)</a:t>
            </a:r>
          </a:p>
        </p:txBody>
      </p:sp>
      <p:sp>
        <p:nvSpPr>
          <p:cNvPr id="4" name="Footer Placeholder 3">
            <a:extLst>
              <a:ext uri="{FF2B5EF4-FFF2-40B4-BE49-F238E27FC236}">
                <a16:creationId xmlns:a16="http://schemas.microsoft.com/office/drawing/2014/main" id="{95A849DE-53AF-4EC8-AB10-6DDB911BF12C}"/>
              </a:ext>
            </a:extLst>
          </p:cNvPr>
          <p:cNvSpPr>
            <a:spLocks noGrp="1"/>
          </p:cNvSpPr>
          <p:nvPr>
            <p:ph type="ftr" sz="quarter" idx="12"/>
          </p:nvPr>
        </p:nvSpPr>
        <p:spPr/>
        <p:txBody>
          <a:bodyPr/>
          <a:lstStyle/>
          <a:p>
            <a:pPr>
              <a:defRPr/>
            </a:pPr>
            <a:r>
              <a:rPr lang="en-US"/>
              <a:t>© SafeLives 2019</a:t>
            </a:r>
          </a:p>
        </p:txBody>
      </p:sp>
    </p:spTree>
    <p:extLst>
      <p:ext uri="{BB962C8B-B14F-4D97-AF65-F5344CB8AC3E}">
        <p14:creationId xmlns:p14="http://schemas.microsoft.com/office/powerpoint/2010/main" val="1454182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3535138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A62A644-2B7A-4E4B-B31E-31D93767387B}"/>
              </a:ext>
            </a:extLst>
          </p:cNvPr>
          <p:cNvSpPr>
            <a:spLocks noGrp="1" noChangeArrowheads="1"/>
          </p:cNvSpPr>
          <p:nvPr>
            <p:ph type="ctrTitle"/>
          </p:nvPr>
        </p:nvSpPr>
        <p:spPr>
          <a:xfrm>
            <a:off x="2486025" y="2347914"/>
            <a:ext cx="7200900" cy="1368425"/>
          </a:xfrm>
        </p:spPr>
        <p:txBody>
          <a:bodyPr>
            <a:normAutofit fontScale="90000"/>
          </a:bodyPr>
          <a:lstStyle/>
          <a:p>
            <a:pPr eaLnBrk="1" hangingPunct="1"/>
            <a:r>
              <a:rPr lang="en-GB" altLang="en-US" sz="4000"/>
              <a:t>Implementing lessons from domestic homicide reviews: a focus on intimate partner violence</a:t>
            </a:r>
            <a:br>
              <a:rPr lang="en-GB" altLang="en-US" sz="4000"/>
            </a:br>
            <a:br>
              <a:rPr lang="en-GB" altLang="en-US" sz="4000"/>
            </a:br>
            <a:r>
              <a:rPr lang="en-GB" altLang="en-US" sz="2400"/>
              <a:t>Violence, Abuse and Mental Health Network Meeting</a:t>
            </a:r>
            <a:br>
              <a:rPr lang="en-GB" altLang="en-US" sz="2400"/>
            </a:br>
            <a:r>
              <a:rPr lang="en-GB" altLang="en-US" sz="2400"/>
              <a:t>March 11th 2019</a:t>
            </a:r>
            <a:br>
              <a:rPr lang="en-GB" altLang="en-US" sz="2400"/>
            </a:br>
            <a:br>
              <a:rPr lang="en-GB" altLang="en-US" sz="4000"/>
            </a:br>
            <a:endParaRPr lang="en-GB" altLang="en-US" sz="2400"/>
          </a:p>
        </p:txBody>
      </p:sp>
      <p:sp>
        <p:nvSpPr>
          <p:cNvPr id="9219" name="Rectangle 3">
            <a:extLst>
              <a:ext uri="{FF2B5EF4-FFF2-40B4-BE49-F238E27FC236}">
                <a16:creationId xmlns:a16="http://schemas.microsoft.com/office/drawing/2014/main" id="{0CB9DD62-E4EF-46F0-9B15-AE6645A39F1E}"/>
              </a:ext>
            </a:extLst>
          </p:cNvPr>
          <p:cNvSpPr>
            <a:spLocks noGrp="1" noChangeArrowheads="1"/>
          </p:cNvSpPr>
          <p:nvPr>
            <p:ph type="subTitle" idx="1"/>
          </p:nvPr>
        </p:nvSpPr>
        <p:spPr>
          <a:xfrm>
            <a:off x="2101851" y="4845050"/>
            <a:ext cx="7993063" cy="1752600"/>
          </a:xfrm>
        </p:spPr>
        <p:txBody>
          <a:bodyPr/>
          <a:lstStyle/>
          <a:p>
            <a:pPr eaLnBrk="1" hangingPunct="1"/>
            <a:r>
              <a:rPr lang="en-GB" altLang="en-US" b="1"/>
              <a:t>Sarah Hughes, Mental Health Coordinator</a:t>
            </a:r>
          </a:p>
          <a:p>
            <a:pPr eaLnBrk="1" hangingPunct="1"/>
            <a:endParaRPr lang="en-GB"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A81D75-B7CD-41CA-B556-10862AE11640}"/>
              </a:ext>
            </a:extLst>
          </p:cNvPr>
          <p:cNvSpPr>
            <a:spLocks noGrp="1"/>
          </p:cNvSpPr>
          <p:nvPr>
            <p:ph type="title"/>
          </p:nvPr>
        </p:nvSpPr>
        <p:spPr>
          <a:xfrm>
            <a:off x="2443163" y="298451"/>
            <a:ext cx="7772400" cy="777875"/>
          </a:xfrm>
        </p:spPr>
        <p:txBody>
          <a:bodyPr>
            <a:normAutofit fontScale="90000"/>
          </a:bodyPr>
          <a:lstStyle/>
          <a:p>
            <a:pPr algn="ctr">
              <a:defRPr/>
            </a:pPr>
            <a:r>
              <a:rPr lang="en-US" dirty="0"/>
              <a:t>STADV Operational Focus</a:t>
            </a:r>
            <a:br>
              <a:rPr lang="en-US" dirty="0"/>
            </a:br>
            <a:r>
              <a:rPr lang="en-US" sz="2200" dirty="0"/>
              <a:t>(Hammersmith, Westminster, Kensington and Chelsea)</a:t>
            </a:r>
          </a:p>
        </p:txBody>
      </p:sp>
      <p:pic>
        <p:nvPicPr>
          <p:cNvPr id="11267" name="Content Placeholder 3">
            <a:extLst>
              <a:ext uri="{FF2B5EF4-FFF2-40B4-BE49-F238E27FC236}">
                <a16:creationId xmlns:a16="http://schemas.microsoft.com/office/drawing/2014/main" id="{61DA290F-FCDE-4A3A-9ACB-BCBD64A2F94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62550" y="1412875"/>
            <a:ext cx="5397500" cy="4191000"/>
          </a:xfrm>
        </p:spPr>
      </p:pic>
      <p:pic>
        <p:nvPicPr>
          <p:cNvPr id="11268" name="Picture 5">
            <a:extLst>
              <a:ext uri="{FF2B5EF4-FFF2-40B4-BE49-F238E27FC236}">
                <a16:creationId xmlns:a16="http://schemas.microsoft.com/office/drawing/2014/main" id="{4467B5FC-BF03-4276-B85C-B8CDFD7CC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764" y="1268413"/>
            <a:ext cx="278447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A001E8F8-90CA-4633-9D13-ED0CE430D120}"/>
              </a:ext>
            </a:extLst>
          </p:cNvPr>
          <p:cNvSpPr/>
          <p:nvPr/>
        </p:nvSpPr>
        <p:spPr>
          <a:xfrm>
            <a:off x="6527801" y="2781301"/>
            <a:ext cx="1368425" cy="1368425"/>
          </a:xfrm>
          <a:prstGeom prst="ellipse">
            <a:avLst/>
          </a:prstGeom>
          <a:noFill/>
          <a:ln w="7620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p>
        </p:txBody>
      </p:sp>
      <p:sp>
        <p:nvSpPr>
          <p:cNvPr id="9" name="Arrow: Right 8">
            <a:extLst>
              <a:ext uri="{FF2B5EF4-FFF2-40B4-BE49-F238E27FC236}">
                <a16:creationId xmlns:a16="http://schemas.microsoft.com/office/drawing/2014/main" id="{F4642AE5-36FF-4277-B2B9-123259BEAA0E}"/>
              </a:ext>
            </a:extLst>
          </p:cNvPr>
          <p:cNvSpPr/>
          <p:nvPr/>
        </p:nvSpPr>
        <p:spPr>
          <a:xfrm>
            <a:off x="3956051" y="3357564"/>
            <a:ext cx="2462213" cy="492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Multiplication Sign 10">
            <a:extLst>
              <a:ext uri="{FF2B5EF4-FFF2-40B4-BE49-F238E27FC236}">
                <a16:creationId xmlns:a16="http://schemas.microsoft.com/office/drawing/2014/main" id="{4576E3FB-FCFD-4534-95A3-7846F1A68B4B}"/>
              </a:ext>
            </a:extLst>
          </p:cNvPr>
          <p:cNvSpPr/>
          <p:nvPr/>
        </p:nvSpPr>
        <p:spPr>
          <a:xfrm>
            <a:off x="3549651" y="3429001"/>
            <a:ext cx="385763" cy="36036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A87EEB9-0A77-4275-AB2F-514A3C2939D1}"/>
              </a:ext>
            </a:extLst>
          </p:cNvPr>
          <p:cNvSpPr>
            <a:spLocks noGrp="1" noChangeArrowheads="1"/>
          </p:cNvSpPr>
          <p:nvPr>
            <p:ph type="title"/>
          </p:nvPr>
        </p:nvSpPr>
        <p:spPr/>
        <p:txBody>
          <a:bodyPr/>
          <a:lstStyle/>
          <a:p>
            <a:pPr algn="ctr"/>
            <a:r>
              <a:rPr lang="en-GB" altLang="en-US" sz="4000"/>
              <a:t>Domestic Homicide Review</a:t>
            </a:r>
          </a:p>
        </p:txBody>
      </p:sp>
      <p:sp>
        <p:nvSpPr>
          <p:cNvPr id="13315" name="Content Placeholder 2">
            <a:extLst>
              <a:ext uri="{FF2B5EF4-FFF2-40B4-BE49-F238E27FC236}">
                <a16:creationId xmlns:a16="http://schemas.microsoft.com/office/drawing/2014/main" id="{3B185279-004A-4D3C-A4E9-0FE05D64AC37}"/>
              </a:ext>
            </a:extLst>
          </p:cNvPr>
          <p:cNvSpPr>
            <a:spLocks noGrp="1" noChangeArrowheads="1"/>
          </p:cNvSpPr>
          <p:nvPr>
            <p:ph idx="1"/>
          </p:nvPr>
        </p:nvSpPr>
        <p:spPr/>
        <p:txBody>
          <a:bodyPr>
            <a:normAutofit lnSpcReduction="10000"/>
          </a:bodyPr>
          <a:lstStyle/>
          <a:p>
            <a:r>
              <a:rPr lang="en-GB" altLang="en-US"/>
              <a:t>Statutory requirement since 2011</a:t>
            </a:r>
          </a:p>
          <a:p>
            <a:r>
              <a:rPr lang="en-GB" altLang="en-US"/>
              <a:t>Commission by the Community Safety Partnership</a:t>
            </a:r>
          </a:p>
          <a:p>
            <a:r>
              <a:rPr lang="en-GB" altLang="en-US"/>
              <a:t>Quality assured at the Home Office</a:t>
            </a:r>
          </a:p>
          <a:p>
            <a:r>
              <a:rPr lang="en-GB" altLang="en-US"/>
              <a:t>(Almost all) published using pseudonyms</a:t>
            </a:r>
          </a:p>
          <a:p>
            <a:r>
              <a:rPr lang="en-GB" altLang="en-US"/>
              <a:t>Independent Chair</a:t>
            </a:r>
          </a:p>
          <a:p>
            <a:r>
              <a:rPr lang="en-GB" altLang="en-US"/>
              <a:t>Multi-agency panel (including mental health trusts)</a:t>
            </a:r>
          </a:p>
          <a:p>
            <a:r>
              <a:rPr lang="en-GB" altLang="en-US"/>
              <a:t>The panel will set the terms of reference based on the specific circumstances</a:t>
            </a:r>
          </a:p>
          <a:p>
            <a:r>
              <a:rPr lang="en-GB" altLang="en-US"/>
              <a:t>Sometimes links to other reviews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D4ADD577-E083-44DF-96E8-6BAA1041C7F6}"/>
              </a:ext>
            </a:extLst>
          </p:cNvPr>
          <p:cNvSpPr txBox="1">
            <a:spLocks noChangeArrowheads="1"/>
          </p:cNvSpPr>
          <p:nvPr/>
        </p:nvSpPr>
        <p:spPr bwMode="auto">
          <a:xfrm>
            <a:off x="2855913" y="981075"/>
            <a:ext cx="655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en-GB" altLang="en-US" sz="2800" b="1">
                <a:latin typeface="Calibri" panose="020F0502020204030204" pitchFamily="34" charset="0"/>
              </a:rPr>
              <a:t>62 deaths*</a:t>
            </a:r>
          </a:p>
        </p:txBody>
      </p:sp>
      <p:cxnSp>
        <p:nvCxnSpPr>
          <p:cNvPr id="3" name="Straight Arrow Connector 2">
            <a:extLst>
              <a:ext uri="{FF2B5EF4-FFF2-40B4-BE49-F238E27FC236}">
                <a16:creationId xmlns:a16="http://schemas.microsoft.com/office/drawing/2014/main" id="{8C070E53-C943-4F64-89A6-1B23A74D8E96}"/>
              </a:ext>
            </a:extLst>
          </p:cNvPr>
          <p:cNvCxnSpPr/>
          <p:nvPr/>
        </p:nvCxnSpPr>
        <p:spPr>
          <a:xfrm flipH="1">
            <a:off x="4440238" y="1557338"/>
            <a:ext cx="989012" cy="792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CC5120E-7EC6-4AAC-B5F3-9C131246D423}"/>
              </a:ext>
            </a:extLst>
          </p:cNvPr>
          <p:cNvCxnSpPr/>
          <p:nvPr/>
        </p:nvCxnSpPr>
        <p:spPr>
          <a:xfrm>
            <a:off x="6745289" y="1525588"/>
            <a:ext cx="1222375" cy="823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6">
            <a:extLst>
              <a:ext uri="{FF2B5EF4-FFF2-40B4-BE49-F238E27FC236}">
                <a16:creationId xmlns:a16="http://schemas.microsoft.com/office/drawing/2014/main" id="{04D7A15A-417D-4B44-AC84-69E1348A8DF2}"/>
              </a:ext>
            </a:extLst>
          </p:cNvPr>
          <p:cNvSpPr txBox="1">
            <a:spLocks noChangeArrowheads="1"/>
          </p:cNvSpPr>
          <p:nvPr/>
        </p:nvSpPr>
        <p:spPr bwMode="auto">
          <a:xfrm>
            <a:off x="2584450" y="2287589"/>
            <a:ext cx="4610100" cy="439737"/>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GB" altLang="en-US" sz="2250" dirty="0">
                <a:ea typeface="ＭＳ Ｐゴシック" panose="020B0600070205080204" pitchFamily="34" charset="-128"/>
              </a:rPr>
              <a:t>Intimate Partner Homicide- 41</a:t>
            </a:r>
          </a:p>
        </p:txBody>
      </p:sp>
      <p:sp>
        <p:nvSpPr>
          <p:cNvPr id="6" name="TextBox 7">
            <a:extLst>
              <a:ext uri="{FF2B5EF4-FFF2-40B4-BE49-F238E27FC236}">
                <a16:creationId xmlns:a16="http://schemas.microsoft.com/office/drawing/2014/main" id="{67EE153A-F5D9-4552-BE1A-B5A1FA7E632D}"/>
              </a:ext>
            </a:extLst>
          </p:cNvPr>
          <p:cNvSpPr txBox="1">
            <a:spLocks noChangeArrowheads="1"/>
          </p:cNvSpPr>
          <p:nvPr/>
        </p:nvSpPr>
        <p:spPr bwMode="auto">
          <a:xfrm>
            <a:off x="7178676" y="2303463"/>
            <a:ext cx="3597275" cy="438150"/>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GB" altLang="en-US" sz="2250" dirty="0">
                <a:ea typeface="ＭＳ Ｐゴシック" panose="020B0600070205080204" pitchFamily="34" charset="-128"/>
              </a:rPr>
              <a:t>Family-Related Homicide- 15 </a:t>
            </a:r>
          </a:p>
        </p:txBody>
      </p:sp>
      <p:sp>
        <p:nvSpPr>
          <p:cNvPr id="15367" name="TextBox 8">
            <a:extLst>
              <a:ext uri="{FF2B5EF4-FFF2-40B4-BE49-F238E27FC236}">
                <a16:creationId xmlns:a16="http://schemas.microsoft.com/office/drawing/2014/main" id="{1B10ABD9-0282-4B18-9F12-17EDCEB6EA0C}"/>
              </a:ext>
            </a:extLst>
          </p:cNvPr>
          <p:cNvSpPr txBox="1">
            <a:spLocks noChangeArrowheads="1"/>
          </p:cNvSpPr>
          <p:nvPr/>
        </p:nvSpPr>
        <p:spPr bwMode="auto">
          <a:xfrm>
            <a:off x="2874963" y="2636838"/>
            <a:ext cx="314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en-GB" altLang="en-US" sz="2000">
                <a:latin typeface="Calibri" panose="020F0502020204030204" pitchFamily="34" charset="0"/>
              </a:rPr>
              <a:t>Current Partner- 35 </a:t>
            </a:r>
          </a:p>
          <a:p>
            <a:pPr eaLnBrk="1" hangingPunct="1"/>
            <a:r>
              <a:rPr lang="en-GB" altLang="en-US" sz="2000">
                <a:latin typeface="Calibri" panose="020F0502020204030204" pitchFamily="34" charset="0"/>
              </a:rPr>
              <a:t>Ex-partner- 6 </a:t>
            </a:r>
          </a:p>
          <a:p>
            <a:pPr eaLnBrk="1" hangingPunct="1"/>
            <a:endParaRPr lang="en-GB" altLang="en-US" sz="2000">
              <a:latin typeface="Calibri" panose="020F0502020204030204" pitchFamily="34" charset="0"/>
            </a:endParaRPr>
          </a:p>
        </p:txBody>
      </p:sp>
      <p:sp>
        <p:nvSpPr>
          <p:cNvPr id="8" name="TextBox 9">
            <a:extLst>
              <a:ext uri="{FF2B5EF4-FFF2-40B4-BE49-F238E27FC236}">
                <a16:creationId xmlns:a16="http://schemas.microsoft.com/office/drawing/2014/main" id="{3FC79987-E637-4CF7-801B-D4F1A18FBBD9}"/>
              </a:ext>
            </a:extLst>
          </p:cNvPr>
          <p:cNvSpPr txBox="1">
            <a:spLocks noChangeArrowheads="1"/>
          </p:cNvSpPr>
          <p:nvPr/>
        </p:nvSpPr>
        <p:spPr bwMode="auto">
          <a:xfrm>
            <a:off x="7721601" y="2617789"/>
            <a:ext cx="2239963" cy="1838325"/>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GB" altLang="en-US" sz="2000" dirty="0">
                <a:ea typeface="ＭＳ Ｐゴシック" panose="020B0600070205080204" pitchFamily="34" charset="-128"/>
              </a:rPr>
              <a:t>Matricide-9 </a:t>
            </a:r>
          </a:p>
          <a:p>
            <a:pPr eaLnBrk="1" hangingPunct="1">
              <a:lnSpc>
                <a:spcPct val="100000"/>
              </a:lnSpc>
              <a:spcBef>
                <a:spcPct val="0"/>
              </a:spcBef>
              <a:buFontTx/>
              <a:buNone/>
              <a:defRPr/>
            </a:pPr>
            <a:r>
              <a:rPr lang="en-GB" altLang="en-US" sz="2000" dirty="0">
                <a:ea typeface="ＭＳ Ｐゴシック" panose="020B0600070205080204" pitchFamily="34" charset="-128"/>
              </a:rPr>
              <a:t>Patricide- 2 </a:t>
            </a:r>
          </a:p>
          <a:p>
            <a:pPr eaLnBrk="1" hangingPunct="1">
              <a:lnSpc>
                <a:spcPct val="100000"/>
              </a:lnSpc>
              <a:spcBef>
                <a:spcPct val="0"/>
              </a:spcBef>
              <a:buFontTx/>
              <a:buNone/>
              <a:defRPr/>
            </a:pPr>
            <a:r>
              <a:rPr lang="en-GB" altLang="en-US" sz="2000" dirty="0">
                <a:ea typeface="ＭＳ Ｐゴシック" panose="020B0600070205080204" pitchFamily="34" charset="-128"/>
              </a:rPr>
              <a:t>Fratricide- 2</a:t>
            </a:r>
          </a:p>
          <a:p>
            <a:pPr eaLnBrk="1" hangingPunct="1">
              <a:lnSpc>
                <a:spcPct val="100000"/>
              </a:lnSpc>
              <a:spcBef>
                <a:spcPct val="0"/>
              </a:spcBef>
              <a:buFontTx/>
              <a:buNone/>
              <a:defRPr/>
            </a:pPr>
            <a:r>
              <a:rPr lang="en-GB" altLang="en-US" sz="2000" dirty="0">
                <a:ea typeface="ＭＳ Ｐゴシック" panose="020B0600070205080204" pitchFamily="34" charset="-128"/>
              </a:rPr>
              <a:t>Sororicide-1</a:t>
            </a:r>
          </a:p>
          <a:p>
            <a:pPr eaLnBrk="1" hangingPunct="1">
              <a:lnSpc>
                <a:spcPct val="100000"/>
              </a:lnSpc>
              <a:spcBef>
                <a:spcPct val="0"/>
              </a:spcBef>
              <a:buFontTx/>
              <a:buNone/>
              <a:defRPr/>
            </a:pPr>
            <a:r>
              <a:rPr lang="en-GB" altLang="en-US" sz="2000" dirty="0">
                <a:ea typeface="ＭＳ Ｐゴシック" panose="020B0600070205080204" pitchFamily="34" charset="-128"/>
              </a:rPr>
              <a:t>Filicide- 1</a:t>
            </a:r>
          </a:p>
          <a:p>
            <a:pPr eaLnBrk="1" hangingPunct="1">
              <a:lnSpc>
                <a:spcPct val="100000"/>
              </a:lnSpc>
              <a:spcBef>
                <a:spcPct val="0"/>
              </a:spcBef>
              <a:buFontTx/>
              <a:buNone/>
              <a:defRPr/>
            </a:pPr>
            <a:endParaRPr lang="en-GB" altLang="en-US" sz="1350" dirty="0">
              <a:ea typeface="ＭＳ Ｐゴシック" panose="020B0600070205080204" pitchFamily="34" charset="-128"/>
            </a:endParaRPr>
          </a:p>
        </p:txBody>
      </p:sp>
      <p:sp>
        <p:nvSpPr>
          <p:cNvPr id="9" name="TextBox 8">
            <a:extLst>
              <a:ext uri="{FF2B5EF4-FFF2-40B4-BE49-F238E27FC236}">
                <a16:creationId xmlns:a16="http://schemas.microsoft.com/office/drawing/2014/main" id="{6EC904D6-4A05-4332-BDF9-4001816F67E2}"/>
              </a:ext>
            </a:extLst>
          </p:cNvPr>
          <p:cNvSpPr txBox="1"/>
          <p:nvPr/>
        </p:nvSpPr>
        <p:spPr>
          <a:xfrm>
            <a:off x="1744664" y="3690939"/>
            <a:ext cx="4422775" cy="3140075"/>
          </a:xfrm>
          <a:prstGeom prst="rect">
            <a:avLst/>
          </a:prstGeom>
          <a:noFill/>
        </p:spPr>
        <p:txBody>
          <a:bodyPr>
            <a:spAutoFit/>
          </a:bodyPr>
          <a:lstStyle/>
          <a:p>
            <a:pPr>
              <a:defRPr/>
            </a:pPr>
            <a:r>
              <a:rPr lang="en-GB" sz="3300" dirty="0">
                <a:solidFill>
                  <a:schemeClr val="accent2">
                    <a:lumMod val="75000"/>
                  </a:schemeClr>
                </a:solidFill>
                <a:ea typeface="ＭＳ Ｐゴシック" panose="020B0600070205080204" pitchFamily="34" charset="-128"/>
                <a:sym typeface="Webdings" panose="05030102010509060703" pitchFamily="18" charset="2"/>
              </a:rPr>
              <a:t></a:t>
            </a:r>
            <a:endParaRPr lang="en-GB" sz="3300" dirty="0">
              <a:solidFill>
                <a:schemeClr val="accent2">
                  <a:lumMod val="75000"/>
                </a:schemeClr>
              </a:solidFill>
              <a:ea typeface="ＭＳ Ｐゴシック" panose="020B0600070205080204" pitchFamily="34" charset="-128"/>
            </a:endParaRPr>
          </a:p>
          <a:p>
            <a:pPr>
              <a:defRPr/>
            </a:pPr>
            <a:r>
              <a:rPr lang="en-GB" sz="3300" dirty="0">
                <a:solidFill>
                  <a:schemeClr val="accent6">
                    <a:lumMod val="75000"/>
                  </a:schemeClr>
                </a:solidFill>
                <a:ea typeface="ＭＳ Ｐゴシック" panose="020B0600070205080204" pitchFamily="34" charset="-128"/>
                <a:sym typeface="Webdings" panose="05030102010509060703" pitchFamily="18" charset="2"/>
              </a:rPr>
              <a:t></a:t>
            </a:r>
            <a:endParaRPr lang="en-GB" sz="3300" dirty="0">
              <a:solidFill>
                <a:schemeClr val="accent6">
                  <a:lumMod val="75000"/>
                </a:schemeClr>
              </a:solidFill>
              <a:ea typeface="ＭＳ Ｐゴシック" panose="020B0600070205080204" pitchFamily="34" charset="-128"/>
            </a:endParaRPr>
          </a:p>
          <a:p>
            <a:pPr>
              <a:defRPr/>
            </a:pPr>
            <a:r>
              <a:rPr lang="en-GB" sz="3300" dirty="0">
                <a:solidFill>
                  <a:schemeClr val="accent6">
                    <a:lumMod val="75000"/>
                  </a:schemeClr>
                </a:solidFill>
                <a:ea typeface="ＭＳ Ｐゴシック" panose="020B0600070205080204" pitchFamily="34" charset="-128"/>
                <a:sym typeface="Webdings" panose="05030102010509060703" pitchFamily="18" charset="2"/>
              </a:rPr>
              <a:t></a:t>
            </a:r>
            <a:endParaRPr lang="en-GB" sz="3300" dirty="0">
              <a:solidFill>
                <a:schemeClr val="accent6">
                  <a:lumMod val="75000"/>
                </a:schemeClr>
              </a:solidFill>
              <a:ea typeface="ＭＳ Ｐゴシック" panose="020B0600070205080204" pitchFamily="34" charset="-128"/>
            </a:endParaRPr>
          </a:p>
          <a:p>
            <a:pPr>
              <a:defRPr/>
            </a:pPr>
            <a:r>
              <a:rPr lang="en-GB" sz="3300" dirty="0">
                <a:solidFill>
                  <a:schemeClr val="accent6">
                    <a:lumMod val="75000"/>
                  </a:schemeClr>
                </a:solidFill>
                <a:ea typeface="ＭＳ Ｐゴシック" panose="020B0600070205080204" pitchFamily="34" charset="-128"/>
                <a:sym typeface="Webdings" panose="05030102010509060703" pitchFamily="18" charset="2"/>
              </a:rPr>
              <a:t></a:t>
            </a:r>
            <a:endParaRPr lang="en-GB" sz="3300" dirty="0">
              <a:solidFill>
                <a:schemeClr val="accent6">
                  <a:lumMod val="75000"/>
                </a:schemeClr>
              </a:solidFill>
              <a:ea typeface="ＭＳ Ｐゴシック" panose="020B0600070205080204" pitchFamily="34" charset="-128"/>
            </a:endParaRPr>
          </a:p>
          <a:p>
            <a:pPr>
              <a:defRPr/>
            </a:pPr>
            <a:r>
              <a:rPr lang="en-GB" sz="3300" dirty="0">
                <a:solidFill>
                  <a:schemeClr val="accent6">
                    <a:lumMod val="75000"/>
                  </a:schemeClr>
                </a:solidFill>
                <a:ea typeface="ＭＳ Ｐゴシック" panose="020B0600070205080204" pitchFamily="34" charset="-128"/>
                <a:sym typeface="Webdings" panose="05030102010509060703" pitchFamily="18" charset="2"/>
              </a:rPr>
              <a:t></a:t>
            </a:r>
            <a:endParaRPr lang="en-GB" sz="3300" dirty="0">
              <a:solidFill>
                <a:schemeClr val="accent6">
                  <a:lumMod val="75000"/>
                </a:schemeClr>
              </a:solidFill>
              <a:ea typeface="ＭＳ Ｐゴシック" panose="020B0600070205080204" pitchFamily="34" charset="-128"/>
            </a:endParaRPr>
          </a:p>
          <a:p>
            <a:pPr>
              <a:defRPr/>
            </a:pPr>
            <a:endParaRPr lang="en-GB" sz="3300" dirty="0">
              <a:ea typeface="ＭＳ Ｐゴシック" panose="020B0600070205080204" pitchFamily="34" charset="-128"/>
            </a:endParaRPr>
          </a:p>
        </p:txBody>
      </p:sp>
      <p:sp>
        <p:nvSpPr>
          <p:cNvPr id="10" name="TextBox 9">
            <a:extLst>
              <a:ext uri="{FF2B5EF4-FFF2-40B4-BE49-F238E27FC236}">
                <a16:creationId xmlns:a16="http://schemas.microsoft.com/office/drawing/2014/main" id="{F6E80741-2EAC-4EEC-BB1E-828ABAE23BA4}"/>
              </a:ext>
            </a:extLst>
          </p:cNvPr>
          <p:cNvSpPr txBox="1"/>
          <p:nvPr/>
        </p:nvSpPr>
        <p:spPr>
          <a:xfrm>
            <a:off x="7172325" y="4057650"/>
            <a:ext cx="3316288" cy="1892300"/>
          </a:xfrm>
          <a:prstGeom prst="rect">
            <a:avLst/>
          </a:prstGeom>
          <a:noFill/>
        </p:spPr>
        <p:txBody>
          <a:bodyPr>
            <a:spAutoFit/>
          </a:bodyPr>
          <a:lstStyle/>
          <a:p>
            <a:pPr algn="r">
              <a:defRPr/>
            </a:pPr>
            <a:r>
              <a:rPr lang="en-GB" sz="3300" dirty="0">
                <a:solidFill>
                  <a:schemeClr val="accent2">
                    <a:lumMod val="75000"/>
                  </a:schemeClr>
                </a:solidFill>
                <a:ea typeface="ＭＳ Ｐゴシック" panose="020B0600070205080204" pitchFamily="34" charset="-128"/>
                <a:sym typeface="Webdings" panose="05030102010509060703" pitchFamily="18" charset="2"/>
              </a:rPr>
              <a:t></a:t>
            </a:r>
            <a:endParaRPr lang="en-GB" sz="3300" dirty="0">
              <a:solidFill>
                <a:schemeClr val="accent2">
                  <a:lumMod val="75000"/>
                </a:schemeClr>
              </a:solidFill>
              <a:ea typeface="ＭＳ Ｐゴシック" panose="020B0600070205080204" pitchFamily="34" charset="-128"/>
            </a:endParaRPr>
          </a:p>
          <a:p>
            <a:pPr algn="r">
              <a:defRPr/>
            </a:pPr>
            <a:r>
              <a:rPr lang="en-GB" sz="3300" dirty="0">
                <a:solidFill>
                  <a:schemeClr val="accent6">
                    <a:lumMod val="75000"/>
                  </a:schemeClr>
                </a:solidFill>
                <a:ea typeface="ＭＳ Ｐゴシック" panose="020B0600070205080204" pitchFamily="34" charset="-128"/>
                <a:sym typeface="Webdings" panose="05030102010509060703" pitchFamily="18" charset="2"/>
              </a:rPr>
              <a:t></a:t>
            </a:r>
          </a:p>
          <a:p>
            <a:pPr algn="r">
              <a:defRPr/>
            </a:pPr>
            <a:r>
              <a:rPr lang="en-GB" sz="3300" dirty="0">
                <a:solidFill>
                  <a:schemeClr val="accent6">
                    <a:lumMod val="75000"/>
                  </a:schemeClr>
                </a:solidFill>
                <a:ea typeface="ＭＳ Ｐゴシック" panose="020B0600070205080204" pitchFamily="34" charset="-128"/>
                <a:sym typeface="Webdings" panose="05030102010509060703" pitchFamily="18" charset="2"/>
              </a:rPr>
              <a:t></a:t>
            </a:r>
            <a:endParaRPr lang="en-GB" sz="3300" dirty="0">
              <a:solidFill>
                <a:schemeClr val="accent6">
                  <a:lumMod val="75000"/>
                </a:schemeClr>
              </a:solidFill>
              <a:ea typeface="ＭＳ Ｐゴシック" panose="020B0600070205080204" pitchFamily="34" charset="-128"/>
            </a:endParaRPr>
          </a:p>
          <a:p>
            <a:pPr>
              <a:defRPr/>
            </a:pPr>
            <a:endParaRPr lang="en-GB" dirty="0">
              <a:ea typeface="ＭＳ Ｐゴシック" panose="020B0600070205080204" pitchFamily="34" charset="-128"/>
            </a:endParaRPr>
          </a:p>
        </p:txBody>
      </p:sp>
      <p:sp>
        <p:nvSpPr>
          <p:cNvPr id="11" name="Oval 10">
            <a:extLst>
              <a:ext uri="{FF2B5EF4-FFF2-40B4-BE49-F238E27FC236}">
                <a16:creationId xmlns:a16="http://schemas.microsoft.com/office/drawing/2014/main" id="{174EAACB-2DE3-494B-A075-4A8B7FE83FFF}"/>
              </a:ext>
            </a:extLst>
          </p:cNvPr>
          <p:cNvSpPr/>
          <p:nvPr/>
        </p:nvSpPr>
        <p:spPr>
          <a:xfrm>
            <a:off x="1744664" y="2165351"/>
            <a:ext cx="877887" cy="785813"/>
          </a:xfrm>
          <a:prstGeom prst="ellipse">
            <a:avLst/>
          </a:prstGeom>
          <a:solidFill>
            <a:srgbClr val="5B267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t>75%</a:t>
            </a:r>
          </a:p>
        </p:txBody>
      </p:sp>
      <p:sp>
        <p:nvSpPr>
          <p:cNvPr id="12" name="Oval 11">
            <a:extLst>
              <a:ext uri="{FF2B5EF4-FFF2-40B4-BE49-F238E27FC236}">
                <a16:creationId xmlns:a16="http://schemas.microsoft.com/office/drawing/2014/main" id="{1E96BEC7-67B7-4A17-A2AC-7AD46E2682DC}"/>
              </a:ext>
            </a:extLst>
          </p:cNvPr>
          <p:cNvSpPr/>
          <p:nvPr/>
        </p:nvSpPr>
        <p:spPr>
          <a:xfrm>
            <a:off x="6311900" y="2211389"/>
            <a:ext cx="901700" cy="739775"/>
          </a:xfrm>
          <a:prstGeom prst="ellipse">
            <a:avLst/>
          </a:prstGeom>
          <a:solidFill>
            <a:srgbClr val="672A7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100" dirty="0"/>
              <a:t>25%</a:t>
            </a:r>
          </a:p>
        </p:txBody>
      </p:sp>
      <p:sp>
        <p:nvSpPr>
          <p:cNvPr id="13" name="TextBox 8">
            <a:extLst>
              <a:ext uri="{FF2B5EF4-FFF2-40B4-BE49-F238E27FC236}">
                <a16:creationId xmlns:a16="http://schemas.microsoft.com/office/drawing/2014/main" id="{DA825C97-1C5D-424C-AF4A-AC659ADAE8AD}"/>
              </a:ext>
            </a:extLst>
          </p:cNvPr>
          <p:cNvSpPr txBox="1">
            <a:spLocks noChangeArrowheads="1"/>
          </p:cNvSpPr>
          <p:nvPr/>
        </p:nvSpPr>
        <p:spPr bwMode="auto">
          <a:xfrm>
            <a:off x="1744663" y="285751"/>
            <a:ext cx="8807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defRPr/>
            </a:pPr>
            <a:r>
              <a:rPr lang="en-US" altLang="en-US" sz="3600" b="1" dirty="0">
                <a:latin typeface="+mj-lt"/>
              </a:rPr>
              <a:t>Standing </a:t>
            </a:r>
            <a:r>
              <a:rPr lang="en-US" altLang="en-US" sz="3600" b="1" dirty="0" err="1">
                <a:latin typeface="+mj-lt"/>
              </a:rPr>
              <a:t>Together’s</a:t>
            </a:r>
            <a:r>
              <a:rPr lang="en-US" altLang="en-US" sz="3600" b="1" dirty="0">
                <a:latin typeface="+mj-lt"/>
              </a:rPr>
              <a:t> DHR database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Chart 6">
            <a:extLst>
              <a:ext uri="{FF2B5EF4-FFF2-40B4-BE49-F238E27FC236}">
                <a16:creationId xmlns:a16="http://schemas.microsoft.com/office/drawing/2014/main" id="{B2392E55-2D7B-4268-B92C-83120B6C5201}"/>
              </a:ext>
            </a:extLst>
          </p:cNvPr>
          <p:cNvGraphicFramePr>
            <a:graphicFrameLocks/>
          </p:cNvGraphicFramePr>
          <p:nvPr/>
        </p:nvGraphicFramePr>
        <p:xfrm>
          <a:off x="2444751" y="2225675"/>
          <a:ext cx="4519613" cy="2457450"/>
        </p:xfrm>
        <a:graphic>
          <a:graphicData uri="http://schemas.openxmlformats.org/presentationml/2006/ole">
            <mc:AlternateContent xmlns:mc="http://schemas.openxmlformats.org/markup-compatibility/2006">
              <mc:Choice xmlns:v="urn:schemas-microsoft-com:vml" Requires="v">
                <p:oleObj spid="_x0000_s1086" name="Chart" r:id="rId4" imgW="4523624" imgH="2462997" progId="Excel.Chart.8">
                  <p:embed/>
                </p:oleObj>
              </mc:Choice>
              <mc:Fallback>
                <p:oleObj name="Chart" r:id="rId4" imgW="4523624" imgH="2462997" progId="Excel.Chart.8">
                  <p:embed/>
                  <p:pic>
                    <p:nvPicPr>
                      <p:cNvPr id="17410" name="Chart 6">
                        <a:extLst>
                          <a:ext uri="{FF2B5EF4-FFF2-40B4-BE49-F238E27FC236}">
                            <a16:creationId xmlns:a16="http://schemas.microsoft.com/office/drawing/2014/main" id="{B2392E55-2D7B-4268-B92C-83120B6C520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1" y="2225675"/>
                        <a:ext cx="45196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itle 1">
            <a:extLst>
              <a:ext uri="{FF2B5EF4-FFF2-40B4-BE49-F238E27FC236}">
                <a16:creationId xmlns:a16="http://schemas.microsoft.com/office/drawing/2014/main" id="{7C0AE378-A2CC-4E35-BC67-020C0DD7D6D7}"/>
              </a:ext>
            </a:extLst>
          </p:cNvPr>
          <p:cNvSpPr>
            <a:spLocks noGrp="1"/>
          </p:cNvSpPr>
          <p:nvPr>
            <p:ph type="title"/>
          </p:nvPr>
        </p:nvSpPr>
        <p:spPr>
          <a:xfrm>
            <a:off x="1524000" y="184150"/>
            <a:ext cx="9144000" cy="400050"/>
          </a:xfrm>
        </p:spPr>
        <p:txBody>
          <a:bodyPr>
            <a:normAutofit fontScale="90000"/>
          </a:bodyPr>
          <a:lstStyle/>
          <a:p>
            <a:pPr algn="ctr" eaLnBrk="1" hangingPunct="1"/>
            <a:r>
              <a:rPr lang="en-GB" altLang="en-US" sz="3200" b="1"/>
              <a:t>Overview of Victim Demographics</a:t>
            </a:r>
            <a:endParaRPr lang="en-GB" altLang="en-US" sz="2800" b="1"/>
          </a:p>
        </p:txBody>
      </p:sp>
      <p:sp>
        <p:nvSpPr>
          <p:cNvPr id="15" name="TextBox 14">
            <a:extLst>
              <a:ext uri="{FF2B5EF4-FFF2-40B4-BE49-F238E27FC236}">
                <a16:creationId xmlns:a16="http://schemas.microsoft.com/office/drawing/2014/main" id="{9C318FC2-6F15-4C6B-AE08-BA03414182E8}"/>
              </a:ext>
            </a:extLst>
          </p:cNvPr>
          <p:cNvSpPr txBox="1"/>
          <p:nvPr/>
        </p:nvSpPr>
        <p:spPr>
          <a:xfrm>
            <a:off x="1897064" y="963614"/>
            <a:ext cx="1349375" cy="522287"/>
          </a:xfrm>
          <a:prstGeom prst="rect">
            <a:avLst/>
          </a:prstGeom>
          <a:noFill/>
        </p:spPr>
        <p:txBody>
          <a:bodyPr>
            <a:spAutoFit/>
          </a:bodyPr>
          <a:lstStyle/>
          <a:p>
            <a:pPr algn="ctr">
              <a:defRPr/>
            </a:pPr>
            <a:r>
              <a:rPr lang="en-GB" sz="2800" b="1" dirty="0">
                <a:solidFill>
                  <a:schemeClr val="bg2">
                    <a:lumMod val="75000"/>
                  </a:schemeClr>
                </a:solidFill>
                <a:latin typeface="Calibri" panose="020F0502020204030204" pitchFamily="34" charset="0"/>
              </a:rPr>
              <a:t>Sex</a:t>
            </a:r>
          </a:p>
        </p:txBody>
      </p:sp>
      <p:sp>
        <p:nvSpPr>
          <p:cNvPr id="18" name="TextBox 17">
            <a:extLst>
              <a:ext uri="{FF2B5EF4-FFF2-40B4-BE49-F238E27FC236}">
                <a16:creationId xmlns:a16="http://schemas.microsoft.com/office/drawing/2014/main" id="{9F3F32F5-5F6D-41E7-AC0D-775DB5CEC27A}"/>
              </a:ext>
            </a:extLst>
          </p:cNvPr>
          <p:cNvSpPr txBox="1"/>
          <p:nvPr/>
        </p:nvSpPr>
        <p:spPr>
          <a:xfrm>
            <a:off x="1897064" y="2825751"/>
            <a:ext cx="1349375" cy="523875"/>
          </a:xfrm>
          <a:prstGeom prst="rect">
            <a:avLst/>
          </a:prstGeom>
          <a:noFill/>
        </p:spPr>
        <p:txBody>
          <a:bodyPr>
            <a:spAutoFit/>
          </a:bodyPr>
          <a:lstStyle/>
          <a:p>
            <a:pPr algn="ctr">
              <a:defRPr/>
            </a:pPr>
            <a:r>
              <a:rPr lang="en-GB" sz="2800" b="1" dirty="0">
                <a:solidFill>
                  <a:schemeClr val="bg2">
                    <a:lumMod val="75000"/>
                  </a:schemeClr>
                </a:solidFill>
                <a:latin typeface="Calibri" panose="020F0502020204030204" pitchFamily="34" charset="0"/>
              </a:rPr>
              <a:t>Age</a:t>
            </a:r>
          </a:p>
        </p:txBody>
      </p:sp>
      <p:sp>
        <p:nvSpPr>
          <p:cNvPr id="19" name="TextBox 18">
            <a:extLst>
              <a:ext uri="{FF2B5EF4-FFF2-40B4-BE49-F238E27FC236}">
                <a16:creationId xmlns:a16="http://schemas.microsoft.com/office/drawing/2014/main" id="{72BC18EA-5765-4B48-BAE8-5B43D1E7F697}"/>
              </a:ext>
            </a:extLst>
          </p:cNvPr>
          <p:cNvSpPr txBox="1"/>
          <p:nvPr/>
        </p:nvSpPr>
        <p:spPr>
          <a:xfrm>
            <a:off x="1531939" y="5281614"/>
            <a:ext cx="2078037" cy="523875"/>
          </a:xfrm>
          <a:prstGeom prst="rect">
            <a:avLst/>
          </a:prstGeom>
          <a:noFill/>
        </p:spPr>
        <p:txBody>
          <a:bodyPr>
            <a:spAutoFit/>
          </a:bodyPr>
          <a:lstStyle/>
          <a:p>
            <a:pPr algn="ctr">
              <a:defRPr/>
            </a:pPr>
            <a:r>
              <a:rPr lang="en-GB" sz="2800" b="1" dirty="0">
                <a:solidFill>
                  <a:schemeClr val="bg2">
                    <a:lumMod val="75000"/>
                  </a:schemeClr>
                </a:solidFill>
                <a:latin typeface="Calibri" panose="020F0502020204030204" pitchFamily="34" charset="0"/>
              </a:rPr>
              <a:t>Ethnicity</a:t>
            </a:r>
          </a:p>
        </p:txBody>
      </p:sp>
      <p:sp>
        <p:nvSpPr>
          <p:cNvPr id="25" name="TextBox 24">
            <a:extLst>
              <a:ext uri="{FF2B5EF4-FFF2-40B4-BE49-F238E27FC236}">
                <a16:creationId xmlns:a16="http://schemas.microsoft.com/office/drawing/2014/main" id="{D812CB87-1EF1-46C1-89AB-79049937AB0A}"/>
              </a:ext>
            </a:extLst>
          </p:cNvPr>
          <p:cNvSpPr txBox="1"/>
          <p:nvPr/>
        </p:nvSpPr>
        <p:spPr>
          <a:xfrm>
            <a:off x="8243888" y="928689"/>
            <a:ext cx="2347912" cy="523875"/>
          </a:xfrm>
          <a:prstGeom prst="rect">
            <a:avLst/>
          </a:prstGeom>
          <a:noFill/>
        </p:spPr>
        <p:txBody>
          <a:bodyPr>
            <a:spAutoFit/>
          </a:bodyPr>
          <a:lstStyle/>
          <a:p>
            <a:pPr algn="ctr">
              <a:defRPr/>
            </a:pPr>
            <a:r>
              <a:rPr lang="en-GB" sz="2800" b="1" dirty="0">
                <a:solidFill>
                  <a:schemeClr val="bg2">
                    <a:lumMod val="75000"/>
                  </a:schemeClr>
                </a:solidFill>
                <a:latin typeface="Calibri" panose="020F0502020204030204" pitchFamily="34" charset="0"/>
              </a:rPr>
              <a:t>Disability</a:t>
            </a:r>
          </a:p>
        </p:txBody>
      </p:sp>
      <p:sp>
        <p:nvSpPr>
          <p:cNvPr id="26" name="TextBox 25">
            <a:extLst>
              <a:ext uri="{FF2B5EF4-FFF2-40B4-BE49-F238E27FC236}">
                <a16:creationId xmlns:a16="http://schemas.microsoft.com/office/drawing/2014/main" id="{50475D6E-EAB3-4DDE-AEA8-A48B24507FB5}"/>
              </a:ext>
            </a:extLst>
          </p:cNvPr>
          <p:cNvSpPr txBox="1"/>
          <p:nvPr/>
        </p:nvSpPr>
        <p:spPr>
          <a:xfrm>
            <a:off x="5692776" y="995364"/>
            <a:ext cx="720725" cy="230187"/>
          </a:xfrm>
          <a:prstGeom prst="rect">
            <a:avLst/>
          </a:prstGeom>
          <a:noFill/>
        </p:spPr>
        <p:txBody>
          <a:bodyPr>
            <a:spAutoFit/>
          </a:bodyPr>
          <a:lstStyle/>
          <a:p>
            <a:pPr>
              <a:defRPr/>
            </a:pPr>
            <a:r>
              <a:rPr lang="en-GB" sz="900" b="1" dirty="0">
                <a:solidFill>
                  <a:schemeClr val="bg1">
                    <a:lumMod val="95000"/>
                  </a:schemeClr>
                </a:solidFill>
                <a:latin typeface="Calibri" panose="020F0502020204030204" pitchFamily="34" charset="0"/>
              </a:rPr>
              <a:t>5</a:t>
            </a:r>
          </a:p>
        </p:txBody>
      </p:sp>
      <p:sp>
        <p:nvSpPr>
          <p:cNvPr id="28" name="TextBox 27">
            <a:extLst>
              <a:ext uri="{FF2B5EF4-FFF2-40B4-BE49-F238E27FC236}">
                <a16:creationId xmlns:a16="http://schemas.microsoft.com/office/drawing/2014/main" id="{ACA5A213-E476-4161-8297-F42CBC384E0A}"/>
              </a:ext>
            </a:extLst>
          </p:cNvPr>
          <p:cNvSpPr txBox="1"/>
          <p:nvPr/>
        </p:nvSpPr>
        <p:spPr>
          <a:xfrm>
            <a:off x="8243888" y="2830514"/>
            <a:ext cx="2347912" cy="522287"/>
          </a:xfrm>
          <a:prstGeom prst="rect">
            <a:avLst/>
          </a:prstGeom>
          <a:noFill/>
        </p:spPr>
        <p:txBody>
          <a:bodyPr>
            <a:spAutoFit/>
          </a:bodyPr>
          <a:lstStyle/>
          <a:p>
            <a:pPr algn="ctr">
              <a:defRPr/>
            </a:pPr>
            <a:r>
              <a:rPr lang="en-GB" sz="2800" b="1" dirty="0">
                <a:solidFill>
                  <a:schemeClr val="bg2">
                    <a:lumMod val="75000"/>
                  </a:schemeClr>
                </a:solidFill>
                <a:latin typeface="Calibri" panose="020F0502020204030204" pitchFamily="34" charset="0"/>
              </a:rPr>
              <a:t>Sexuality</a:t>
            </a:r>
          </a:p>
        </p:txBody>
      </p:sp>
      <p:sp>
        <p:nvSpPr>
          <p:cNvPr id="29" name="TextBox 28">
            <a:extLst>
              <a:ext uri="{FF2B5EF4-FFF2-40B4-BE49-F238E27FC236}">
                <a16:creationId xmlns:a16="http://schemas.microsoft.com/office/drawing/2014/main" id="{FD5DEFF8-67F1-46AD-B291-E79DCA222252}"/>
              </a:ext>
            </a:extLst>
          </p:cNvPr>
          <p:cNvSpPr txBox="1"/>
          <p:nvPr/>
        </p:nvSpPr>
        <p:spPr>
          <a:xfrm>
            <a:off x="8243888" y="4522789"/>
            <a:ext cx="2347912" cy="1076325"/>
          </a:xfrm>
          <a:prstGeom prst="rect">
            <a:avLst/>
          </a:prstGeom>
          <a:noFill/>
        </p:spPr>
        <p:txBody>
          <a:bodyPr>
            <a:spAutoFit/>
          </a:bodyPr>
          <a:lstStyle/>
          <a:p>
            <a:pPr algn="ctr">
              <a:defRPr/>
            </a:pPr>
            <a:r>
              <a:rPr lang="en-GB" sz="2800" b="1" dirty="0">
                <a:solidFill>
                  <a:schemeClr val="bg2">
                    <a:lumMod val="75000"/>
                  </a:schemeClr>
                </a:solidFill>
                <a:latin typeface="Calibri" panose="020F0502020204030204" pitchFamily="34" charset="0"/>
              </a:rPr>
              <a:t>Children</a:t>
            </a:r>
          </a:p>
          <a:p>
            <a:pPr algn="ctr">
              <a:defRPr/>
            </a:pPr>
            <a:r>
              <a:rPr lang="en-GB" dirty="0">
                <a:solidFill>
                  <a:schemeClr val="bg2">
                    <a:lumMod val="75000"/>
                  </a:schemeClr>
                </a:solidFill>
                <a:latin typeface="Calibri" panose="020F0502020204030204" pitchFamily="34" charset="0"/>
              </a:rPr>
              <a:t>56% of victims had children</a:t>
            </a:r>
          </a:p>
        </p:txBody>
      </p:sp>
      <p:sp>
        <p:nvSpPr>
          <p:cNvPr id="17419" name="TextBox 36">
            <a:extLst>
              <a:ext uri="{FF2B5EF4-FFF2-40B4-BE49-F238E27FC236}">
                <a16:creationId xmlns:a16="http://schemas.microsoft.com/office/drawing/2014/main" id="{0DD3B4BD-0568-4F66-B4B4-584C14EBAA0C}"/>
              </a:ext>
            </a:extLst>
          </p:cNvPr>
          <p:cNvSpPr txBox="1">
            <a:spLocks noChangeArrowheads="1"/>
          </p:cNvSpPr>
          <p:nvPr/>
        </p:nvSpPr>
        <p:spPr bwMode="auto">
          <a:xfrm>
            <a:off x="5006975" y="1698625"/>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27</a:t>
            </a:r>
          </a:p>
        </p:txBody>
      </p:sp>
      <p:sp>
        <p:nvSpPr>
          <p:cNvPr id="17420" name="TextBox 45">
            <a:extLst>
              <a:ext uri="{FF2B5EF4-FFF2-40B4-BE49-F238E27FC236}">
                <a16:creationId xmlns:a16="http://schemas.microsoft.com/office/drawing/2014/main" id="{59933027-CF4D-42AF-B66A-E16E4B31A934}"/>
              </a:ext>
            </a:extLst>
          </p:cNvPr>
          <p:cNvSpPr txBox="1">
            <a:spLocks noChangeArrowheads="1"/>
          </p:cNvSpPr>
          <p:nvPr/>
        </p:nvSpPr>
        <p:spPr bwMode="auto">
          <a:xfrm>
            <a:off x="4289426" y="1003300"/>
            <a:ext cx="75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5</a:t>
            </a:r>
          </a:p>
        </p:txBody>
      </p:sp>
      <p:sp>
        <p:nvSpPr>
          <p:cNvPr id="47" name="TextBox 46">
            <a:extLst>
              <a:ext uri="{FF2B5EF4-FFF2-40B4-BE49-F238E27FC236}">
                <a16:creationId xmlns:a16="http://schemas.microsoft.com/office/drawing/2014/main" id="{136C0980-6CD0-48C3-94B6-7EF502D59315}"/>
              </a:ext>
            </a:extLst>
          </p:cNvPr>
          <p:cNvSpPr txBox="1"/>
          <p:nvPr/>
        </p:nvSpPr>
        <p:spPr>
          <a:xfrm>
            <a:off x="1897064" y="1381125"/>
            <a:ext cx="1349375" cy="369888"/>
          </a:xfrm>
          <a:prstGeom prst="rect">
            <a:avLst/>
          </a:prstGeom>
          <a:noFill/>
        </p:spPr>
        <p:txBody>
          <a:bodyPr>
            <a:spAutoFit/>
          </a:bodyPr>
          <a:lstStyle/>
          <a:p>
            <a:pPr algn="ctr">
              <a:defRPr/>
            </a:pPr>
            <a:r>
              <a:rPr lang="en-GB" dirty="0">
                <a:solidFill>
                  <a:schemeClr val="bg2">
                    <a:lumMod val="75000"/>
                  </a:schemeClr>
                </a:solidFill>
                <a:latin typeface="Calibri" panose="020F0502020204030204" pitchFamily="34" charset="0"/>
              </a:rPr>
              <a:t>95% female</a:t>
            </a:r>
          </a:p>
        </p:txBody>
      </p:sp>
      <p:sp>
        <p:nvSpPr>
          <p:cNvPr id="52" name="TextBox 51">
            <a:extLst>
              <a:ext uri="{FF2B5EF4-FFF2-40B4-BE49-F238E27FC236}">
                <a16:creationId xmlns:a16="http://schemas.microsoft.com/office/drawing/2014/main" id="{82437BAF-0957-4939-A71F-1E27EF7CDF00}"/>
              </a:ext>
            </a:extLst>
          </p:cNvPr>
          <p:cNvSpPr txBox="1"/>
          <p:nvPr/>
        </p:nvSpPr>
        <p:spPr>
          <a:xfrm>
            <a:off x="1720851" y="3294064"/>
            <a:ext cx="1700213" cy="369887"/>
          </a:xfrm>
          <a:prstGeom prst="rect">
            <a:avLst/>
          </a:prstGeom>
          <a:noFill/>
        </p:spPr>
        <p:txBody>
          <a:bodyPr>
            <a:spAutoFit/>
          </a:bodyPr>
          <a:lstStyle/>
          <a:p>
            <a:pPr algn="ctr">
              <a:defRPr/>
            </a:pPr>
            <a:r>
              <a:rPr lang="en-GB" dirty="0">
                <a:solidFill>
                  <a:schemeClr val="bg2">
                    <a:lumMod val="75000"/>
                  </a:schemeClr>
                </a:solidFill>
                <a:latin typeface="Calibri" panose="020F0502020204030204" pitchFamily="34" charset="0"/>
              </a:rPr>
              <a:t>20-81; Mean 37</a:t>
            </a:r>
          </a:p>
        </p:txBody>
      </p:sp>
      <p:sp>
        <p:nvSpPr>
          <p:cNvPr id="17423" name="TextBox 60">
            <a:extLst>
              <a:ext uri="{FF2B5EF4-FFF2-40B4-BE49-F238E27FC236}">
                <a16:creationId xmlns:a16="http://schemas.microsoft.com/office/drawing/2014/main" id="{BBD0E75A-5BC6-449E-8A30-78EB5FE46941}"/>
              </a:ext>
            </a:extLst>
          </p:cNvPr>
          <p:cNvSpPr txBox="1">
            <a:spLocks noChangeArrowheads="1"/>
          </p:cNvSpPr>
          <p:nvPr/>
        </p:nvSpPr>
        <p:spPr bwMode="auto">
          <a:xfrm>
            <a:off x="5006975" y="5518150"/>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15</a:t>
            </a:r>
          </a:p>
        </p:txBody>
      </p:sp>
      <p:sp>
        <p:nvSpPr>
          <p:cNvPr id="17424" name="TextBox 61">
            <a:extLst>
              <a:ext uri="{FF2B5EF4-FFF2-40B4-BE49-F238E27FC236}">
                <a16:creationId xmlns:a16="http://schemas.microsoft.com/office/drawing/2014/main" id="{CBA97AF7-8172-4215-895D-C1898178E9A8}"/>
              </a:ext>
            </a:extLst>
          </p:cNvPr>
          <p:cNvSpPr txBox="1">
            <a:spLocks noChangeArrowheads="1"/>
          </p:cNvSpPr>
          <p:nvPr/>
        </p:nvSpPr>
        <p:spPr bwMode="auto">
          <a:xfrm>
            <a:off x="4111625" y="4929189"/>
            <a:ext cx="750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17</a:t>
            </a:r>
          </a:p>
        </p:txBody>
      </p:sp>
      <p:sp>
        <p:nvSpPr>
          <p:cNvPr id="17425" name="TextBox 62">
            <a:extLst>
              <a:ext uri="{FF2B5EF4-FFF2-40B4-BE49-F238E27FC236}">
                <a16:creationId xmlns:a16="http://schemas.microsoft.com/office/drawing/2014/main" id="{0299044F-6910-40E2-90AE-04A301CB05AC}"/>
              </a:ext>
            </a:extLst>
          </p:cNvPr>
          <p:cNvSpPr txBox="1">
            <a:spLocks noChangeArrowheads="1"/>
          </p:cNvSpPr>
          <p:nvPr/>
        </p:nvSpPr>
        <p:spPr bwMode="auto">
          <a:xfrm>
            <a:off x="7591425" y="1038225"/>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5</a:t>
            </a:r>
          </a:p>
        </p:txBody>
      </p:sp>
      <p:sp>
        <p:nvSpPr>
          <p:cNvPr id="17426" name="TextBox 63">
            <a:extLst>
              <a:ext uri="{FF2B5EF4-FFF2-40B4-BE49-F238E27FC236}">
                <a16:creationId xmlns:a16="http://schemas.microsoft.com/office/drawing/2014/main" id="{E0492BA9-9753-4E91-9B61-6F20F0EAC90F}"/>
              </a:ext>
            </a:extLst>
          </p:cNvPr>
          <p:cNvSpPr txBox="1">
            <a:spLocks noChangeArrowheads="1"/>
          </p:cNvSpPr>
          <p:nvPr/>
        </p:nvSpPr>
        <p:spPr bwMode="auto">
          <a:xfrm>
            <a:off x="7013575" y="2033589"/>
            <a:ext cx="750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27</a:t>
            </a:r>
          </a:p>
        </p:txBody>
      </p:sp>
      <p:sp>
        <p:nvSpPr>
          <p:cNvPr id="65" name="TextBox 64">
            <a:extLst>
              <a:ext uri="{FF2B5EF4-FFF2-40B4-BE49-F238E27FC236}">
                <a16:creationId xmlns:a16="http://schemas.microsoft.com/office/drawing/2014/main" id="{66F3B2C4-A007-484F-ABFC-CCF04256CDA3}"/>
              </a:ext>
            </a:extLst>
          </p:cNvPr>
          <p:cNvSpPr txBox="1"/>
          <p:nvPr/>
        </p:nvSpPr>
        <p:spPr>
          <a:xfrm>
            <a:off x="8612188" y="1344613"/>
            <a:ext cx="1611312" cy="368300"/>
          </a:xfrm>
          <a:prstGeom prst="rect">
            <a:avLst/>
          </a:prstGeom>
          <a:noFill/>
        </p:spPr>
        <p:txBody>
          <a:bodyPr>
            <a:spAutoFit/>
          </a:bodyPr>
          <a:lstStyle/>
          <a:p>
            <a:pPr algn="ctr">
              <a:defRPr/>
            </a:pPr>
            <a:r>
              <a:rPr lang="en-GB" dirty="0">
                <a:solidFill>
                  <a:schemeClr val="bg2">
                    <a:lumMod val="75000"/>
                  </a:schemeClr>
                </a:solidFill>
                <a:latin typeface="Calibri" panose="020F0502020204030204" pitchFamily="34" charset="0"/>
              </a:rPr>
              <a:t>22% disability</a:t>
            </a:r>
          </a:p>
        </p:txBody>
      </p:sp>
      <p:sp>
        <p:nvSpPr>
          <p:cNvPr id="66" name="TextBox 65">
            <a:extLst>
              <a:ext uri="{FF2B5EF4-FFF2-40B4-BE49-F238E27FC236}">
                <a16:creationId xmlns:a16="http://schemas.microsoft.com/office/drawing/2014/main" id="{AAC9C44B-8D1B-49FC-8537-080573C15B09}"/>
              </a:ext>
            </a:extLst>
          </p:cNvPr>
          <p:cNvSpPr txBox="1"/>
          <p:nvPr/>
        </p:nvSpPr>
        <p:spPr>
          <a:xfrm>
            <a:off x="8455025" y="3270251"/>
            <a:ext cx="1924050" cy="646113"/>
          </a:xfrm>
          <a:prstGeom prst="rect">
            <a:avLst/>
          </a:prstGeom>
          <a:noFill/>
        </p:spPr>
        <p:txBody>
          <a:bodyPr>
            <a:spAutoFit/>
          </a:bodyPr>
          <a:lstStyle/>
          <a:p>
            <a:pPr algn="ctr">
              <a:defRPr/>
            </a:pPr>
            <a:r>
              <a:rPr lang="en-GB" dirty="0">
                <a:solidFill>
                  <a:schemeClr val="bg2">
                    <a:lumMod val="75000"/>
                  </a:schemeClr>
                </a:solidFill>
                <a:latin typeface="Calibri" panose="020F0502020204030204" pitchFamily="34" charset="0"/>
              </a:rPr>
              <a:t>44% unknown sexuality</a:t>
            </a:r>
          </a:p>
        </p:txBody>
      </p:sp>
      <p:sp>
        <p:nvSpPr>
          <p:cNvPr id="17429" name="TextBox 66">
            <a:extLst>
              <a:ext uri="{FF2B5EF4-FFF2-40B4-BE49-F238E27FC236}">
                <a16:creationId xmlns:a16="http://schemas.microsoft.com/office/drawing/2014/main" id="{D3D61DDC-97E3-4BBD-9275-69F3087A9A10}"/>
              </a:ext>
            </a:extLst>
          </p:cNvPr>
          <p:cNvSpPr txBox="1">
            <a:spLocks noChangeArrowheads="1"/>
          </p:cNvSpPr>
          <p:nvPr/>
        </p:nvSpPr>
        <p:spPr bwMode="auto">
          <a:xfrm>
            <a:off x="7324725" y="2762250"/>
            <a:ext cx="750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1</a:t>
            </a:r>
          </a:p>
        </p:txBody>
      </p:sp>
      <p:sp>
        <p:nvSpPr>
          <p:cNvPr id="17430" name="TextBox 67">
            <a:extLst>
              <a:ext uri="{FF2B5EF4-FFF2-40B4-BE49-F238E27FC236}">
                <a16:creationId xmlns:a16="http://schemas.microsoft.com/office/drawing/2014/main" id="{E2B47A7A-6E74-4001-99A1-E6C265CBAB97}"/>
              </a:ext>
            </a:extLst>
          </p:cNvPr>
          <p:cNvSpPr txBox="1">
            <a:spLocks noChangeArrowheads="1"/>
          </p:cNvSpPr>
          <p:nvPr/>
        </p:nvSpPr>
        <p:spPr bwMode="auto">
          <a:xfrm>
            <a:off x="7519989" y="3833814"/>
            <a:ext cx="75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31</a:t>
            </a:r>
          </a:p>
        </p:txBody>
      </p:sp>
      <p:sp>
        <p:nvSpPr>
          <p:cNvPr id="17431" name="TextBox 69">
            <a:extLst>
              <a:ext uri="{FF2B5EF4-FFF2-40B4-BE49-F238E27FC236}">
                <a16:creationId xmlns:a16="http://schemas.microsoft.com/office/drawing/2014/main" id="{490BDF25-B6C0-4C5B-B8FC-4AAC97C10706}"/>
              </a:ext>
            </a:extLst>
          </p:cNvPr>
          <p:cNvSpPr txBox="1">
            <a:spLocks noChangeArrowheads="1"/>
          </p:cNvSpPr>
          <p:nvPr/>
        </p:nvSpPr>
        <p:spPr bwMode="auto">
          <a:xfrm>
            <a:off x="6872289" y="4975225"/>
            <a:ext cx="750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bg1"/>
                </a:solidFill>
              </a:rPr>
              <a:t>7</a:t>
            </a:r>
          </a:p>
        </p:txBody>
      </p:sp>
      <p:graphicFrame>
        <p:nvGraphicFramePr>
          <p:cNvPr id="17432" name="Chart 3">
            <a:extLst>
              <a:ext uri="{FF2B5EF4-FFF2-40B4-BE49-F238E27FC236}">
                <a16:creationId xmlns:a16="http://schemas.microsoft.com/office/drawing/2014/main" id="{E006ABCA-24BC-4799-AB7B-F9E110D84206}"/>
              </a:ext>
            </a:extLst>
          </p:cNvPr>
          <p:cNvGraphicFramePr>
            <a:graphicFrameLocks/>
          </p:cNvGraphicFramePr>
          <p:nvPr/>
        </p:nvGraphicFramePr>
        <p:xfrm>
          <a:off x="2693988" y="476250"/>
          <a:ext cx="4019550" cy="2120900"/>
        </p:xfrm>
        <a:graphic>
          <a:graphicData uri="http://schemas.openxmlformats.org/presentationml/2006/ole">
            <mc:AlternateContent xmlns:mc="http://schemas.openxmlformats.org/markup-compatibility/2006">
              <mc:Choice xmlns:v="urn:schemas-microsoft-com:vml" Requires="v">
                <p:oleObj spid="_x0000_s1087" name="Chart" r:id="rId6" imgW="4029805" imgH="2127688" progId="Excel.Chart.8">
                  <p:embed/>
                </p:oleObj>
              </mc:Choice>
              <mc:Fallback>
                <p:oleObj name="Chart" r:id="rId6" imgW="4029805" imgH="2127688" progId="Excel.Chart.8">
                  <p:embed/>
                  <p:pic>
                    <p:nvPicPr>
                      <p:cNvPr id="17432" name="Chart 3">
                        <a:extLst>
                          <a:ext uri="{FF2B5EF4-FFF2-40B4-BE49-F238E27FC236}">
                            <a16:creationId xmlns:a16="http://schemas.microsoft.com/office/drawing/2014/main" id="{E006ABCA-24BC-4799-AB7B-F9E110D8420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988" y="476250"/>
                        <a:ext cx="40195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F39268B5-DA3E-4797-9968-610F9755E080}"/>
              </a:ext>
            </a:extLst>
          </p:cNvPr>
          <p:cNvSpPr txBox="1"/>
          <p:nvPr/>
        </p:nvSpPr>
        <p:spPr>
          <a:xfrm>
            <a:off x="5518151" y="3254375"/>
            <a:ext cx="696913" cy="338138"/>
          </a:xfrm>
          <a:prstGeom prst="rect">
            <a:avLst/>
          </a:prstGeom>
          <a:noFill/>
        </p:spPr>
        <p:txBody>
          <a:bodyPr>
            <a:spAutoFit/>
          </a:bodyPr>
          <a:lstStyle/>
          <a:p>
            <a:pPr>
              <a:defRPr/>
            </a:pPr>
            <a:r>
              <a:rPr lang="en-GB" sz="1600" dirty="0">
                <a:solidFill>
                  <a:schemeClr val="accent3">
                    <a:lumMod val="75000"/>
                  </a:schemeClr>
                </a:solidFill>
              </a:rPr>
              <a:t>16-39</a:t>
            </a:r>
          </a:p>
        </p:txBody>
      </p:sp>
      <p:sp>
        <p:nvSpPr>
          <p:cNvPr id="45" name="TextBox 44">
            <a:extLst>
              <a:ext uri="{FF2B5EF4-FFF2-40B4-BE49-F238E27FC236}">
                <a16:creationId xmlns:a16="http://schemas.microsoft.com/office/drawing/2014/main" id="{816CB16E-DACA-4B43-96F8-4430F40C2C55}"/>
              </a:ext>
            </a:extLst>
          </p:cNvPr>
          <p:cNvSpPr txBox="1"/>
          <p:nvPr/>
        </p:nvSpPr>
        <p:spPr>
          <a:xfrm>
            <a:off x="3287714" y="3644901"/>
            <a:ext cx="695325" cy="339725"/>
          </a:xfrm>
          <a:prstGeom prst="rect">
            <a:avLst/>
          </a:prstGeom>
          <a:noFill/>
        </p:spPr>
        <p:txBody>
          <a:bodyPr>
            <a:spAutoFit/>
          </a:bodyPr>
          <a:lstStyle/>
          <a:p>
            <a:pPr>
              <a:defRPr/>
            </a:pPr>
            <a:r>
              <a:rPr lang="en-GB" sz="1600" dirty="0">
                <a:solidFill>
                  <a:schemeClr val="accent3">
                    <a:lumMod val="75000"/>
                  </a:schemeClr>
                </a:solidFill>
              </a:rPr>
              <a:t>40-59</a:t>
            </a:r>
          </a:p>
        </p:txBody>
      </p:sp>
      <p:sp>
        <p:nvSpPr>
          <p:cNvPr id="46" name="TextBox 45">
            <a:extLst>
              <a:ext uri="{FF2B5EF4-FFF2-40B4-BE49-F238E27FC236}">
                <a16:creationId xmlns:a16="http://schemas.microsoft.com/office/drawing/2014/main" id="{48616207-4056-45DA-869B-7462D8CF2DCF}"/>
              </a:ext>
            </a:extLst>
          </p:cNvPr>
          <p:cNvSpPr txBox="1"/>
          <p:nvPr/>
        </p:nvSpPr>
        <p:spPr>
          <a:xfrm>
            <a:off x="3529014" y="2492375"/>
            <a:ext cx="695325" cy="338138"/>
          </a:xfrm>
          <a:prstGeom prst="rect">
            <a:avLst/>
          </a:prstGeom>
          <a:noFill/>
        </p:spPr>
        <p:txBody>
          <a:bodyPr>
            <a:spAutoFit/>
          </a:bodyPr>
          <a:lstStyle/>
          <a:p>
            <a:pPr>
              <a:defRPr/>
            </a:pPr>
            <a:r>
              <a:rPr lang="en-GB" sz="1600" dirty="0">
                <a:solidFill>
                  <a:schemeClr val="accent3">
                    <a:lumMod val="75000"/>
                  </a:schemeClr>
                </a:solidFill>
              </a:rPr>
              <a:t>60-81</a:t>
            </a:r>
          </a:p>
        </p:txBody>
      </p:sp>
      <p:graphicFrame>
        <p:nvGraphicFramePr>
          <p:cNvPr id="17436" name="Chart 10">
            <a:extLst>
              <a:ext uri="{FF2B5EF4-FFF2-40B4-BE49-F238E27FC236}">
                <a16:creationId xmlns:a16="http://schemas.microsoft.com/office/drawing/2014/main" id="{30E1F4E8-BFBA-4B24-A349-B763937B03AA}"/>
              </a:ext>
            </a:extLst>
          </p:cNvPr>
          <p:cNvGraphicFramePr>
            <a:graphicFrameLocks/>
          </p:cNvGraphicFramePr>
          <p:nvPr/>
        </p:nvGraphicFramePr>
        <p:xfrm>
          <a:off x="2779714" y="4284663"/>
          <a:ext cx="3849687" cy="2457450"/>
        </p:xfrm>
        <a:graphic>
          <a:graphicData uri="http://schemas.openxmlformats.org/presentationml/2006/ole">
            <mc:AlternateContent xmlns:mc="http://schemas.openxmlformats.org/markup-compatibility/2006">
              <mc:Choice xmlns:v="urn:schemas-microsoft-com:vml" Requires="v">
                <p:oleObj spid="_x0000_s1088" name="Chart" r:id="rId8" imgW="3859102" imgH="2462997" progId="Excel.Chart.8">
                  <p:embed/>
                </p:oleObj>
              </mc:Choice>
              <mc:Fallback>
                <p:oleObj name="Chart" r:id="rId8" imgW="3859102" imgH="2462997" progId="Excel.Chart.8">
                  <p:embed/>
                  <p:pic>
                    <p:nvPicPr>
                      <p:cNvPr id="17436" name="Chart 10">
                        <a:extLst>
                          <a:ext uri="{FF2B5EF4-FFF2-40B4-BE49-F238E27FC236}">
                            <a16:creationId xmlns:a16="http://schemas.microsoft.com/office/drawing/2014/main" id="{30E1F4E8-BFBA-4B24-A349-B763937B03AA}"/>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9714" y="4284663"/>
                        <a:ext cx="38496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 name="TextBox 49">
            <a:extLst>
              <a:ext uri="{FF2B5EF4-FFF2-40B4-BE49-F238E27FC236}">
                <a16:creationId xmlns:a16="http://schemas.microsoft.com/office/drawing/2014/main" id="{C82D72C6-2005-4CDB-8204-BE0DF36D899C}"/>
              </a:ext>
            </a:extLst>
          </p:cNvPr>
          <p:cNvSpPr txBox="1"/>
          <p:nvPr/>
        </p:nvSpPr>
        <p:spPr>
          <a:xfrm>
            <a:off x="5616576" y="4999039"/>
            <a:ext cx="828675" cy="522287"/>
          </a:xfrm>
          <a:prstGeom prst="rect">
            <a:avLst/>
          </a:prstGeom>
          <a:noFill/>
        </p:spPr>
        <p:txBody>
          <a:bodyPr>
            <a:spAutoFit/>
          </a:bodyPr>
          <a:lstStyle/>
          <a:p>
            <a:pPr>
              <a:defRPr/>
            </a:pPr>
            <a:r>
              <a:rPr lang="en-GB" sz="1400" dirty="0">
                <a:solidFill>
                  <a:schemeClr val="accent3">
                    <a:lumMod val="75000"/>
                  </a:schemeClr>
                </a:solidFill>
              </a:rPr>
              <a:t>White British</a:t>
            </a:r>
          </a:p>
        </p:txBody>
      </p:sp>
      <p:sp>
        <p:nvSpPr>
          <p:cNvPr id="51" name="TextBox 50">
            <a:extLst>
              <a:ext uri="{FF2B5EF4-FFF2-40B4-BE49-F238E27FC236}">
                <a16:creationId xmlns:a16="http://schemas.microsoft.com/office/drawing/2014/main" id="{653285A1-F034-4C8E-823D-3359BE1E561F}"/>
              </a:ext>
            </a:extLst>
          </p:cNvPr>
          <p:cNvSpPr txBox="1"/>
          <p:nvPr/>
        </p:nvSpPr>
        <p:spPr>
          <a:xfrm>
            <a:off x="2895601" y="5713414"/>
            <a:ext cx="1039813" cy="523875"/>
          </a:xfrm>
          <a:prstGeom prst="rect">
            <a:avLst/>
          </a:prstGeom>
          <a:noFill/>
        </p:spPr>
        <p:txBody>
          <a:bodyPr>
            <a:spAutoFit/>
          </a:bodyPr>
          <a:lstStyle/>
          <a:p>
            <a:pPr>
              <a:defRPr/>
            </a:pPr>
            <a:r>
              <a:rPr lang="en-GB" sz="1400" dirty="0">
                <a:solidFill>
                  <a:schemeClr val="accent3">
                    <a:lumMod val="75000"/>
                  </a:schemeClr>
                </a:solidFill>
              </a:rPr>
              <a:t>Black/Black British</a:t>
            </a:r>
          </a:p>
        </p:txBody>
      </p:sp>
      <p:sp>
        <p:nvSpPr>
          <p:cNvPr id="53" name="TextBox 52">
            <a:extLst>
              <a:ext uri="{FF2B5EF4-FFF2-40B4-BE49-F238E27FC236}">
                <a16:creationId xmlns:a16="http://schemas.microsoft.com/office/drawing/2014/main" id="{8C17E250-4780-4F06-A40B-09A779253650}"/>
              </a:ext>
            </a:extLst>
          </p:cNvPr>
          <p:cNvSpPr txBox="1"/>
          <p:nvPr/>
        </p:nvSpPr>
        <p:spPr>
          <a:xfrm>
            <a:off x="2927351" y="4868864"/>
            <a:ext cx="1038225" cy="523875"/>
          </a:xfrm>
          <a:prstGeom prst="rect">
            <a:avLst/>
          </a:prstGeom>
          <a:noFill/>
        </p:spPr>
        <p:txBody>
          <a:bodyPr>
            <a:spAutoFit/>
          </a:bodyPr>
          <a:lstStyle/>
          <a:p>
            <a:pPr>
              <a:defRPr/>
            </a:pPr>
            <a:r>
              <a:rPr lang="en-GB" sz="1400" dirty="0">
                <a:solidFill>
                  <a:schemeClr val="accent3">
                    <a:lumMod val="75000"/>
                  </a:schemeClr>
                </a:solidFill>
              </a:rPr>
              <a:t>Asian/Asian British</a:t>
            </a:r>
          </a:p>
        </p:txBody>
      </p:sp>
      <p:sp>
        <p:nvSpPr>
          <p:cNvPr id="54" name="TextBox 53">
            <a:extLst>
              <a:ext uri="{FF2B5EF4-FFF2-40B4-BE49-F238E27FC236}">
                <a16:creationId xmlns:a16="http://schemas.microsoft.com/office/drawing/2014/main" id="{D4AF7885-BE8B-4BB5-8C9E-74E7DE10E45C}"/>
              </a:ext>
            </a:extLst>
          </p:cNvPr>
          <p:cNvSpPr txBox="1"/>
          <p:nvPr/>
        </p:nvSpPr>
        <p:spPr>
          <a:xfrm>
            <a:off x="3503613" y="4273550"/>
            <a:ext cx="1039812" cy="522288"/>
          </a:xfrm>
          <a:prstGeom prst="rect">
            <a:avLst/>
          </a:prstGeom>
          <a:noFill/>
        </p:spPr>
        <p:txBody>
          <a:bodyPr>
            <a:spAutoFit/>
          </a:bodyPr>
          <a:lstStyle/>
          <a:p>
            <a:pPr>
              <a:defRPr/>
            </a:pPr>
            <a:r>
              <a:rPr lang="en-GB" sz="1400" dirty="0">
                <a:solidFill>
                  <a:schemeClr val="accent3">
                    <a:lumMod val="75000"/>
                  </a:schemeClr>
                </a:solidFill>
              </a:rPr>
              <a:t>Eastern European</a:t>
            </a:r>
          </a:p>
        </p:txBody>
      </p:sp>
      <p:sp>
        <p:nvSpPr>
          <p:cNvPr id="55" name="TextBox 54">
            <a:extLst>
              <a:ext uri="{FF2B5EF4-FFF2-40B4-BE49-F238E27FC236}">
                <a16:creationId xmlns:a16="http://schemas.microsoft.com/office/drawing/2014/main" id="{99E51F89-79AD-4F81-BDA2-774ED4146B64}"/>
              </a:ext>
            </a:extLst>
          </p:cNvPr>
          <p:cNvSpPr txBox="1"/>
          <p:nvPr/>
        </p:nvSpPr>
        <p:spPr>
          <a:xfrm>
            <a:off x="4943475" y="4418014"/>
            <a:ext cx="1665288" cy="306387"/>
          </a:xfrm>
          <a:prstGeom prst="rect">
            <a:avLst/>
          </a:prstGeom>
          <a:noFill/>
        </p:spPr>
        <p:txBody>
          <a:bodyPr>
            <a:spAutoFit/>
          </a:bodyPr>
          <a:lstStyle/>
          <a:p>
            <a:pPr>
              <a:defRPr/>
            </a:pPr>
            <a:r>
              <a:rPr lang="en-GB" sz="1400" dirty="0">
                <a:solidFill>
                  <a:schemeClr val="accent3">
                    <a:lumMod val="75000"/>
                  </a:schemeClr>
                </a:solidFill>
              </a:rPr>
              <a:t>Mixed Background</a:t>
            </a:r>
          </a:p>
        </p:txBody>
      </p:sp>
      <p:graphicFrame>
        <p:nvGraphicFramePr>
          <p:cNvPr id="17442" name="Chart 55">
            <a:extLst>
              <a:ext uri="{FF2B5EF4-FFF2-40B4-BE49-F238E27FC236}">
                <a16:creationId xmlns:a16="http://schemas.microsoft.com/office/drawing/2014/main" id="{B616E587-8076-4E7B-B0C3-064734E10FEF}"/>
              </a:ext>
            </a:extLst>
          </p:cNvPr>
          <p:cNvGraphicFramePr>
            <a:graphicFrameLocks/>
          </p:cNvGraphicFramePr>
          <p:nvPr/>
        </p:nvGraphicFramePr>
        <p:xfrm>
          <a:off x="5518150" y="493713"/>
          <a:ext cx="4019550" cy="2120900"/>
        </p:xfrm>
        <a:graphic>
          <a:graphicData uri="http://schemas.openxmlformats.org/presentationml/2006/ole">
            <mc:AlternateContent xmlns:mc="http://schemas.openxmlformats.org/markup-compatibility/2006">
              <mc:Choice xmlns:v="urn:schemas-microsoft-com:vml" Requires="v">
                <p:oleObj spid="_x0000_s1089" name="Chart" r:id="rId10" imgW="4023709" imgH="2127688" progId="Excel.Chart.8">
                  <p:embed/>
                </p:oleObj>
              </mc:Choice>
              <mc:Fallback>
                <p:oleObj name="Chart" r:id="rId10" imgW="4023709" imgH="2127688" progId="Excel.Chart.8">
                  <p:embed/>
                  <p:pic>
                    <p:nvPicPr>
                      <p:cNvPr id="17442" name="Chart 55">
                        <a:extLst>
                          <a:ext uri="{FF2B5EF4-FFF2-40B4-BE49-F238E27FC236}">
                            <a16:creationId xmlns:a16="http://schemas.microsoft.com/office/drawing/2014/main" id="{B616E587-8076-4E7B-B0C3-064734E10FEF}"/>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8150" y="493713"/>
                        <a:ext cx="40195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43" name="Chart 57">
            <a:extLst>
              <a:ext uri="{FF2B5EF4-FFF2-40B4-BE49-F238E27FC236}">
                <a16:creationId xmlns:a16="http://schemas.microsoft.com/office/drawing/2014/main" id="{0F31FC2E-B608-4913-8F72-442CA057F93A}"/>
              </a:ext>
            </a:extLst>
          </p:cNvPr>
          <p:cNvGraphicFramePr>
            <a:graphicFrameLocks/>
          </p:cNvGraphicFramePr>
          <p:nvPr/>
        </p:nvGraphicFramePr>
        <p:xfrm>
          <a:off x="5268913" y="2205038"/>
          <a:ext cx="4519612" cy="2457450"/>
        </p:xfrm>
        <a:graphic>
          <a:graphicData uri="http://schemas.openxmlformats.org/presentationml/2006/ole">
            <mc:AlternateContent xmlns:mc="http://schemas.openxmlformats.org/markup-compatibility/2006">
              <mc:Choice xmlns:v="urn:schemas-microsoft-com:vml" Requires="v">
                <p:oleObj spid="_x0000_s1090" name="Chart" r:id="rId12" imgW="4523624" imgH="2462997" progId="Excel.Chart.8">
                  <p:embed/>
                </p:oleObj>
              </mc:Choice>
              <mc:Fallback>
                <p:oleObj name="Chart" r:id="rId12" imgW="4523624" imgH="2462997" progId="Excel.Chart.8">
                  <p:embed/>
                  <p:pic>
                    <p:nvPicPr>
                      <p:cNvPr id="17443" name="Chart 57">
                        <a:extLst>
                          <a:ext uri="{FF2B5EF4-FFF2-40B4-BE49-F238E27FC236}">
                            <a16:creationId xmlns:a16="http://schemas.microsoft.com/office/drawing/2014/main" id="{0F31FC2E-B608-4913-8F72-442CA057F93A}"/>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8913" y="2205038"/>
                        <a:ext cx="451961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 name="TextBox 58">
            <a:extLst>
              <a:ext uri="{FF2B5EF4-FFF2-40B4-BE49-F238E27FC236}">
                <a16:creationId xmlns:a16="http://schemas.microsoft.com/office/drawing/2014/main" id="{D82E568F-A087-4AEA-938D-1B068C37066B}"/>
              </a:ext>
            </a:extLst>
          </p:cNvPr>
          <p:cNvSpPr txBox="1"/>
          <p:nvPr/>
        </p:nvSpPr>
        <p:spPr>
          <a:xfrm>
            <a:off x="5881688" y="3760789"/>
            <a:ext cx="1039812" cy="306387"/>
          </a:xfrm>
          <a:prstGeom prst="rect">
            <a:avLst/>
          </a:prstGeom>
          <a:noFill/>
        </p:spPr>
        <p:txBody>
          <a:bodyPr>
            <a:spAutoFit/>
          </a:bodyPr>
          <a:lstStyle/>
          <a:p>
            <a:pPr>
              <a:defRPr/>
            </a:pPr>
            <a:r>
              <a:rPr lang="en-GB" sz="1400" dirty="0">
                <a:solidFill>
                  <a:schemeClr val="accent3">
                    <a:lumMod val="75000"/>
                  </a:schemeClr>
                </a:solidFill>
              </a:rPr>
              <a:t>Unknown</a:t>
            </a:r>
          </a:p>
        </p:txBody>
      </p:sp>
      <p:graphicFrame>
        <p:nvGraphicFramePr>
          <p:cNvPr id="17445" name="Chart 57">
            <a:extLst>
              <a:ext uri="{FF2B5EF4-FFF2-40B4-BE49-F238E27FC236}">
                <a16:creationId xmlns:a16="http://schemas.microsoft.com/office/drawing/2014/main" id="{5C9F7F67-25C7-471A-A9AD-ABFBB5521634}"/>
              </a:ext>
            </a:extLst>
          </p:cNvPr>
          <p:cNvGraphicFramePr>
            <a:graphicFrameLocks/>
          </p:cNvGraphicFramePr>
          <p:nvPr/>
        </p:nvGraphicFramePr>
        <p:xfrm>
          <a:off x="5268913" y="4186238"/>
          <a:ext cx="4519612" cy="2457450"/>
        </p:xfrm>
        <a:graphic>
          <a:graphicData uri="http://schemas.openxmlformats.org/presentationml/2006/ole">
            <mc:AlternateContent xmlns:mc="http://schemas.openxmlformats.org/markup-compatibility/2006">
              <mc:Choice xmlns:v="urn:schemas-microsoft-com:vml" Requires="v">
                <p:oleObj spid="_x0000_s1091" name="Chart" r:id="rId14" imgW="4523624" imgH="2462997" progId="Excel.Chart.8">
                  <p:embed/>
                </p:oleObj>
              </mc:Choice>
              <mc:Fallback>
                <p:oleObj name="Chart" r:id="rId14" imgW="4523624" imgH="2462997" progId="Excel.Chart.8">
                  <p:embed/>
                  <p:pic>
                    <p:nvPicPr>
                      <p:cNvPr id="17445" name="Chart 57">
                        <a:extLst>
                          <a:ext uri="{FF2B5EF4-FFF2-40B4-BE49-F238E27FC236}">
                            <a16:creationId xmlns:a16="http://schemas.microsoft.com/office/drawing/2014/main" id="{5C9F7F67-25C7-471A-A9AD-ABFBB5521634}"/>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68913" y="4186238"/>
                        <a:ext cx="451961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Network objectives </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349972" y="1825625"/>
            <a:ext cx="11537228" cy="4351338"/>
          </a:xfrm>
        </p:spPr>
        <p:txBody>
          <a:bodyPr>
            <a:normAutofit fontScale="92500" lnSpcReduction="20000"/>
          </a:bodyPr>
          <a:lstStyle/>
          <a:p>
            <a:pPr marL="342900" indent="-342900"/>
            <a:r>
              <a:rPr lang="en-GB" sz="2000" dirty="0">
                <a:latin typeface="Arial Rounded MT Bold" panose="020F0704030504030204" pitchFamily="34" charset="0"/>
              </a:rPr>
              <a:t>Co-producing prioritised research questions on violence, abuse, and mental health. </a:t>
            </a:r>
          </a:p>
          <a:p>
            <a:pPr marL="0" indent="0">
              <a:buNone/>
            </a:pPr>
            <a:r>
              <a:rPr lang="en-GB" sz="2000" dirty="0">
                <a:solidFill>
                  <a:srgbClr val="7030A0"/>
                </a:solidFill>
                <a:latin typeface="Arial Rounded MT Bold" panose="020F0704030504030204" pitchFamily="34" charset="0"/>
              </a:rPr>
              <a:t>VAMHN/McPin Foundation Research Prioritisation </a:t>
            </a:r>
          </a:p>
          <a:p>
            <a:pPr marL="0" indent="0">
              <a:buNone/>
            </a:pPr>
            <a:endParaRPr lang="en-GB" sz="2000" dirty="0">
              <a:solidFill>
                <a:srgbClr val="7030A0"/>
              </a:solidFill>
              <a:latin typeface="Arial Rounded MT Bold" panose="020F0704030504030204" pitchFamily="34" charset="0"/>
            </a:endParaRPr>
          </a:p>
          <a:p>
            <a:pPr marL="342900" indent="-342900"/>
            <a:r>
              <a:rPr lang="en-GB" sz="2000" dirty="0">
                <a:latin typeface="Arial Rounded MT Bold" panose="020F0704030504030204" pitchFamily="34" charset="0"/>
              </a:rPr>
              <a:t>Supporting research on violence, abuse, and mental health</a:t>
            </a:r>
          </a:p>
          <a:p>
            <a:pPr marL="0" indent="0">
              <a:buNone/>
            </a:pPr>
            <a:r>
              <a:rPr lang="en-GB" sz="2000" dirty="0">
                <a:solidFill>
                  <a:srgbClr val="7030A0"/>
                </a:solidFill>
                <a:latin typeface="Arial Rounded MT Bold" panose="020F0704030504030204" pitchFamily="34" charset="0"/>
              </a:rPr>
              <a:t>Networking and learning events | Grant competitions | Online data resource | </a:t>
            </a:r>
            <a:br>
              <a:rPr lang="en-GB" sz="2000" dirty="0">
                <a:solidFill>
                  <a:srgbClr val="7030A0"/>
                </a:solidFill>
                <a:latin typeface="Arial Rounded MT Bold" panose="020F0704030504030204" pitchFamily="34" charset="0"/>
              </a:rPr>
            </a:br>
            <a:r>
              <a:rPr lang="en-GB" sz="2000" dirty="0">
                <a:solidFill>
                  <a:srgbClr val="7030A0"/>
                </a:solidFill>
                <a:latin typeface="Arial Rounded MT Bold" panose="020F0704030504030204" pitchFamily="34" charset="0"/>
              </a:rPr>
              <a:t>Ethics and safety protocols</a:t>
            </a:r>
          </a:p>
          <a:p>
            <a:pPr marL="0" indent="0">
              <a:buNone/>
            </a:pPr>
            <a:endParaRPr lang="en-GB" sz="2000" dirty="0">
              <a:solidFill>
                <a:srgbClr val="7030A0"/>
              </a:solidFill>
              <a:latin typeface="Arial Rounded MT Bold" panose="020F0704030504030204" pitchFamily="34" charset="0"/>
            </a:endParaRPr>
          </a:p>
          <a:p>
            <a:pPr marL="342900" indent="-342900"/>
            <a:r>
              <a:rPr lang="en-GB" sz="2000" dirty="0">
                <a:latin typeface="Arial Rounded MT Bold" panose="020F0704030504030204" pitchFamily="34" charset="0"/>
              </a:rPr>
              <a:t>Developing cross-disciplinary methodological approaches</a:t>
            </a:r>
          </a:p>
          <a:p>
            <a:pPr marL="0" indent="0">
              <a:buNone/>
            </a:pPr>
            <a:r>
              <a:rPr lang="en-GB" sz="2000" dirty="0">
                <a:solidFill>
                  <a:srgbClr val="7030A0"/>
                </a:solidFill>
                <a:latin typeface="Arial Rounded MT Bold" panose="020F0704030504030204" pitchFamily="34" charset="0"/>
              </a:rPr>
              <a:t>Methodology workshops |</a:t>
            </a:r>
            <a:r>
              <a:rPr lang="en-GB" sz="2000" dirty="0">
                <a:latin typeface="Arial Rounded MT Bold" panose="020F0704030504030204" pitchFamily="34" charset="0"/>
              </a:rPr>
              <a:t> </a:t>
            </a:r>
            <a:r>
              <a:rPr lang="en-GB" sz="2000" dirty="0">
                <a:solidFill>
                  <a:srgbClr val="7030A0"/>
                </a:solidFill>
                <a:latin typeface="Arial Rounded MT Bold" panose="020F0704030504030204" pitchFamily="34" charset="0"/>
              </a:rPr>
              <a:t>Grant competitions </a:t>
            </a:r>
          </a:p>
          <a:p>
            <a:pPr marL="0" indent="0">
              <a:buNone/>
            </a:pPr>
            <a:endParaRPr lang="en-GB" sz="2000" dirty="0">
              <a:latin typeface="Arial Rounded MT Bold" panose="020F0704030504030204" pitchFamily="34" charset="0"/>
            </a:endParaRPr>
          </a:p>
          <a:p>
            <a:pPr marL="285750" indent="-285750"/>
            <a:r>
              <a:rPr lang="en-GB" sz="2000" dirty="0">
                <a:latin typeface="Arial Rounded MT Bold" panose="020F0704030504030204" pitchFamily="34" charset="0"/>
              </a:rPr>
              <a:t>Nurturing the next generation of researchers (incl. survivor researchers and non-university researchers) in this field</a:t>
            </a:r>
          </a:p>
          <a:p>
            <a:pPr marL="0" indent="0">
              <a:buNone/>
            </a:pPr>
            <a:r>
              <a:rPr lang="en-GB" sz="2000" dirty="0">
                <a:solidFill>
                  <a:srgbClr val="7030A0"/>
                </a:solidFill>
                <a:latin typeface="Arial Rounded MT Bold" panose="020F0704030504030204" pitchFamily="34" charset="0"/>
              </a:rPr>
              <a:t>ECR Network  | Travel and training bursaries | Grant-writing workshops</a:t>
            </a:r>
          </a:p>
          <a:p>
            <a:endParaRPr lang="en-GB" sz="2000" dirty="0"/>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26954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89448CC-95C7-4489-956B-4F6B44FC1BA1}"/>
              </a:ext>
            </a:extLst>
          </p:cNvPr>
          <p:cNvSpPr txBox="1">
            <a:spLocks/>
          </p:cNvSpPr>
          <p:nvPr/>
        </p:nvSpPr>
        <p:spPr bwMode="auto">
          <a:xfrm>
            <a:off x="2063750" y="22383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GB" altLang="en-US" sz="4000" b="1">
                <a:latin typeface="Calibri Light" panose="020F0302020204030204" pitchFamily="34" charset="0"/>
                <a:cs typeface="Calibri Light" panose="020F0302020204030204" pitchFamily="34" charset="0"/>
              </a:rPr>
              <a:t>Intimate Partner Homicide: </a:t>
            </a:r>
            <a:br>
              <a:rPr lang="en-GB" altLang="en-US" sz="4000" b="1">
                <a:latin typeface="Calibri Light" panose="020F0302020204030204" pitchFamily="34" charset="0"/>
                <a:cs typeface="Calibri Light" panose="020F0302020204030204" pitchFamily="34" charset="0"/>
              </a:rPr>
            </a:br>
            <a:r>
              <a:rPr lang="en-GB" altLang="en-US" sz="4000" b="1">
                <a:latin typeface="Calibri Light" panose="020F0302020204030204" pitchFamily="34" charset="0"/>
                <a:cs typeface="Calibri Light" panose="020F0302020204030204" pitchFamily="34" charset="0"/>
              </a:rPr>
              <a:t>It’s a gendered issue</a:t>
            </a:r>
          </a:p>
        </p:txBody>
      </p:sp>
      <p:sp>
        <p:nvSpPr>
          <p:cNvPr id="5" name="Content Placeholder 4">
            <a:extLst>
              <a:ext uri="{FF2B5EF4-FFF2-40B4-BE49-F238E27FC236}">
                <a16:creationId xmlns:a16="http://schemas.microsoft.com/office/drawing/2014/main" id="{98703478-408B-4012-ACEC-612C6B2F33EF}"/>
              </a:ext>
            </a:extLst>
          </p:cNvPr>
          <p:cNvSpPr txBox="1">
            <a:spLocks/>
          </p:cNvSpPr>
          <p:nvPr/>
        </p:nvSpPr>
        <p:spPr bwMode="auto">
          <a:xfrm>
            <a:off x="2063750" y="1700213"/>
            <a:ext cx="7975600"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hangingPunct="1">
              <a:defRPr/>
            </a:pPr>
            <a:r>
              <a:rPr lang="en-IE" altLang="en-US" sz="2000" b="1" dirty="0"/>
              <a:t>STADV Report: 95%</a:t>
            </a:r>
            <a:r>
              <a:rPr lang="en-IE" altLang="en-US" sz="2000" dirty="0"/>
              <a:t>  perpetrators were  male (39/41 and 2 female perpetrators). </a:t>
            </a:r>
            <a:r>
              <a:rPr lang="en-IE" altLang="en-US" sz="2000" b="1" dirty="0"/>
              <a:t>95 %</a:t>
            </a:r>
            <a:r>
              <a:rPr lang="en-IE" altLang="en-US" sz="2000" dirty="0"/>
              <a:t> of victims were  female (39/41 and 2 male victims)  </a:t>
            </a:r>
            <a:endParaRPr lang="en-IE" altLang="en-US" sz="2000" b="1" dirty="0"/>
          </a:p>
          <a:p>
            <a:pPr eaLnBrk="1" hangingPunct="1">
              <a:defRPr/>
            </a:pPr>
            <a:r>
              <a:rPr lang="en-IE" altLang="en-US" sz="2000" b="1" dirty="0"/>
              <a:t>HO Report: 29/33  were male perpetrator and female victim (87%)</a:t>
            </a:r>
            <a:r>
              <a:rPr lang="en-IE" altLang="en-US" sz="2000" dirty="0"/>
              <a:t>. 4/33 – male victim and female perpetrator.</a:t>
            </a:r>
          </a:p>
          <a:p>
            <a:pPr eaLnBrk="1" hangingPunct="1">
              <a:defRPr/>
            </a:pPr>
            <a:r>
              <a:rPr lang="en-IE" altLang="en-US" sz="2000" b="1" dirty="0"/>
              <a:t>ONS : </a:t>
            </a:r>
            <a:r>
              <a:rPr lang="en-IE" altLang="en-US" sz="2000" dirty="0"/>
              <a:t>95% male perpetrators; 89% female victims</a:t>
            </a:r>
          </a:p>
          <a:p>
            <a:pPr eaLnBrk="1" hangingPunct="1">
              <a:defRPr/>
            </a:pPr>
            <a:r>
              <a:rPr lang="en-IE" altLang="en-US" sz="2000" b="1" dirty="0"/>
              <a:t>Alcohol Concern &amp; AVA</a:t>
            </a:r>
            <a:r>
              <a:rPr lang="en-IE" altLang="en-US" sz="2000" dirty="0"/>
              <a:t>: Two Thirds of the IPH-  female victims and male perpetrators.</a:t>
            </a:r>
          </a:p>
          <a:p>
            <a:pPr marL="0" indent="0" eaLnBrk="1" hangingPunct="1">
              <a:buNone/>
              <a:defRPr/>
            </a:pPr>
            <a:endParaRPr lang="en-IE" altLang="en-US" sz="2400" b="1" dirty="0"/>
          </a:p>
          <a:p>
            <a:pPr eaLnBrk="1" hangingPunct="1">
              <a:defRPr/>
            </a:pPr>
            <a:endParaRPr lang="en-GB" altLang="en-US" sz="2400" b="1" dirty="0"/>
          </a:p>
          <a:p>
            <a:pPr eaLnBrk="1" hangingPunct="1">
              <a:defRPr/>
            </a:pPr>
            <a:endParaRPr lang="en-GB"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16CA111-3F23-4806-9255-81A8D84FEEA8}"/>
              </a:ext>
            </a:extLst>
          </p:cNvPr>
          <p:cNvSpPr>
            <a:spLocks noGrp="1" noChangeArrowheads="1"/>
          </p:cNvSpPr>
          <p:nvPr>
            <p:ph type="title"/>
          </p:nvPr>
        </p:nvSpPr>
        <p:spPr>
          <a:xfrm>
            <a:off x="1828800" y="152401"/>
            <a:ext cx="8001000" cy="1071563"/>
          </a:xfrm>
        </p:spPr>
        <p:txBody>
          <a:bodyPr/>
          <a:lstStyle/>
          <a:p>
            <a:pPr algn="ctr"/>
            <a:r>
              <a:rPr lang="en-GB" altLang="en-US" sz="4000">
                <a:latin typeface="Calibri Light" panose="020F0302020204030204" pitchFamily="34" charset="0"/>
              </a:rPr>
              <a:t>Findings: Common Risk Factors</a:t>
            </a:r>
          </a:p>
        </p:txBody>
      </p:sp>
      <p:sp>
        <p:nvSpPr>
          <p:cNvPr id="9219" name="Content Placeholder 2">
            <a:extLst>
              <a:ext uri="{FF2B5EF4-FFF2-40B4-BE49-F238E27FC236}">
                <a16:creationId xmlns:a16="http://schemas.microsoft.com/office/drawing/2014/main" id="{B3737576-6D77-4106-AD4E-0DE2C146BD3C}"/>
              </a:ext>
            </a:extLst>
          </p:cNvPr>
          <p:cNvSpPr>
            <a:spLocks noGrp="1"/>
          </p:cNvSpPr>
          <p:nvPr>
            <p:ph sz="half" idx="1"/>
          </p:nvPr>
        </p:nvSpPr>
        <p:spPr>
          <a:xfrm>
            <a:off x="3319464" y="1295400"/>
            <a:ext cx="2433637" cy="4452938"/>
          </a:xfrm>
        </p:spPr>
        <p:txBody>
          <a:bodyPr/>
          <a:lstStyle/>
          <a:p>
            <a:pPr marL="0" indent="0">
              <a:spcBef>
                <a:spcPct val="0"/>
              </a:spcBef>
              <a:buClr>
                <a:srgbClr val="85178A"/>
              </a:buClr>
              <a:buNone/>
              <a:defRPr/>
            </a:pPr>
            <a:r>
              <a:rPr lang="en-GB" altLang="en-US" sz="2400" b="1" dirty="0">
                <a:solidFill>
                  <a:srgbClr val="000000"/>
                </a:solidFill>
                <a:latin typeface="Calibri" pitchFamily="34" charset="0"/>
              </a:rPr>
              <a:t> Abuse to previous partners</a:t>
            </a:r>
          </a:p>
          <a:p>
            <a:pPr marL="0" indent="0">
              <a:spcBef>
                <a:spcPct val="0"/>
              </a:spcBef>
              <a:buClr>
                <a:srgbClr val="85178A"/>
              </a:buClr>
              <a:buNone/>
              <a:defRPr/>
            </a:pPr>
            <a:r>
              <a:rPr lang="en-GB" altLang="en-US" sz="2400" b="1" dirty="0">
                <a:solidFill>
                  <a:srgbClr val="000000"/>
                </a:solidFill>
                <a:latin typeface="Calibri" pitchFamily="34" charset="0"/>
              </a:rPr>
              <a:t>  </a:t>
            </a:r>
          </a:p>
          <a:p>
            <a:pPr marL="0" indent="0">
              <a:spcBef>
                <a:spcPct val="0"/>
              </a:spcBef>
              <a:buClr>
                <a:srgbClr val="85178A"/>
              </a:buClr>
              <a:buNone/>
              <a:defRPr/>
            </a:pPr>
            <a:endParaRPr lang="en-GB" altLang="en-US" sz="2400" b="1" dirty="0">
              <a:solidFill>
                <a:srgbClr val="000000"/>
              </a:solidFill>
              <a:latin typeface="Calibri" pitchFamily="34" charset="0"/>
            </a:endParaRPr>
          </a:p>
          <a:p>
            <a:pPr marL="0" indent="0">
              <a:spcBef>
                <a:spcPct val="0"/>
              </a:spcBef>
              <a:buClr>
                <a:srgbClr val="85178A"/>
              </a:buClr>
              <a:buNone/>
              <a:defRPr/>
            </a:pPr>
            <a:r>
              <a:rPr lang="en-GB" altLang="en-US" sz="2400" b="1" dirty="0">
                <a:solidFill>
                  <a:srgbClr val="000000"/>
                </a:solidFill>
                <a:latin typeface="Calibri" pitchFamily="34" charset="0"/>
              </a:rPr>
              <a:t>Wider offending history</a:t>
            </a:r>
          </a:p>
          <a:p>
            <a:pPr marL="0" indent="0">
              <a:spcBef>
                <a:spcPct val="0"/>
              </a:spcBef>
              <a:buClr>
                <a:srgbClr val="85178A"/>
              </a:buClr>
              <a:buNone/>
              <a:defRPr/>
            </a:pPr>
            <a:endParaRPr lang="en-GB" altLang="en-US" sz="2400" b="1" dirty="0">
              <a:solidFill>
                <a:srgbClr val="000000"/>
              </a:solidFill>
              <a:latin typeface="Calibri" pitchFamily="34" charset="0"/>
            </a:endParaRPr>
          </a:p>
          <a:p>
            <a:pPr marL="0" indent="0">
              <a:spcBef>
                <a:spcPct val="0"/>
              </a:spcBef>
              <a:buClr>
                <a:srgbClr val="85178A"/>
              </a:buClr>
              <a:buNone/>
              <a:defRPr/>
            </a:pPr>
            <a:endParaRPr lang="en-GB" altLang="en-US" sz="2400" b="1" dirty="0">
              <a:solidFill>
                <a:srgbClr val="000000"/>
              </a:solidFill>
              <a:latin typeface="Calibri" pitchFamily="34" charset="0"/>
            </a:endParaRPr>
          </a:p>
          <a:p>
            <a:pPr marL="0" indent="0">
              <a:spcBef>
                <a:spcPct val="0"/>
              </a:spcBef>
              <a:buClr>
                <a:srgbClr val="85178A"/>
              </a:buClr>
              <a:buNone/>
              <a:defRPr/>
            </a:pPr>
            <a:r>
              <a:rPr lang="en-GB" altLang="en-US" sz="2400" b="1" dirty="0">
                <a:solidFill>
                  <a:srgbClr val="000000"/>
                </a:solidFill>
                <a:latin typeface="Calibri" pitchFamily="34" charset="0"/>
              </a:rPr>
              <a:t>Coercive Control </a:t>
            </a:r>
          </a:p>
          <a:p>
            <a:pPr marL="0" indent="0">
              <a:spcBef>
                <a:spcPct val="0"/>
              </a:spcBef>
              <a:buClr>
                <a:srgbClr val="85178A"/>
              </a:buClr>
              <a:buNone/>
              <a:defRPr/>
            </a:pPr>
            <a:r>
              <a:rPr lang="en-GB" altLang="en-US" sz="2400" b="1" dirty="0">
                <a:solidFill>
                  <a:srgbClr val="000000"/>
                </a:solidFill>
                <a:latin typeface="Calibri" pitchFamily="34" charset="0"/>
              </a:rPr>
              <a:t>Jealous surveillance</a:t>
            </a:r>
            <a:endParaRPr lang="en-GB" altLang="en-US" sz="2400" b="1" dirty="0"/>
          </a:p>
        </p:txBody>
      </p:sp>
      <p:sp>
        <p:nvSpPr>
          <p:cNvPr id="21508" name="Content Placeholder 6">
            <a:extLst>
              <a:ext uri="{FF2B5EF4-FFF2-40B4-BE49-F238E27FC236}">
                <a16:creationId xmlns:a16="http://schemas.microsoft.com/office/drawing/2014/main" id="{D49BDFAD-3270-467D-8A06-D6BABBB0F654}"/>
              </a:ext>
            </a:extLst>
          </p:cNvPr>
          <p:cNvSpPr>
            <a:spLocks noGrp="1" noChangeArrowheads="1"/>
          </p:cNvSpPr>
          <p:nvPr>
            <p:ph sz="half" idx="2"/>
          </p:nvPr>
        </p:nvSpPr>
        <p:spPr>
          <a:xfrm>
            <a:off x="7464425" y="1295400"/>
            <a:ext cx="2952750" cy="4191000"/>
          </a:xfrm>
        </p:spPr>
        <p:txBody>
          <a:bodyPr/>
          <a:lstStyle/>
          <a:p>
            <a:pPr marL="0" indent="0">
              <a:spcAft>
                <a:spcPts val="1200"/>
              </a:spcAft>
              <a:buNone/>
            </a:pPr>
            <a:endParaRPr lang="en-GB" altLang="en-US"/>
          </a:p>
          <a:p>
            <a:pPr marL="0" indent="0">
              <a:buNone/>
            </a:pPr>
            <a:endParaRPr lang="en-GB" altLang="en-US"/>
          </a:p>
        </p:txBody>
      </p:sp>
      <p:sp>
        <p:nvSpPr>
          <p:cNvPr id="21509" name="Rectangle 1">
            <a:extLst>
              <a:ext uri="{FF2B5EF4-FFF2-40B4-BE49-F238E27FC236}">
                <a16:creationId xmlns:a16="http://schemas.microsoft.com/office/drawing/2014/main" id="{0D29F952-FFC2-4355-A570-A65F118D6457}"/>
              </a:ext>
            </a:extLst>
          </p:cNvPr>
          <p:cNvSpPr>
            <a:spLocks noChangeArrowheads="1"/>
          </p:cNvSpPr>
          <p:nvPr/>
        </p:nvSpPr>
        <p:spPr bwMode="auto">
          <a:xfrm flipH="1">
            <a:off x="8112125" y="1223964"/>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
                <a:srgbClr val="85178A"/>
              </a:buClr>
              <a:buFontTx/>
              <a:buNone/>
            </a:pPr>
            <a:r>
              <a:rPr lang="en-GB" altLang="en-US" sz="2400" b="1">
                <a:solidFill>
                  <a:srgbClr val="FF0000"/>
                </a:solidFill>
                <a:latin typeface="Calibri" panose="020F0502020204030204" pitchFamily="34" charset="0"/>
              </a:rPr>
              <a:t>Separation*</a:t>
            </a:r>
          </a:p>
          <a:p>
            <a:pPr eaLnBrk="1" hangingPunct="1">
              <a:spcBef>
                <a:spcPct val="0"/>
              </a:spcBef>
              <a:buClr>
                <a:srgbClr val="85178A"/>
              </a:buClr>
              <a:buFontTx/>
              <a:buNone/>
            </a:pPr>
            <a:r>
              <a:rPr lang="en-GB" altLang="en-US" sz="2400" b="1">
                <a:solidFill>
                  <a:srgbClr val="FF0000"/>
                </a:solidFill>
                <a:latin typeface="Calibri" panose="020F0502020204030204" pitchFamily="34" charset="0"/>
              </a:rPr>
              <a:t>  </a:t>
            </a:r>
          </a:p>
          <a:p>
            <a:pPr eaLnBrk="1" hangingPunct="1">
              <a:spcBef>
                <a:spcPct val="0"/>
              </a:spcBef>
              <a:buClr>
                <a:srgbClr val="85178A"/>
              </a:buClr>
              <a:buFontTx/>
              <a:buNone/>
            </a:pPr>
            <a:r>
              <a:rPr lang="en-GB" altLang="en-US" sz="2400" b="1">
                <a:solidFill>
                  <a:srgbClr val="000000"/>
                </a:solidFill>
                <a:latin typeface="Calibri" panose="020F0502020204030204" pitchFamily="34" charset="0"/>
              </a:rPr>
              <a:t>Suicide and attempts of perpetrator</a:t>
            </a:r>
          </a:p>
          <a:p>
            <a:pPr eaLnBrk="1" hangingPunct="1">
              <a:spcBef>
                <a:spcPct val="0"/>
              </a:spcBef>
              <a:buClr>
                <a:srgbClr val="85178A"/>
              </a:buClr>
              <a:buFontTx/>
              <a:buNone/>
            </a:pPr>
            <a:r>
              <a:rPr lang="en-GB" altLang="en-US" sz="2400" b="1">
                <a:solidFill>
                  <a:srgbClr val="000000"/>
                </a:solidFill>
                <a:latin typeface="Calibri" panose="020F0502020204030204" pitchFamily="34" charset="0"/>
              </a:rPr>
              <a:t>  </a:t>
            </a:r>
          </a:p>
          <a:p>
            <a:pPr eaLnBrk="1" hangingPunct="1">
              <a:spcBef>
                <a:spcPct val="0"/>
              </a:spcBef>
              <a:buClr>
                <a:srgbClr val="85178A"/>
              </a:buClr>
              <a:buFontTx/>
              <a:buNone/>
            </a:pPr>
            <a:endParaRPr lang="en-GB" altLang="en-US" sz="2400" b="1">
              <a:solidFill>
                <a:srgbClr val="000000"/>
              </a:solidFill>
              <a:latin typeface="Calibri" panose="020F0502020204030204" pitchFamily="34" charset="0"/>
            </a:endParaRPr>
          </a:p>
          <a:p>
            <a:pPr eaLnBrk="1" hangingPunct="1">
              <a:spcBef>
                <a:spcPct val="0"/>
              </a:spcBef>
              <a:buClr>
                <a:srgbClr val="85178A"/>
              </a:buClr>
              <a:buFontTx/>
              <a:buNone/>
            </a:pPr>
            <a:r>
              <a:rPr lang="en-GB" altLang="en-US" sz="2400" b="1">
                <a:solidFill>
                  <a:srgbClr val="000000"/>
                </a:solidFill>
                <a:latin typeface="Calibri" panose="020F0502020204030204" pitchFamily="34" charset="0"/>
              </a:rPr>
              <a:t>Older women</a:t>
            </a:r>
          </a:p>
          <a:p>
            <a:pPr eaLnBrk="1" hangingPunct="1">
              <a:spcBef>
                <a:spcPct val="0"/>
              </a:spcBef>
              <a:buClr>
                <a:srgbClr val="85178A"/>
              </a:buClr>
              <a:buFontTx/>
              <a:buNone/>
            </a:pPr>
            <a:r>
              <a:rPr lang="en-GB" altLang="en-US" sz="2400" b="1">
                <a:solidFill>
                  <a:srgbClr val="000000"/>
                </a:solidFill>
                <a:latin typeface="Calibri" panose="020F0502020204030204" pitchFamily="34" charset="0"/>
              </a:rPr>
              <a:t>Disability </a:t>
            </a:r>
          </a:p>
          <a:p>
            <a:pPr eaLnBrk="1" hangingPunct="1">
              <a:spcBef>
                <a:spcPct val="0"/>
              </a:spcBef>
              <a:buClr>
                <a:srgbClr val="85178A"/>
              </a:buClr>
              <a:buFontTx/>
              <a:buNone/>
            </a:pPr>
            <a:r>
              <a:rPr lang="en-GB" altLang="en-US" sz="2400" b="1">
                <a:solidFill>
                  <a:srgbClr val="000000"/>
                </a:solidFill>
                <a:latin typeface="Calibri" panose="020F0502020204030204" pitchFamily="34" charset="0"/>
              </a:rPr>
              <a:t>Caring relationship</a:t>
            </a:r>
            <a:endParaRPr lang="en-IE" altLang="en-US" sz="2400" b="1">
              <a:latin typeface="Times" panose="02020603050405020304" pitchFamily="18" charset="0"/>
            </a:endParaRPr>
          </a:p>
        </p:txBody>
      </p:sp>
      <p:pic>
        <p:nvPicPr>
          <p:cNvPr id="21510" name="Picture 2" descr="Image result for clip art for coercive control">
            <a:extLst>
              <a:ext uri="{FF2B5EF4-FFF2-40B4-BE49-F238E27FC236}">
                <a16:creationId xmlns:a16="http://schemas.microsoft.com/office/drawing/2014/main" id="{BCAEF123-5F21-4507-A7EA-EFB47CFAB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3321050"/>
            <a:ext cx="14652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Image result for clip art for coercive control">
            <a:extLst>
              <a:ext uri="{FF2B5EF4-FFF2-40B4-BE49-F238E27FC236}">
                <a16:creationId xmlns:a16="http://schemas.microsoft.com/office/drawing/2014/main" id="{0CECA6A7-8E2D-4C23-82BC-E00BE0233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23964"/>
            <a:ext cx="15954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AutoShape 6" descr="Image result for older women and domestic abuse">
            <a:extLst>
              <a:ext uri="{FF2B5EF4-FFF2-40B4-BE49-F238E27FC236}">
                <a16:creationId xmlns:a16="http://schemas.microsoft.com/office/drawing/2014/main" id="{C5AFD6E2-9909-448A-AAA5-95A0EF93A49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endParaRPr lang="en-IE" altLang="en-US" sz="2400">
              <a:latin typeface="Times" panose="02020603050405020304" pitchFamily="18" charset="0"/>
            </a:endParaRPr>
          </a:p>
        </p:txBody>
      </p:sp>
      <p:pic>
        <p:nvPicPr>
          <p:cNvPr id="21513" name="Picture 8">
            <a:extLst>
              <a:ext uri="{FF2B5EF4-FFF2-40B4-BE49-F238E27FC236}">
                <a16:creationId xmlns:a16="http://schemas.microsoft.com/office/drawing/2014/main" id="{B750B0AE-AA36-4E5E-8F6C-0A4762754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3486150"/>
            <a:ext cx="2051050" cy="273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4" name="Picture 9">
            <a:extLst>
              <a:ext uri="{FF2B5EF4-FFF2-40B4-BE49-F238E27FC236}">
                <a16:creationId xmlns:a16="http://schemas.microsoft.com/office/drawing/2014/main" id="{2D0F6DD1-5FF3-40D8-B827-D2EEC1497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6576" y="1223964"/>
            <a:ext cx="792163"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549F-19C8-4CF7-AA2B-2E9F63941D33}"/>
              </a:ext>
            </a:extLst>
          </p:cNvPr>
          <p:cNvSpPr txBox="1">
            <a:spLocks noChangeArrowheads="1"/>
          </p:cNvSpPr>
          <p:nvPr/>
        </p:nvSpPr>
        <p:spPr bwMode="auto">
          <a:xfrm>
            <a:off x="2279650" y="188913"/>
            <a:ext cx="80835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200" b="1">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200" b="1">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200" b="1">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200" b="1">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200" b="1">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3000">
                <a:solidFill>
                  <a:schemeClr val="tx2"/>
                </a:solidFill>
                <a:latin typeface="Arial" charset="0"/>
              </a:defRPr>
            </a:lvl6pPr>
            <a:lvl7pPr marL="914400" algn="l" rtl="0" fontAlgn="base">
              <a:spcBef>
                <a:spcPct val="0"/>
              </a:spcBef>
              <a:spcAft>
                <a:spcPct val="0"/>
              </a:spcAft>
              <a:defRPr sz="3000">
                <a:solidFill>
                  <a:schemeClr val="tx2"/>
                </a:solidFill>
                <a:latin typeface="Arial" charset="0"/>
              </a:defRPr>
            </a:lvl7pPr>
            <a:lvl8pPr marL="1371600" algn="l" rtl="0" fontAlgn="base">
              <a:spcBef>
                <a:spcPct val="0"/>
              </a:spcBef>
              <a:spcAft>
                <a:spcPct val="0"/>
              </a:spcAft>
              <a:defRPr sz="3000">
                <a:solidFill>
                  <a:schemeClr val="tx2"/>
                </a:solidFill>
                <a:latin typeface="Arial" charset="0"/>
              </a:defRPr>
            </a:lvl8pPr>
            <a:lvl9pPr marL="1828800" algn="l" rtl="0" fontAlgn="base">
              <a:spcBef>
                <a:spcPct val="0"/>
              </a:spcBef>
              <a:spcAft>
                <a:spcPct val="0"/>
              </a:spcAft>
              <a:defRPr sz="3000">
                <a:solidFill>
                  <a:schemeClr val="tx2"/>
                </a:solidFill>
                <a:latin typeface="Arial" charset="0"/>
              </a:defRPr>
            </a:lvl9pPr>
          </a:lstStyle>
          <a:p>
            <a:pPr algn="ctr">
              <a:defRPr/>
            </a:pPr>
            <a:r>
              <a:rPr lang="en-GB" altLang="en-US" sz="3600" kern="0" dirty="0">
                <a:solidFill>
                  <a:schemeClr val="tx1"/>
                </a:solidFill>
                <a:latin typeface="Calibri Light" panose="020F0302020204030204" pitchFamily="34" charset="0"/>
              </a:rPr>
              <a:t>Women killed in the context of separation- ‘separation as a process not a single event’</a:t>
            </a:r>
          </a:p>
        </p:txBody>
      </p:sp>
      <p:pic>
        <p:nvPicPr>
          <p:cNvPr id="23555" name="Picture 2">
            <a:extLst>
              <a:ext uri="{FF2B5EF4-FFF2-40B4-BE49-F238E27FC236}">
                <a16:creationId xmlns:a16="http://schemas.microsoft.com/office/drawing/2014/main" id="{7693E857-FEF9-407E-92B1-085B00782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40" t="22749" r="35353" b="53319"/>
          <a:stretch>
            <a:fillRect/>
          </a:stretch>
        </p:blipFill>
        <p:spPr bwMode="auto">
          <a:xfrm>
            <a:off x="2546350" y="1700213"/>
            <a:ext cx="74168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a:extLst>
              <a:ext uri="{FF2B5EF4-FFF2-40B4-BE49-F238E27FC236}">
                <a16:creationId xmlns:a16="http://schemas.microsoft.com/office/drawing/2014/main" id="{9C4540E3-31BF-4E57-B5DD-85430BE9CBE6}"/>
              </a:ext>
            </a:extLst>
          </p:cNvPr>
          <p:cNvSpPr txBox="1">
            <a:spLocks noChangeArrowheads="1"/>
          </p:cNvSpPr>
          <p:nvPr/>
        </p:nvSpPr>
        <p:spPr bwMode="auto">
          <a:xfrm>
            <a:off x="2566988" y="5229226"/>
            <a:ext cx="511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GB" altLang="en-US" sz="2400" b="1">
                <a:latin typeface="Calibri" panose="020F0502020204030204" pitchFamily="34" charset="0"/>
              </a:rPr>
              <a:t>Femicide Census, 2009 - 2015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0C37A6A-6B65-4762-A164-BDD1886A1BD9}"/>
              </a:ext>
            </a:extLst>
          </p:cNvPr>
          <p:cNvSpPr>
            <a:spLocks noGrp="1" noChangeArrowheads="1"/>
          </p:cNvSpPr>
          <p:nvPr>
            <p:ph type="title"/>
          </p:nvPr>
        </p:nvSpPr>
        <p:spPr>
          <a:xfrm>
            <a:off x="729143" y="158798"/>
            <a:ext cx="10515600" cy="1325563"/>
          </a:xfrm>
        </p:spPr>
        <p:txBody>
          <a:bodyPr/>
          <a:lstStyle/>
          <a:p>
            <a:pPr algn="ctr"/>
            <a:r>
              <a:rPr lang="en-GB" altLang="en-US" dirty="0"/>
              <a:t>Mental Health Findings</a:t>
            </a:r>
          </a:p>
        </p:txBody>
      </p:sp>
      <p:sp>
        <p:nvSpPr>
          <p:cNvPr id="25603" name="Content Placeholder 2">
            <a:extLst>
              <a:ext uri="{FF2B5EF4-FFF2-40B4-BE49-F238E27FC236}">
                <a16:creationId xmlns:a16="http://schemas.microsoft.com/office/drawing/2014/main" id="{97FA8FA0-2285-4643-85E9-8DB3AEBE30EB}"/>
              </a:ext>
            </a:extLst>
          </p:cNvPr>
          <p:cNvSpPr>
            <a:spLocks noGrp="1" noChangeArrowheads="1"/>
          </p:cNvSpPr>
          <p:nvPr>
            <p:ph idx="1"/>
          </p:nvPr>
        </p:nvSpPr>
        <p:spPr>
          <a:xfrm>
            <a:off x="1820411" y="1499345"/>
            <a:ext cx="8001000" cy="693737"/>
          </a:xfrm>
        </p:spPr>
        <p:txBody>
          <a:bodyPr>
            <a:normAutofit fontScale="92500" lnSpcReduction="20000"/>
          </a:bodyPr>
          <a:lstStyle/>
          <a:p>
            <a:r>
              <a:rPr lang="en-GB" altLang="en-US" dirty="0"/>
              <a:t>Mental health issues were identified for 17 (41%) of victims and 19 (46%) of perpetrators.</a:t>
            </a:r>
          </a:p>
        </p:txBody>
      </p:sp>
      <p:graphicFrame>
        <p:nvGraphicFramePr>
          <p:cNvPr id="4" name="Table 3">
            <a:extLst>
              <a:ext uri="{FF2B5EF4-FFF2-40B4-BE49-F238E27FC236}">
                <a16:creationId xmlns:a16="http://schemas.microsoft.com/office/drawing/2014/main" id="{A0AE5AE5-8D62-4871-9D54-EDEFCA5AA112}"/>
              </a:ext>
            </a:extLst>
          </p:cNvPr>
          <p:cNvGraphicFramePr>
            <a:graphicFrameLocks noGrp="1"/>
          </p:cNvGraphicFramePr>
          <p:nvPr>
            <p:extLst>
              <p:ext uri="{D42A27DB-BD31-4B8C-83A1-F6EECF244321}">
                <p14:modId xmlns:p14="http://schemas.microsoft.com/office/powerpoint/2010/main" val="1301995937"/>
              </p:ext>
            </p:extLst>
          </p:nvPr>
        </p:nvGraphicFramePr>
        <p:xfrm>
          <a:off x="1820412" y="2362944"/>
          <a:ext cx="4824413" cy="3383136"/>
        </p:xfrm>
        <a:graphic>
          <a:graphicData uri="http://schemas.openxmlformats.org/drawingml/2006/table">
            <a:tbl>
              <a:tblPr firstRow="1" bandRow="1">
                <a:tableStyleId>{5C22544A-7EE6-4342-B048-85BDC9FD1C3A}</a:tableStyleId>
              </a:tblPr>
              <a:tblGrid>
                <a:gridCol w="1777416">
                  <a:extLst>
                    <a:ext uri="{9D8B030D-6E8A-4147-A177-3AD203B41FA5}">
                      <a16:colId xmlns:a16="http://schemas.microsoft.com/office/drawing/2014/main" val="3179864083"/>
                    </a:ext>
                  </a:extLst>
                </a:gridCol>
                <a:gridCol w="1333061">
                  <a:extLst>
                    <a:ext uri="{9D8B030D-6E8A-4147-A177-3AD203B41FA5}">
                      <a16:colId xmlns:a16="http://schemas.microsoft.com/office/drawing/2014/main" val="216813014"/>
                    </a:ext>
                  </a:extLst>
                </a:gridCol>
                <a:gridCol w="1713936">
                  <a:extLst>
                    <a:ext uri="{9D8B030D-6E8A-4147-A177-3AD203B41FA5}">
                      <a16:colId xmlns:a16="http://schemas.microsoft.com/office/drawing/2014/main" val="3809553337"/>
                    </a:ext>
                  </a:extLst>
                </a:gridCol>
              </a:tblGrid>
              <a:tr h="365725">
                <a:tc>
                  <a:txBody>
                    <a:bodyPr/>
                    <a:lstStyle/>
                    <a:p>
                      <a:r>
                        <a:rPr lang="en-GB" sz="1800" dirty="0"/>
                        <a:t>Diagnosis</a:t>
                      </a:r>
                    </a:p>
                  </a:txBody>
                  <a:tcPr marL="91438" marR="91438" marT="45715" marB="45715"/>
                </a:tc>
                <a:tc>
                  <a:txBody>
                    <a:bodyPr/>
                    <a:lstStyle/>
                    <a:p>
                      <a:r>
                        <a:rPr lang="en-GB" sz="1800" dirty="0"/>
                        <a:t>Victim</a:t>
                      </a:r>
                    </a:p>
                  </a:txBody>
                  <a:tcPr marL="91438" marR="91438" marT="45715" marB="45715"/>
                </a:tc>
                <a:tc>
                  <a:txBody>
                    <a:bodyPr/>
                    <a:lstStyle/>
                    <a:p>
                      <a:r>
                        <a:rPr lang="en-GB" sz="1800" dirty="0"/>
                        <a:t>Perpetrator</a:t>
                      </a:r>
                    </a:p>
                  </a:txBody>
                  <a:tcPr marL="91438" marR="91438" marT="45715" marB="45715"/>
                </a:tc>
                <a:extLst>
                  <a:ext uri="{0D108BD9-81ED-4DB2-BD59-A6C34878D82A}">
                    <a16:rowId xmlns:a16="http://schemas.microsoft.com/office/drawing/2014/main" val="1700773676"/>
                  </a:ext>
                </a:extLst>
              </a:tr>
              <a:tr h="365725">
                <a:tc>
                  <a:txBody>
                    <a:bodyPr/>
                    <a:lstStyle/>
                    <a:p>
                      <a:r>
                        <a:rPr lang="en-GB" sz="1800" dirty="0">
                          <a:solidFill>
                            <a:schemeClr val="accent1">
                              <a:lumMod val="50000"/>
                            </a:schemeClr>
                          </a:solidFill>
                        </a:rPr>
                        <a:t>Depression</a:t>
                      </a:r>
                    </a:p>
                  </a:txBody>
                  <a:tcPr marL="91438" marR="91438" marT="45715" marB="45715"/>
                </a:tc>
                <a:tc>
                  <a:txBody>
                    <a:bodyPr/>
                    <a:lstStyle/>
                    <a:p>
                      <a:r>
                        <a:rPr lang="en-GB" sz="1800" dirty="0">
                          <a:solidFill>
                            <a:schemeClr val="accent1">
                              <a:lumMod val="50000"/>
                            </a:schemeClr>
                          </a:solidFill>
                        </a:rPr>
                        <a:t>7</a:t>
                      </a:r>
                    </a:p>
                  </a:txBody>
                  <a:tcPr marL="91438" marR="91438" marT="45715" marB="45715"/>
                </a:tc>
                <a:tc>
                  <a:txBody>
                    <a:bodyPr/>
                    <a:lstStyle/>
                    <a:p>
                      <a:r>
                        <a:rPr lang="en-GB" sz="1800" dirty="0">
                          <a:solidFill>
                            <a:schemeClr val="accent1">
                              <a:lumMod val="50000"/>
                            </a:schemeClr>
                          </a:solidFill>
                        </a:rPr>
                        <a:t>8</a:t>
                      </a:r>
                    </a:p>
                  </a:txBody>
                  <a:tcPr marL="91438" marR="91438" marT="45715" marB="45715"/>
                </a:tc>
                <a:extLst>
                  <a:ext uri="{0D108BD9-81ED-4DB2-BD59-A6C34878D82A}">
                    <a16:rowId xmlns:a16="http://schemas.microsoft.com/office/drawing/2014/main" val="1941260686"/>
                  </a:ext>
                </a:extLst>
              </a:tr>
              <a:tr h="640020">
                <a:tc>
                  <a:txBody>
                    <a:bodyPr/>
                    <a:lstStyle/>
                    <a:p>
                      <a:r>
                        <a:rPr lang="en-GB" sz="1800" dirty="0">
                          <a:solidFill>
                            <a:schemeClr val="accent1">
                              <a:lumMod val="50000"/>
                            </a:schemeClr>
                          </a:solidFill>
                        </a:rPr>
                        <a:t>Personality Disorder*</a:t>
                      </a:r>
                    </a:p>
                  </a:txBody>
                  <a:tcPr marL="91438" marR="91438" marT="45715" marB="45715"/>
                </a:tc>
                <a:tc>
                  <a:txBody>
                    <a:bodyPr/>
                    <a:lstStyle/>
                    <a:p>
                      <a:r>
                        <a:rPr lang="en-GB" sz="1800" dirty="0">
                          <a:solidFill>
                            <a:schemeClr val="accent1">
                              <a:lumMod val="50000"/>
                            </a:schemeClr>
                          </a:solidFill>
                        </a:rPr>
                        <a:t>3</a:t>
                      </a:r>
                    </a:p>
                  </a:txBody>
                  <a:tcPr marL="91438" marR="91438" marT="45715" marB="45715"/>
                </a:tc>
                <a:tc>
                  <a:txBody>
                    <a:bodyPr/>
                    <a:lstStyle/>
                    <a:p>
                      <a:r>
                        <a:rPr lang="en-GB" sz="1800" dirty="0">
                          <a:solidFill>
                            <a:schemeClr val="accent1">
                              <a:lumMod val="50000"/>
                            </a:schemeClr>
                          </a:solidFill>
                        </a:rPr>
                        <a:t>5</a:t>
                      </a:r>
                    </a:p>
                  </a:txBody>
                  <a:tcPr marL="91438" marR="91438" marT="45715" marB="45715"/>
                </a:tc>
                <a:extLst>
                  <a:ext uri="{0D108BD9-81ED-4DB2-BD59-A6C34878D82A}">
                    <a16:rowId xmlns:a16="http://schemas.microsoft.com/office/drawing/2014/main" val="1188416409"/>
                  </a:ext>
                </a:extLst>
              </a:tr>
              <a:tr h="365725">
                <a:tc>
                  <a:txBody>
                    <a:bodyPr/>
                    <a:lstStyle/>
                    <a:p>
                      <a:r>
                        <a:rPr lang="en-GB" sz="1800" dirty="0">
                          <a:solidFill>
                            <a:schemeClr val="accent1">
                              <a:lumMod val="50000"/>
                            </a:schemeClr>
                          </a:solidFill>
                        </a:rPr>
                        <a:t>Psychosis</a:t>
                      </a:r>
                    </a:p>
                  </a:txBody>
                  <a:tcPr marL="91438" marR="91438" marT="45715" marB="45715"/>
                </a:tc>
                <a:tc>
                  <a:txBody>
                    <a:bodyPr/>
                    <a:lstStyle/>
                    <a:p>
                      <a:endParaRPr lang="en-GB" sz="1800" dirty="0">
                        <a:solidFill>
                          <a:schemeClr val="accent1">
                            <a:lumMod val="50000"/>
                          </a:schemeClr>
                        </a:solidFill>
                      </a:endParaRPr>
                    </a:p>
                  </a:txBody>
                  <a:tcPr marL="91438" marR="91438" marT="45715" marB="45715"/>
                </a:tc>
                <a:tc>
                  <a:txBody>
                    <a:bodyPr/>
                    <a:lstStyle/>
                    <a:p>
                      <a:r>
                        <a:rPr lang="en-GB" sz="1800" dirty="0">
                          <a:solidFill>
                            <a:schemeClr val="accent1">
                              <a:lumMod val="50000"/>
                            </a:schemeClr>
                          </a:solidFill>
                        </a:rPr>
                        <a:t>3</a:t>
                      </a:r>
                    </a:p>
                  </a:txBody>
                  <a:tcPr marL="91438" marR="91438" marT="45715" marB="45715"/>
                </a:tc>
                <a:extLst>
                  <a:ext uri="{0D108BD9-81ED-4DB2-BD59-A6C34878D82A}">
                    <a16:rowId xmlns:a16="http://schemas.microsoft.com/office/drawing/2014/main" val="3112041004"/>
                  </a:ext>
                </a:extLst>
              </a:tr>
              <a:tr h="365725">
                <a:tc>
                  <a:txBody>
                    <a:bodyPr/>
                    <a:lstStyle/>
                    <a:p>
                      <a:r>
                        <a:rPr lang="en-GB" sz="1800" dirty="0">
                          <a:solidFill>
                            <a:schemeClr val="accent1">
                              <a:lumMod val="50000"/>
                            </a:schemeClr>
                          </a:solidFill>
                        </a:rPr>
                        <a:t>Schizophrenia</a:t>
                      </a:r>
                    </a:p>
                  </a:txBody>
                  <a:tcPr marL="91438" marR="91438" marT="45715" marB="45715"/>
                </a:tc>
                <a:tc>
                  <a:txBody>
                    <a:bodyPr/>
                    <a:lstStyle/>
                    <a:p>
                      <a:r>
                        <a:rPr lang="en-GB" sz="1800" dirty="0">
                          <a:solidFill>
                            <a:schemeClr val="accent1">
                              <a:lumMod val="50000"/>
                            </a:schemeClr>
                          </a:solidFill>
                        </a:rPr>
                        <a:t>2</a:t>
                      </a:r>
                    </a:p>
                  </a:txBody>
                  <a:tcPr marL="91438" marR="91438" marT="45715" marB="45715"/>
                </a:tc>
                <a:tc>
                  <a:txBody>
                    <a:bodyPr/>
                    <a:lstStyle/>
                    <a:p>
                      <a:r>
                        <a:rPr lang="en-GB" sz="1800" dirty="0">
                          <a:solidFill>
                            <a:schemeClr val="accent1">
                              <a:lumMod val="50000"/>
                            </a:schemeClr>
                          </a:solidFill>
                        </a:rPr>
                        <a:t>1**</a:t>
                      </a:r>
                    </a:p>
                  </a:txBody>
                  <a:tcPr marL="91438" marR="91438" marT="45715" marB="45715"/>
                </a:tc>
                <a:extLst>
                  <a:ext uri="{0D108BD9-81ED-4DB2-BD59-A6C34878D82A}">
                    <a16:rowId xmlns:a16="http://schemas.microsoft.com/office/drawing/2014/main" val="1643334019"/>
                  </a:ext>
                </a:extLst>
              </a:tr>
              <a:tr h="365725">
                <a:tc>
                  <a:txBody>
                    <a:bodyPr/>
                    <a:lstStyle/>
                    <a:p>
                      <a:r>
                        <a:rPr lang="en-GB" sz="1800" dirty="0">
                          <a:solidFill>
                            <a:schemeClr val="accent1">
                              <a:lumMod val="50000"/>
                            </a:schemeClr>
                          </a:solidFill>
                        </a:rPr>
                        <a:t>Self Harm</a:t>
                      </a:r>
                    </a:p>
                  </a:txBody>
                  <a:tcPr marL="91438" marR="91438" marT="45715" marB="45715"/>
                </a:tc>
                <a:tc>
                  <a:txBody>
                    <a:bodyPr/>
                    <a:lstStyle/>
                    <a:p>
                      <a:r>
                        <a:rPr lang="en-GB" sz="1800" dirty="0">
                          <a:solidFill>
                            <a:schemeClr val="accent1">
                              <a:lumMod val="50000"/>
                            </a:schemeClr>
                          </a:solidFill>
                        </a:rPr>
                        <a:t>2</a:t>
                      </a:r>
                    </a:p>
                  </a:txBody>
                  <a:tcPr marL="91438" marR="91438" marT="45715" marB="45715"/>
                </a:tc>
                <a:tc>
                  <a:txBody>
                    <a:bodyPr/>
                    <a:lstStyle/>
                    <a:p>
                      <a:r>
                        <a:rPr lang="en-GB" sz="1800" dirty="0">
                          <a:solidFill>
                            <a:schemeClr val="accent1">
                              <a:lumMod val="50000"/>
                            </a:schemeClr>
                          </a:solidFill>
                        </a:rPr>
                        <a:t>2</a:t>
                      </a:r>
                    </a:p>
                  </a:txBody>
                  <a:tcPr marL="91438" marR="91438" marT="45715" marB="45715"/>
                </a:tc>
                <a:extLst>
                  <a:ext uri="{0D108BD9-81ED-4DB2-BD59-A6C34878D82A}">
                    <a16:rowId xmlns:a16="http://schemas.microsoft.com/office/drawing/2014/main" val="2455408884"/>
                  </a:ext>
                </a:extLst>
              </a:tr>
              <a:tr h="914316">
                <a:tc>
                  <a:txBody>
                    <a:bodyPr/>
                    <a:lstStyle/>
                    <a:p>
                      <a:r>
                        <a:rPr lang="en-GB" sz="1800" dirty="0">
                          <a:solidFill>
                            <a:schemeClr val="accent1">
                              <a:lumMod val="50000"/>
                            </a:schemeClr>
                          </a:solidFill>
                        </a:rPr>
                        <a:t>Bipolar Affective Disorder</a:t>
                      </a:r>
                    </a:p>
                  </a:txBody>
                  <a:tcPr marL="91438" marR="91438" marT="45715" marB="45715"/>
                </a:tc>
                <a:tc>
                  <a:txBody>
                    <a:bodyPr/>
                    <a:lstStyle/>
                    <a:p>
                      <a:r>
                        <a:rPr lang="en-GB" sz="1800" dirty="0">
                          <a:solidFill>
                            <a:schemeClr val="accent1">
                              <a:lumMod val="50000"/>
                            </a:schemeClr>
                          </a:solidFill>
                        </a:rPr>
                        <a:t>1</a:t>
                      </a:r>
                    </a:p>
                  </a:txBody>
                  <a:tcPr marL="91438" marR="91438" marT="45715" marB="45715"/>
                </a:tc>
                <a:tc>
                  <a:txBody>
                    <a:bodyPr/>
                    <a:lstStyle/>
                    <a:p>
                      <a:endParaRPr lang="en-GB" sz="1800" dirty="0">
                        <a:solidFill>
                          <a:schemeClr val="accent1">
                            <a:lumMod val="50000"/>
                          </a:schemeClr>
                        </a:solidFill>
                      </a:endParaRPr>
                    </a:p>
                  </a:txBody>
                  <a:tcPr marL="91438" marR="91438" marT="45715" marB="45715"/>
                </a:tc>
                <a:extLst>
                  <a:ext uri="{0D108BD9-81ED-4DB2-BD59-A6C34878D82A}">
                    <a16:rowId xmlns:a16="http://schemas.microsoft.com/office/drawing/2014/main" val="35707634"/>
                  </a:ext>
                </a:extLst>
              </a:tr>
            </a:tbl>
          </a:graphicData>
        </a:graphic>
      </p:graphicFrame>
      <p:sp>
        <p:nvSpPr>
          <p:cNvPr id="5" name="TextBox 4">
            <a:extLst>
              <a:ext uri="{FF2B5EF4-FFF2-40B4-BE49-F238E27FC236}">
                <a16:creationId xmlns:a16="http://schemas.microsoft.com/office/drawing/2014/main" id="{2ABC1162-14E4-42B7-94D9-AF7620D7CE77}"/>
              </a:ext>
            </a:extLst>
          </p:cNvPr>
          <p:cNvSpPr txBox="1"/>
          <p:nvPr/>
        </p:nvSpPr>
        <p:spPr>
          <a:xfrm>
            <a:off x="8284712" y="2264520"/>
            <a:ext cx="2016125" cy="401637"/>
          </a:xfrm>
          <a:prstGeom prst="rect">
            <a:avLst/>
          </a:prstGeom>
          <a:noFill/>
        </p:spPr>
        <p:txBody>
          <a:bodyPr>
            <a:spAutoFit/>
          </a:bodyPr>
          <a:lstStyle/>
          <a:p>
            <a:pPr>
              <a:defRPr/>
            </a:pPr>
            <a:r>
              <a:rPr lang="en-GB" sz="2000" b="1" dirty="0">
                <a:solidFill>
                  <a:schemeClr val="accent1">
                    <a:lumMod val="50000"/>
                  </a:schemeClr>
                </a:solidFill>
                <a:latin typeface="Arial" panose="020B0604020202020204" pitchFamily="34" charset="0"/>
                <a:cs typeface="Arial" panose="020B0604020202020204" pitchFamily="34" charset="0"/>
              </a:rPr>
              <a:t>Substance Use</a:t>
            </a:r>
          </a:p>
        </p:txBody>
      </p:sp>
      <p:sp>
        <p:nvSpPr>
          <p:cNvPr id="6" name="TextBox 5">
            <a:extLst>
              <a:ext uri="{FF2B5EF4-FFF2-40B4-BE49-F238E27FC236}">
                <a16:creationId xmlns:a16="http://schemas.microsoft.com/office/drawing/2014/main" id="{8C6F2189-040A-4987-A7EA-1F33D741A353}"/>
              </a:ext>
            </a:extLst>
          </p:cNvPr>
          <p:cNvSpPr txBox="1"/>
          <p:nvPr/>
        </p:nvSpPr>
        <p:spPr>
          <a:xfrm>
            <a:off x="8103737" y="2780456"/>
            <a:ext cx="936625" cy="400050"/>
          </a:xfrm>
          <a:prstGeom prst="rect">
            <a:avLst/>
          </a:prstGeom>
          <a:noFill/>
        </p:spPr>
        <p:txBody>
          <a:bodyPr>
            <a:spAutoFit/>
          </a:bodyPr>
          <a:lstStyle/>
          <a:p>
            <a:pPr>
              <a:defRPr/>
            </a:pPr>
            <a:r>
              <a:rPr lang="en-GB" sz="2000" dirty="0">
                <a:solidFill>
                  <a:schemeClr val="accent1">
                    <a:lumMod val="50000"/>
                  </a:schemeClr>
                </a:solidFill>
                <a:latin typeface="Arial" panose="020B0604020202020204" pitchFamily="34" charset="0"/>
                <a:cs typeface="Arial" panose="020B0604020202020204" pitchFamily="34" charset="0"/>
              </a:rPr>
              <a:t>Victim</a:t>
            </a:r>
          </a:p>
        </p:txBody>
      </p:sp>
      <p:sp>
        <p:nvSpPr>
          <p:cNvPr id="7" name="TextBox 6">
            <a:extLst>
              <a:ext uri="{FF2B5EF4-FFF2-40B4-BE49-F238E27FC236}">
                <a16:creationId xmlns:a16="http://schemas.microsoft.com/office/drawing/2014/main" id="{30FEFACA-CB7A-4DFC-9F5F-836143F69C24}"/>
              </a:ext>
            </a:extLst>
          </p:cNvPr>
          <p:cNvSpPr txBox="1"/>
          <p:nvPr/>
        </p:nvSpPr>
        <p:spPr>
          <a:xfrm>
            <a:off x="9226100" y="2780456"/>
            <a:ext cx="1470025" cy="400050"/>
          </a:xfrm>
          <a:prstGeom prst="rect">
            <a:avLst/>
          </a:prstGeom>
          <a:noFill/>
        </p:spPr>
        <p:txBody>
          <a:bodyPr>
            <a:spAutoFit/>
          </a:bodyPr>
          <a:lstStyle/>
          <a:p>
            <a:pPr>
              <a:defRPr/>
            </a:pPr>
            <a:r>
              <a:rPr lang="en-GB" sz="2000" dirty="0">
                <a:solidFill>
                  <a:schemeClr val="accent1">
                    <a:lumMod val="50000"/>
                  </a:schemeClr>
                </a:solidFill>
                <a:latin typeface="Arial" panose="020B0604020202020204" pitchFamily="34" charset="0"/>
                <a:cs typeface="Arial" panose="020B0604020202020204" pitchFamily="34" charset="0"/>
              </a:rPr>
              <a:t>Perpetrator</a:t>
            </a:r>
          </a:p>
        </p:txBody>
      </p:sp>
      <p:pic>
        <p:nvPicPr>
          <p:cNvPr id="25641" name="Picture 7">
            <a:extLst>
              <a:ext uri="{FF2B5EF4-FFF2-40B4-BE49-F238E27FC236}">
                <a16:creationId xmlns:a16="http://schemas.microsoft.com/office/drawing/2014/main" id="{27758F52-4B81-41B9-92F4-704C7259B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325" y="3485306"/>
            <a:ext cx="8397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2" name="Picture 2" descr="Related image">
            <a:extLst>
              <a:ext uri="{FF2B5EF4-FFF2-40B4-BE49-F238E27FC236}">
                <a16:creationId xmlns:a16="http://schemas.microsoft.com/office/drawing/2014/main" id="{95FBC573-2674-4970-9AC5-C629B7222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237" y="4531469"/>
            <a:ext cx="7397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B374074-D33D-4C5C-9292-6870C1B87686}"/>
              </a:ext>
            </a:extLst>
          </p:cNvPr>
          <p:cNvSpPr txBox="1"/>
          <p:nvPr/>
        </p:nvSpPr>
        <p:spPr>
          <a:xfrm>
            <a:off x="7024236" y="5491906"/>
            <a:ext cx="935038" cy="400050"/>
          </a:xfrm>
          <a:prstGeom prst="rect">
            <a:avLst/>
          </a:prstGeom>
          <a:noFill/>
        </p:spPr>
        <p:txBody>
          <a:bodyPr>
            <a:spAutoFit/>
          </a:bodyPr>
          <a:lstStyle/>
          <a:p>
            <a:pPr>
              <a:defRPr/>
            </a:pPr>
            <a:r>
              <a:rPr lang="en-GB" sz="2000" dirty="0">
                <a:solidFill>
                  <a:schemeClr val="accent1">
                    <a:lumMod val="50000"/>
                  </a:schemeClr>
                </a:solidFill>
                <a:latin typeface="Arial" panose="020B0604020202020204" pitchFamily="34" charset="0"/>
                <a:cs typeface="Arial" panose="020B0604020202020204" pitchFamily="34" charset="0"/>
              </a:rPr>
              <a:t>Both</a:t>
            </a:r>
          </a:p>
        </p:txBody>
      </p:sp>
      <p:sp>
        <p:nvSpPr>
          <p:cNvPr id="10" name="Oval 9">
            <a:extLst>
              <a:ext uri="{FF2B5EF4-FFF2-40B4-BE49-F238E27FC236}">
                <a16:creationId xmlns:a16="http://schemas.microsoft.com/office/drawing/2014/main" id="{D98A68CC-4070-4EC9-996A-2D5E94FF5A5B}"/>
              </a:ext>
            </a:extLst>
          </p:cNvPr>
          <p:cNvSpPr/>
          <p:nvPr/>
        </p:nvSpPr>
        <p:spPr bwMode="auto">
          <a:xfrm>
            <a:off x="8221212" y="3499594"/>
            <a:ext cx="684213" cy="665162"/>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GB" sz="2000" dirty="0">
                <a:solidFill>
                  <a:schemeClr val="accent1">
                    <a:lumMod val="50000"/>
                  </a:schemeClr>
                </a:solidFill>
              </a:rPr>
              <a:t>6</a:t>
            </a:r>
          </a:p>
        </p:txBody>
      </p:sp>
      <p:sp>
        <p:nvSpPr>
          <p:cNvPr id="13" name="Oval 12">
            <a:extLst>
              <a:ext uri="{FF2B5EF4-FFF2-40B4-BE49-F238E27FC236}">
                <a16:creationId xmlns:a16="http://schemas.microsoft.com/office/drawing/2014/main" id="{1E1EAD12-7D27-4806-BC8E-88DD0728B5FD}"/>
              </a:ext>
            </a:extLst>
          </p:cNvPr>
          <p:cNvSpPr/>
          <p:nvPr/>
        </p:nvSpPr>
        <p:spPr bwMode="auto">
          <a:xfrm>
            <a:off x="9619799" y="3499594"/>
            <a:ext cx="684212" cy="665162"/>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GB" sz="2000" dirty="0">
                <a:solidFill>
                  <a:schemeClr val="accent1">
                    <a:lumMod val="50000"/>
                  </a:schemeClr>
                </a:solidFill>
              </a:rPr>
              <a:t>7</a:t>
            </a:r>
          </a:p>
        </p:txBody>
      </p:sp>
      <p:sp>
        <p:nvSpPr>
          <p:cNvPr id="14" name="Oval 13">
            <a:extLst>
              <a:ext uri="{FF2B5EF4-FFF2-40B4-BE49-F238E27FC236}">
                <a16:creationId xmlns:a16="http://schemas.microsoft.com/office/drawing/2014/main" id="{EB14D026-912D-4491-AD53-2C33ECC40189}"/>
              </a:ext>
            </a:extLst>
          </p:cNvPr>
          <p:cNvSpPr/>
          <p:nvPr/>
        </p:nvSpPr>
        <p:spPr bwMode="auto">
          <a:xfrm>
            <a:off x="8221212" y="4499720"/>
            <a:ext cx="684213" cy="663575"/>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GB" sz="2000" dirty="0">
              <a:solidFill>
                <a:schemeClr val="accent1">
                  <a:lumMod val="50000"/>
                </a:schemeClr>
              </a:solidFill>
            </a:endParaRPr>
          </a:p>
        </p:txBody>
      </p:sp>
      <p:sp>
        <p:nvSpPr>
          <p:cNvPr id="15" name="Oval 14">
            <a:extLst>
              <a:ext uri="{FF2B5EF4-FFF2-40B4-BE49-F238E27FC236}">
                <a16:creationId xmlns:a16="http://schemas.microsoft.com/office/drawing/2014/main" id="{4DB98552-2DA5-47B4-8791-9566B0420B4F}"/>
              </a:ext>
            </a:extLst>
          </p:cNvPr>
          <p:cNvSpPr/>
          <p:nvPr/>
        </p:nvSpPr>
        <p:spPr bwMode="auto">
          <a:xfrm>
            <a:off x="9619799" y="4499720"/>
            <a:ext cx="684212" cy="663575"/>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GB" sz="2000" dirty="0">
                <a:solidFill>
                  <a:schemeClr val="accent1">
                    <a:lumMod val="50000"/>
                  </a:schemeClr>
                </a:solidFill>
              </a:rPr>
              <a:t>2</a:t>
            </a:r>
          </a:p>
        </p:txBody>
      </p:sp>
      <p:sp>
        <p:nvSpPr>
          <p:cNvPr id="16" name="Oval 15">
            <a:extLst>
              <a:ext uri="{FF2B5EF4-FFF2-40B4-BE49-F238E27FC236}">
                <a16:creationId xmlns:a16="http://schemas.microsoft.com/office/drawing/2014/main" id="{02C7D0C6-7E28-4F10-9D96-49C7AFFEF659}"/>
              </a:ext>
            </a:extLst>
          </p:cNvPr>
          <p:cNvSpPr/>
          <p:nvPr/>
        </p:nvSpPr>
        <p:spPr bwMode="auto">
          <a:xfrm>
            <a:off x="8221212" y="5360145"/>
            <a:ext cx="684213" cy="663575"/>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GB" sz="2000" dirty="0">
                <a:solidFill>
                  <a:schemeClr val="accent1">
                    <a:lumMod val="50000"/>
                  </a:schemeClr>
                </a:solidFill>
              </a:rPr>
              <a:t>3</a:t>
            </a:r>
          </a:p>
        </p:txBody>
      </p:sp>
      <p:sp>
        <p:nvSpPr>
          <p:cNvPr id="17" name="Oval 16">
            <a:extLst>
              <a:ext uri="{FF2B5EF4-FFF2-40B4-BE49-F238E27FC236}">
                <a16:creationId xmlns:a16="http://schemas.microsoft.com/office/drawing/2014/main" id="{A8863E20-7854-47CF-A643-B6F8878409E1}"/>
              </a:ext>
            </a:extLst>
          </p:cNvPr>
          <p:cNvSpPr/>
          <p:nvPr/>
        </p:nvSpPr>
        <p:spPr bwMode="auto">
          <a:xfrm>
            <a:off x="9619799" y="5371257"/>
            <a:ext cx="684212" cy="665163"/>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GB" sz="2000" dirty="0">
                <a:solidFill>
                  <a:schemeClr val="accent1">
                    <a:lumMod val="50000"/>
                  </a:schemeClr>
                </a:solidFill>
              </a:rPr>
              <a:t>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5783E05-9B20-4FD6-A06B-000488D77C8A}"/>
              </a:ext>
            </a:extLst>
          </p:cNvPr>
          <p:cNvSpPr>
            <a:spLocks noGrp="1" noChangeArrowheads="1"/>
          </p:cNvSpPr>
          <p:nvPr>
            <p:ph type="title"/>
          </p:nvPr>
        </p:nvSpPr>
        <p:spPr/>
        <p:txBody>
          <a:bodyPr/>
          <a:lstStyle/>
          <a:p>
            <a:pPr algn="ctr"/>
            <a:r>
              <a:rPr lang="en-GB" altLang="en-US" sz="4000" dirty="0">
                <a:latin typeface="Calibri Light" panose="020F0302020204030204" pitchFamily="34" charset="0"/>
              </a:rPr>
              <a:t>Key Themes for Mental Health</a:t>
            </a:r>
          </a:p>
        </p:txBody>
      </p:sp>
      <p:sp>
        <p:nvSpPr>
          <p:cNvPr id="3" name="Content Placeholder 2">
            <a:extLst>
              <a:ext uri="{FF2B5EF4-FFF2-40B4-BE49-F238E27FC236}">
                <a16:creationId xmlns:a16="http://schemas.microsoft.com/office/drawing/2014/main" id="{6F2C9A10-75CF-417E-8731-B3E83067BE83}"/>
              </a:ext>
            </a:extLst>
          </p:cNvPr>
          <p:cNvSpPr>
            <a:spLocks noGrp="1"/>
          </p:cNvSpPr>
          <p:nvPr>
            <p:ph idx="1"/>
          </p:nvPr>
        </p:nvSpPr>
        <p:spPr>
          <a:xfrm>
            <a:off x="4641632" y="1690688"/>
            <a:ext cx="5884862" cy="4799013"/>
          </a:xfrm>
        </p:spPr>
        <p:txBody>
          <a:bodyPr/>
          <a:lstStyle/>
          <a:p>
            <a:pPr marL="0" indent="0">
              <a:spcBef>
                <a:spcPct val="0"/>
              </a:spcBef>
              <a:buClr>
                <a:srgbClr val="85178A"/>
              </a:buClr>
              <a:buNone/>
              <a:defRPr/>
            </a:pPr>
            <a:r>
              <a:rPr lang="en-GB" altLang="en-US" sz="2400" dirty="0">
                <a:solidFill>
                  <a:schemeClr val="tx1">
                    <a:lumMod val="65000"/>
                    <a:lumOff val="35000"/>
                  </a:schemeClr>
                </a:solidFill>
                <a:latin typeface="Calibri" panose="020F0502020204030204" pitchFamily="34" charset="0"/>
              </a:rPr>
              <a:t>Often not picked up- Identification/ assessment and referral pathway clarification</a:t>
            </a:r>
          </a:p>
          <a:p>
            <a:pPr marL="0" indent="0">
              <a:spcBef>
                <a:spcPct val="0"/>
              </a:spcBef>
              <a:buClr>
                <a:srgbClr val="85178A"/>
              </a:buClr>
              <a:buNone/>
              <a:defRPr/>
            </a:pPr>
            <a:endParaRPr lang="en-GB" altLang="en-US" sz="2400" dirty="0">
              <a:solidFill>
                <a:schemeClr val="tx1">
                  <a:lumMod val="65000"/>
                  <a:lumOff val="35000"/>
                </a:schemeClr>
              </a:solidFill>
              <a:latin typeface="Calibri" panose="020F0502020204030204" pitchFamily="34" charset="0"/>
            </a:endParaRPr>
          </a:p>
          <a:p>
            <a:pPr marL="0" indent="0">
              <a:spcBef>
                <a:spcPct val="0"/>
              </a:spcBef>
              <a:buClr>
                <a:srgbClr val="85178A"/>
              </a:buClr>
              <a:buNone/>
              <a:defRPr/>
            </a:pPr>
            <a:r>
              <a:rPr lang="en-GB" altLang="en-US" sz="2400" dirty="0">
                <a:solidFill>
                  <a:schemeClr val="tx1">
                    <a:lumMod val="65000"/>
                    <a:lumOff val="35000"/>
                  </a:schemeClr>
                </a:solidFill>
                <a:latin typeface="Calibri" panose="020F0502020204030204" pitchFamily="34" charset="0"/>
              </a:rPr>
              <a:t>Gaps in sharing-within and between agencies</a:t>
            </a:r>
          </a:p>
          <a:p>
            <a:pPr marL="0" indent="0">
              <a:spcBef>
                <a:spcPct val="0"/>
              </a:spcBef>
              <a:buClr>
                <a:srgbClr val="85178A"/>
              </a:buClr>
              <a:buNone/>
              <a:defRPr/>
            </a:pPr>
            <a:endParaRPr lang="en-GB" altLang="en-US" sz="2400" dirty="0">
              <a:solidFill>
                <a:schemeClr val="tx1">
                  <a:lumMod val="65000"/>
                  <a:lumOff val="35000"/>
                </a:schemeClr>
              </a:solidFill>
              <a:latin typeface="Calibri" panose="020F0502020204030204" pitchFamily="34" charset="0"/>
            </a:endParaRPr>
          </a:p>
          <a:p>
            <a:pPr marL="0" indent="0">
              <a:spcBef>
                <a:spcPct val="0"/>
              </a:spcBef>
              <a:buClr>
                <a:srgbClr val="85178A"/>
              </a:buClr>
              <a:buNone/>
              <a:defRPr/>
            </a:pPr>
            <a:r>
              <a:rPr lang="en-GB" sz="2400" dirty="0">
                <a:solidFill>
                  <a:schemeClr val="tx1">
                    <a:lumMod val="65000"/>
                    <a:lumOff val="35000"/>
                  </a:schemeClr>
                </a:solidFill>
                <a:latin typeface="Calibri" panose="020F0502020204030204" pitchFamily="34" charset="0"/>
              </a:rPr>
              <a:t>Practitioners not adequately prepared to respond to the issue</a:t>
            </a:r>
          </a:p>
          <a:p>
            <a:pPr marL="0" indent="0">
              <a:spcBef>
                <a:spcPct val="0"/>
              </a:spcBef>
              <a:buClr>
                <a:srgbClr val="85178A"/>
              </a:buClr>
              <a:buNone/>
              <a:defRPr/>
            </a:pPr>
            <a:endParaRPr lang="en-GB" dirty="0">
              <a:solidFill>
                <a:schemeClr val="tx1">
                  <a:lumMod val="65000"/>
                  <a:lumOff val="35000"/>
                </a:schemeClr>
              </a:solidFill>
              <a:latin typeface="Calibri" panose="020F0502020204030204" pitchFamily="34" charset="0"/>
            </a:endParaRPr>
          </a:p>
          <a:p>
            <a:pPr marL="0" indent="0">
              <a:spcBef>
                <a:spcPct val="0"/>
              </a:spcBef>
              <a:buClr>
                <a:srgbClr val="85178A"/>
              </a:buClr>
              <a:buNone/>
              <a:defRPr/>
            </a:pPr>
            <a:r>
              <a:rPr lang="en-GB" sz="2400" dirty="0">
                <a:solidFill>
                  <a:schemeClr val="tx1">
                    <a:lumMod val="65000"/>
                    <a:lumOff val="35000"/>
                  </a:schemeClr>
                </a:solidFill>
                <a:latin typeface="Calibri" panose="020F0502020204030204" pitchFamily="34" charset="0"/>
              </a:rPr>
              <a:t>Records are patchy, systems and protocol differ</a:t>
            </a:r>
          </a:p>
          <a:p>
            <a:pPr marL="0" indent="0">
              <a:spcBef>
                <a:spcPct val="0"/>
              </a:spcBef>
              <a:buClr>
                <a:srgbClr val="85178A"/>
              </a:buClr>
              <a:buNone/>
              <a:defRPr/>
            </a:pPr>
            <a:endParaRPr lang="en-GB" sz="2400" dirty="0">
              <a:solidFill>
                <a:schemeClr val="tx1">
                  <a:lumMod val="65000"/>
                  <a:lumOff val="35000"/>
                </a:schemeClr>
              </a:solidFill>
              <a:latin typeface="Calibri" panose="020F0502020204030204" pitchFamily="34" charset="0"/>
            </a:endParaRPr>
          </a:p>
          <a:p>
            <a:pPr marL="0" indent="0">
              <a:spcBef>
                <a:spcPct val="0"/>
              </a:spcBef>
              <a:buClr>
                <a:srgbClr val="85178A"/>
              </a:buClr>
              <a:buNone/>
              <a:defRPr/>
            </a:pPr>
            <a:r>
              <a:rPr lang="en-GB" sz="2400" dirty="0">
                <a:solidFill>
                  <a:schemeClr val="tx1">
                    <a:lumMod val="65000"/>
                    <a:lumOff val="35000"/>
                  </a:schemeClr>
                </a:solidFill>
                <a:latin typeface="Calibri" panose="020F0502020204030204" pitchFamily="34" charset="0"/>
              </a:rPr>
              <a:t>Tendency to focus on mental health or substance use issues over DVA</a:t>
            </a:r>
          </a:p>
        </p:txBody>
      </p:sp>
      <p:sp>
        <p:nvSpPr>
          <p:cNvPr id="27652" name="Rectangle: Rounded Corners 3">
            <a:extLst>
              <a:ext uri="{FF2B5EF4-FFF2-40B4-BE49-F238E27FC236}">
                <a16:creationId xmlns:a16="http://schemas.microsoft.com/office/drawing/2014/main" id="{F4590C97-54C1-4735-8FF5-C535F8DFC4BB}"/>
              </a:ext>
            </a:extLst>
          </p:cNvPr>
          <p:cNvSpPr>
            <a:spLocks noChangeArrowheads="1"/>
          </p:cNvSpPr>
          <p:nvPr/>
        </p:nvSpPr>
        <p:spPr bwMode="auto">
          <a:xfrm>
            <a:off x="1958757" y="1549401"/>
            <a:ext cx="2519362" cy="765175"/>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GB" altLang="en-US" sz="2400" b="1">
                <a:solidFill>
                  <a:schemeClr val="bg1"/>
                </a:solidFill>
                <a:latin typeface="Calibri" panose="020F0502020204030204" pitchFamily="34" charset="0"/>
              </a:rPr>
              <a:t>Risk</a:t>
            </a:r>
          </a:p>
        </p:txBody>
      </p:sp>
      <p:sp>
        <p:nvSpPr>
          <p:cNvPr id="27653" name="Rectangle: Rounded Corners 4">
            <a:extLst>
              <a:ext uri="{FF2B5EF4-FFF2-40B4-BE49-F238E27FC236}">
                <a16:creationId xmlns:a16="http://schemas.microsoft.com/office/drawing/2014/main" id="{0DD3D55D-CB11-4F04-B4F8-1DF052D3B670}"/>
              </a:ext>
            </a:extLst>
          </p:cNvPr>
          <p:cNvSpPr>
            <a:spLocks noChangeArrowheads="1"/>
          </p:cNvSpPr>
          <p:nvPr/>
        </p:nvSpPr>
        <p:spPr bwMode="auto">
          <a:xfrm>
            <a:off x="1958757" y="2520951"/>
            <a:ext cx="2519362" cy="765175"/>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GB" altLang="en-US" sz="2400" b="1">
                <a:solidFill>
                  <a:schemeClr val="bg1"/>
                </a:solidFill>
                <a:latin typeface="Calibri" panose="020F0502020204030204" pitchFamily="34" charset="0"/>
              </a:rPr>
              <a:t>Information Sharing</a:t>
            </a:r>
          </a:p>
        </p:txBody>
      </p:sp>
      <p:sp>
        <p:nvSpPr>
          <p:cNvPr id="27654" name="Rectangle: Rounded Corners 5">
            <a:extLst>
              <a:ext uri="{FF2B5EF4-FFF2-40B4-BE49-F238E27FC236}">
                <a16:creationId xmlns:a16="http://schemas.microsoft.com/office/drawing/2014/main" id="{F5B24257-255D-4FCC-ABB4-45CBAED97ED0}"/>
              </a:ext>
            </a:extLst>
          </p:cNvPr>
          <p:cNvSpPr>
            <a:spLocks noChangeArrowheads="1"/>
          </p:cNvSpPr>
          <p:nvPr/>
        </p:nvSpPr>
        <p:spPr bwMode="auto">
          <a:xfrm>
            <a:off x="1958757" y="3492500"/>
            <a:ext cx="2519362" cy="766762"/>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lnSpc>
                <a:spcPct val="80000"/>
              </a:lnSpc>
              <a:spcBef>
                <a:spcPct val="0"/>
              </a:spcBef>
              <a:buClrTx/>
              <a:buFontTx/>
              <a:buNone/>
            </a:pPr>
            <a:r>
              <a:rPr lang="en-GB" altLang="en-US" sz="2400" b="1">
                <a:solidFill>
                  <a:schemeClr val="bg1"/>
                </a:solidFill>
                <a:latin typeface="Calibri" panose="020F0502020204030204" pitchFamily="34" charset="0"/>
              </a:rPr>
              <a:t>Training</a:t>
            </a:r>
          </a:p>
        </p:txBody>
      </p:sp>
      <p:sp>
        <p:nvSpPr>
          <p:cNvPr id="27655" name="Rectangle: Rounded Corners 6">
            <a:extLst>
              <a:ext uri="{FF2B5EF4-FFF2-40B4-BE49-F238E27FC236}">
                <a16:creationId xmlns:a16="http://schemas.microsoft.com/office/drawing/2014/main" id="{BCF1B718-506B-4494-A893-53568B2D1F5A}"/>
              </a:ext>
            </a:extLst>
          </p:cNvPr>
          <p:cNvSpPr>
            <a:spLocks noChangeArrowheads="1"/>
          </p:cNvSpPr>
          <p:nvPr/>
        </p:nvSpPr>
        <p:spPr bwMode="auto">
          <a:xfrm>
            <a:off x="1958757" y="4464050"/>
            <a:ext cx="2519362" cy="766762"/>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lnSpc>
                <a:spcPct val="80000"/>
              </a:lnSpc>
              <a:spcBef>
                <a:spcPct val="0"/>
              </a:spcBef>
              <a:buClrTx/>
              <a:buFontTx/>
              <a:buNone/>
            </a:pPr>
            <a:r>
              <a:rPr lang="en-GB" altLang="en-US" sz="2400" b="1">
                <a:solidFill>
                  <a:schemeClr val="bg1"/>
                </a:solidFill>
                <a:latin typeface="Calibri" panose="020F0502020204030204" pitchFamily="34" charset="0"/>
              </a:rPr>
              <a:t>Record</a:t>
            </a:r>
          </a:p>
          <a:p>
            <a:pPr>
              <a:lnSpc>
                <a:spcPct val="80000"/>
              </a:lnSpc>
              <a:spcBef>
                <a:spcPct val="0"/>
              </a:spcBef>
              <a:buClrTx/>
              <a:buFontTx/>
              <a:buNone/>
            </a:pPr>
            <a:r>
              <a:rPr lang="en-GB" altLang="en-US" sz="2400" b="1">
                <a:solidFill>
                  <a:schemeClr val="bg1"/>
                </a:solidFill>
                <a:latin typeface="Calibri" panose="020F0502020204030204" pitchFamily="34" charset="0"/>
              </a:rPr>
              <a:t>Keeping</a:t>
            </a:r>
          </a:p>
        </p:txBody>
      </p:sp>
      <p:sp>
        <p:nvSpPr>
          <p:cNvPr id="27656" name="Rectangle: Rounded Corners 7">
            <a:extLst>
              <a:ext uri="{FF2B5EF4-FFF2-40B4-BE49-F238E27FC236}">
                <a16:creationId xmlns:a16="http://schemas.microsoft.com/office/drawing/2014/main" id="{5620A019-C9A4-409F-9A06-8034FD8D0EE9}"/>
              </a:ext>
            </a:extLst>
          </p:cNvPr>
          <p:cNvSpPr>
            <a:spLocks noChangeArrowheads="1"/>
          </p:cNvSpPr>
          <p:nvPr/>
        </p:nvSpPr>
        <p:spPr bwMode="auto">
          <a:xfrm>
            <a:off x="1942882" y="5437188"/>
            <a:ext cx="2520950" cy="765175"/>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lnSpc>
                <a:spcPct val="80000"/>
              </a:lnSpc>
              <a:spcBef>
                <a:spcPct val="0"/>
              </a:spcBef>
              <a:buClrTx/>
              <a:buFontTx/>
              <a:buNone/>
            </a:pPr>
            <a:r>
              <a:rPr lang="en-GB" altLang="en-US" sz="2400" b="1">
                <a:solidFill>
                  <a:schemeClr val="bg1"/>
                </a:solidFill>
                <a:latin typeface="Calibri" panose="020F0502020204030204" pitchFamily="34" charset="0"/>
              </a:rPr>
              <a:t>Overlapping Issues</a:t>
            </a:r>
          </a:p>
        </p:txBody>
      </p:sp>
      <p:pic>
        <p:nvPicPr>
          <p:cNvPr id="27657" name="Picture 2" descr="http://newproductvisions.com/blog/wp-content/uploads/2014/12/Risk.jpg">
            <a:extLst>
              <a:ext uri="{FF2B5EF4-FFF2-40B4-BE49-F238E27FC236}">
                <a16:creationId xmlns:a16="http://schemas.microsoft.com/office/drawing/2014/main" id="{7714DFEA-B0FC-4C36-996A-372AE9FB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619" y="1617663"/>
            <a:ext cx="95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4" descr="https://trtpost-wpengine.netdna-ssl.com/files/2014/06/shutterstock_130468046-680x400.jpg">
            <a:extLst>
              <a:ext uri="{FF2B5EF4-FFF2-40B4-BE49-F238E27FC236}">
                <a16:creationId xmlns:a16="http://schemas.microsoft.com/office/drawing/2014/main" id="{76A098A1-62C6-444D-A1D5-B3C17F1FA7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7045" y="2540000"/>
            <a:ext cx="11969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a:extLst>
              <a:ext uri="{FF2B5EF4-FFF2-40B4-BE49-F238E27FC236}">
                <a16:creationId xmlns:a16="http://schemas.microsoft.com/office/drawing/2014/main" id="{83125974-0193-41B9-BB49-F6CEDCFDD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244" y="3565525"/>
            <a:ext cx="7064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8" descr="http://www.theamericannurse.org/wp-content/uploads/2012/10/Personal-Health-Records.jpg">
            <a:extLst>
              <a:ext uri="{FF2B5EF4-FFF2-40B4-BE49-F238E27FC236}">
                <a16:creationId xmlns:a16="http://schemas.microsoft.com/office/drawing/2014/main" id="{96DDF1B8-26EF-4540-A5D6-802305F92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444" y="4530725"/>
            <a:ext cx="7572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6" descr="https://i.stack.imgur.com/0ZlIz.jpg">
            <a:extLst>
              <a:ext uri="{FF2B5EF4-FFF2-40B4-BE49-F238E27FC236}">
                <a16:creationId xmlns:a16="http://schemas.microsoft.com/office/drawing/2014/main" id="{832FC536-41F3-49E1-B5F9-2ABF53CC0D5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288" t="3566" r="3407" b="4494"/>
          <a:stretch>
            <a:fillRect/>
          </a:stretch>
        </p:blipFill>
        <p:spPr bwMode="auto">
          <a:xfrm>
            <a:off x="3747870" y="5395913"/>
            <a:ext cx="8858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D2FBC1B-6575-44A9-853A-568A368CC70E}"/>
              </a:ext>
            </a:extLst>
          </p:cNvPr>
          <p:cNvSpPr>
            <a:spLocks noGrp="1" noChangeArrowheads="1"/>
          </p:cNvSpPr>
          <p:nvPr>
            <p:ph type="title"/>
          </p:nvPr>
        </p:nvSpPr>
        <p:spPr/>
        <p:txBody>
          <a:bodyPr/>
          <a:lstStyle/>
          <a:p>
            <a:pPr algn="ctr"/>
            <a:r>
              <a:rPr lang="en-GB" altLang="en-US" sz="4000">
                <a:latin typeface="Calibri Light" panose="020F0302020204030204" pitchFamily="34" charset="0"/>
              </a:rPr>
              <a:t>Key Themes for Mental Health</a:t>
            </a:r>
          </a:p>
        </p:txBody>
      </p:sp>
      <p:sp>
        <p:nvSpPr>
          <p:cNvPr id="3" name="Content Placeholder 2">
            <a:extLst>
              <a:ext uri="{FF2B5EF4-FFF2-40B4-BE49-F238E27FC236}">
                <a16:creationId xmlns:a16="http://schemas.microsoft.com/office/drawing/2014/main" id="{6F2C9A10-75CF-417E-8731-B3E83067BE83}"/>
              </a:ext>
            </a:extLst>
          </p:cNvPr>
          <p:cNvSpPr>
            <a:spLocks noGrp="1"/>
          </p:cNvSpPr>
          <p:nvPr>
            <p:ph idx="1"/>
          </p:nvPr>
        </p:nvSpPr>
        <p:spPr>
          <a:xfrm>
            <a:off x="4616465" y="1951984"/>
            <a:ext cx="5884862" cy="1595438"/>
          </a:xfrm>
        </p:spPr>
        <p:txBody>
          <a:bodyPr/>
          <a:lstStyle/>
          <a:p>
            <a:pPr marL="0" indent="0">
              <a:spcBef>
                <a:spcPct val="0"/>
              </a:spcBef>
              <a:buClr>
                <a:srgbClr val="85178A"/>
              </a:buClr>
              <a:buNone/>
              <a:defRPr/>
            </a:pPr>
            <a:r>
              <a:rPr lang="en-GB" altLang="en-US" sz="2400" dirty="0">
                <a:solidFill>
                  <a:schemeClr val="tx1">
                    <a:lumMod val="65000"/>
                    <a:lumOff val="35000"/>
                  </a:schemeClr>
                </a:solidFill>
                <a:latin typeface="Calibri" panose="020F0502020204030204" pitchFamily="34" charset="0"/>
              </a:rPr>
              <a:t>Information can be lost in transition from one setting to another</a:t>
            </a:r>
          </a:p>
          <a:p>
            <a:pPr marL="0" indent="0">
              <a:spcBef>
                <a:spcPct val="0"/>
              </a:spcBef>
              <a:buClr>
                <a:srgbClr val="85178A"/>
              </a:buClr>
              <a:buNone/>
              <a:defRPr/>
            </a:pPr>
            <a:endParaRPr lang="en-GB" altLang="en-US" sz="2400" dirty="0">
              <a:solidFill>
                <a:schemeClr val="tx1">
                  <a:lumMod val="65000"/>
                  <a:lumOff val="35000"/>
                </a:schemeClr>
              </a:solidFill>
              <a:latin typeface="Calibri" panose="020F0502020204030204" pitchFamily="34" charset="0"/>
            </a:endParaRPr>
          </a:p>
          <a:p>
            <a:pPr marL="0" indent="0">
              <a:spcBef>
                <a:spcPct val="0"/>
              </a:spcBef>
              <a:buClr>
                <a:srgbClr val="85178A"/>
              </a:buClr>
              <a:buNone/>
              <a:defRPr/>
            </a:pPr>
            <a:r>
              <a:rPr lang="en-GB" altLang="en-US" sz="2400" dirty="0">
                <a:solidFill>
                  <a:schemeClr val="tx1">
                    <a:lumMod val="65000"/>
                    <a:lumOff val="35000"/>
                  </a:schemeClr>
                </a:solidFill>
                <a:latin typeface="Calibri" panose="020F0502020204030204" pitchFamily="34" charset="0"/>
              </a:rPr>
              <a:t>‘Carer Aware’</a:t>
            </a:r>
          </a:p>
          <a:p>
            <a:pPr marL="0" indent="0">
              <a:spcBef>
                <a:spcPct val="0"/>
              </a:spcBef>
              <a:buClr>
                <a:srgbClr val="85178A"/>
              </a:buClr>
              <a:buNone/>
              <a:defRPr/>
            </a:pPr>
            <a:endParaRPr lang="en-GB" altLang="en-US" sz="2400" dirty="0">
              <a:solidFill>
                <a:schemeClr val="tx1">
                  <a:lumMod val="65000"/>
                  <a:lumOff val="35000"/>
                </a:schemeClr>
              </a:solidFill>
              <a:latin typeface="Calibri" panose="020F0502020204030204" pitchFamily="34" charset="0"/>
            </a:endParaRPr>
          </a:p>
        </p:txBody>
      </p:sp>
      <p:sp>
        <p:nvSpPr>
          <p:cNvPr id="29700" name="Rectangle: Rounded Corners 3">
            <a:extLst>
              <a:ext uri="{FF2B5EF4-FFF2-40B4-BE49-F238E27FC236}">
                <a16:creationId xmlns:a16="http://schemas.microsoft.com/office/drawing/2014/main" id="{B51B1468-95F1-4B95-BBD7-BFA7E8B26EBC}"/>
              </a:ext>
            </a:extLst>
          </p:cNvPr>
          <p:cNvSpPr>
            <a:spLocks noChangeArrowheads="1"/>
          </p:cNvSpPr>
          <p:nvPr/>
        </p:nvSpPr>
        <p:spPr bwMode="auto">
          <a:xfrm>
            <a:off x="1933590" y="1810698"/>
            <a:ext cx="2519362" cy="765175"/>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GB" altLang="en-US" sz="2400" b="1">
                <a:solidFill>
                  <a:schemeClr val="bg1"/>
                </a:solidFill>
                <a:latin typeface="Calibri" panose="020F0502020204030204" pitchFamily="34" charset="0"/>
              </a:rPr>
              <a:t>Continuity of Care</a:t>
            </a:r>
          </a:p>
        </p:txBody>
      </p:sp>
      <p:sp>
        <p:nvSpPr>
          <p:cNvPr id="29701" name="Rectangle: Rounded Corners 4">
            <a:extLst>
              <a:ext uri="{FF2B5EF4-FFF2-40B4-BE49-F238E27FC236}">
                <a16:creationId xmlns:a16="http://schemas.microsoft.com/office/drawing/2014/main" id="{D5D5228B-54B6-4D15-97AF-47A8B7202977}"/>
              </a:ext>
            </a:extLst>
          </p:cNvPr>
          <p:cNvSpPr>
            <a:spLocks noChangeArrowheads="1"/>
          </p:cNvSpPr>
          <p:nvPr/>
        </p:nvSpPr>
        <p:spPr bwMode="auto">
          <a:xfrm>
            <a:off x="1933590" y="2782248"/>
            <a:ext cx="2519362" cy="765175"/>
          </a:xfrm>
          <a:prstGeom prst="roundRect">
            <a:avLst>
              <a:gd name="adj" fmla="val 16667"/>
            </a:avLst>
          </a:prstGeom>
          <a:solidFill>
            <a:srgbClr val="DD5D4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GB" altLang="en-US" sz="2400" b="1">
                <a:solidFill>
                  <a:schemeClr val="bg1"/>
                </a:solidFill>
                <a:latin typeface="Calibri" panose="020F0502020204030204" pitchFamily="34" charset="0"/>
              </a:rPr>
              <a:t>Carers</a:t>
            </a:r>
          </a:p>
        </p:txBody>
      </p:sp>
      <p:sp>
        <p:nvSpPr>
          <p:cNvPr id="2" name="Arrow: Right 1">
            <a:extLst>
              <a:ext uri="{FF2B5EF4-FFF2-40B4-BE49-F238E27FC236}">
                <a16:creationId xmlns:a16="http://schemas.microsoft.com/office/drawing/2014/main" id="{84DCCAE8-680F-4A4F-B596-2AC7D85BBD74}"/>
              </a:ext>
            </a:extLst>
          </p:cNvPr>
          <p:cNvSpPr/>
          <p:nvPr/>
        </p:nvSpPr>
        <p:spPr bwMode="auto">
          <a:xfrm rot="3348128">
            <a:off x="3140884" y="3753004"/>
            <a:ext cx="862013" cy="765175"/>
          </a:xfrm>
          <a:prstGeom prst="rightArrow">
            <a:avLst/>
          </a:prstGeom>
          <a:solidFill>
            <a:schemeClr val="accent1">
              <a:lumMod val="90000"/>
            </a:schemeClr>
          </a:solidFill>
          <a:ln w="9525" cap="flat" cmpd="sng" algn="ctr">
            <a:solidFill>
              <a:schemeClr val="bg1"/>
            </a:solidFill>
            <a:prstDash val="solid"/>
            <a:round/>
            <a:headEnd type="none" w="med" len="med"/>
            <a:tailEnd type="none" w="med" len="med"/>
          </a:ln>
          <a:effectLst/>
          <a:extLst/>
        </p:spPr>
        <p:txBody>
          <a:bodyPr/>
          <a:lstStyle/>
          <a:p>
            <a:pPr>
              <a:defRPr/>
            </a:pPr>
            <a:endParaRPr lang="en-GB">
              <a:latin typeface="Times" pitchFamily="1" charset="0"/>
            </a:endParaRPr>
          </a:p>
        </p:txBody>
      </p:sp>
      <p:sp>
        <p:nvSpPr>
          <p:cNvPr id="16" name="Oval 15">
            <a:extLst>
              <a:ext uri="{FF2B5EF4-FFF2-40B4-BE49-F238E27FC236}">
                <a16:creationId xmlns:a16="http://schemas.microsoft.com/office/drawing/2014/main" id="{9F4A7292-ECA4-4C8D-9EDA-E165F2597CFD}"/>
              </a:ext>
            </a:extLst>
          </p:cNvPr>
          <p:cNvSpPr/>
          <p:nvPr/>
        </p:nvSpPr>
        <p:spPr bwMode="auto">
          <a:xfrm>
            <a:off x="4127515" y="4374510"/>
            <a:ext cx="684212" cy="665163"/>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GB" sz="2000" dirty="0">
                <a:solidFill>
                  <a:schemeClr val="accent1">
                    <a:lumMod val="50000"/>
                  </a:schemeClr>
                </a:solidFill>
              </a:rPr>
              <a:t>1</a:t>
            </a:r>
          </a:p>
        </p:txBody>
      </p:sp>
      <p:sp>
        <p:nvSpPr>
          <p:cNvPr id="17" name="Oval 16">
            <a:extLst>
              <a:ext uri="{FF2B5EF4-FFF2-40B4-BE49-F238E27FC236}">
                <a16:creationId xmlns:a16="http://schemas.microsoft.com/office/drawing/2014/main" id="{18D8F0CD-409A-40A5-A2A0-115E30696569}"/>
              </a:ext>
            </a:extLst>
          </p:cNvPr>
          <p:cNvSpPr/>
          <p:nvPr/>
        </p:nvSpPr>
        <p:spPr bwMode="auto">
          <a:xfrm>
            <a:off x="4127515" y="5346060"/>
            <a:ext cx="684212" cy="665163"/>
          </a:xfrm>
          <a:prstGeom prst="ellips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GB" sz="2000" dirty="0">
                <a:solidFill>
                  <a:schemeClr val="accent1">
                    <a:lumMod val="50000"/>
                  </a:schemeClr>
                </a:solidFill>
              </a:rPr>
              <a:t>8</a:t>
            </a:r>
          </a:p>
        </p:txBody>
      </p:sp>
      <p:sp>
        <p:nvSpPr>
          <p:cNvPr id="18" name="TextBox 17">
            <a:extLst>
              <a:ext uri="{FF2B5EF4-FFF2-40B4-BE49-F238E27FC236}">
                <a16:creationId xmlns:a16="http://schemas.microsoft.com/office/drawing/2014/main" id="{6C70EEB3-D52C-4EE3-82FE-528087B1C3C4}"/>
              </a:ext>
            </a:extLst>
          </p:cNvPr>
          <p:cNvSpPr txBox="1"/>
          <p:nvPr/>
        </p:nvSpPr>
        <p:spPr>
          <a:xfrm>
            <a:off x="4989528" y="4506273"/>
            <a:ext cx="2703513" cy="401637"/>
          </a:xfrm>
          <a:prstGeom prst="rect">
            <a:avLst/>
          </a:prstGeom>
          <a:noFill/>
        </p:spPr>
        <p:txBody>
          <a:bodyPr>
            <a:spAutoFit/>
          </a:bodyPr>
          <a:lstStyle/>
          <a:p>
            <a:pPr>
              <a:defRPr/>
            </a:pPr>
            <a:r>
              <a:rPr lang="en-GB" sz="2000" dirty="0">
                <a:solidFill>
                  <a:schemeClr val="accent1">
                    <a:lumMod val="50000"/>
                  </a:schemeClr>
                </a:solidFill>
                <a:latin typeface="Arial" panose="020B0604020202020204" pitchFamily="34" charset="0"/>
                <a:cs typeface="Arial" panose="020B0604020202020204" pitchFamily="34" charset="0"/>
              </a:rPr>
              <a:t>Victim was a carer</a:t>
            </a:r>
          </a:p>
        </p:txBody>
      </p:sp>
      <p:sp>
        <p:nvSpPr>
          <p:cNvPr id="19" name="TextBox 18">
            <a:extLst>
              <a:ext uri="{FF2B5EF4-FFF2-40B4-BE49-F238E27FC236}">
                <a16:creationId xmlns:a16="http://schemas.microsoft.com/office/drawing/2014/main" id="{D7815418-680D-4C74-A090-0C91F624A8C8}"/>
              </a:ext>
            </a:extLst>
          </p:cNvPr>
          <p:cNvSpPr txBox="1"/>
          <p:nvPr/>
        </p:nvSpPr>
        <p:spPr>
          <a:xfrm>
            <a:off x="4989528" y="5465122"/>
            <a:ext cx="3135313" cy="400050"/>
          </a:xfrm>
          <a:prstGeom prst="rect">
            <a:avLst/>
          </a:prstGeom>
          <a:noFill/>
        </p:spPr>
        <p:txBody>
          <a:bodyPr>
            <a:spAutoFit/>
          </a:bodyPr>
          <a:lstStyle/>
          <a:p>
            <a:pPr>
              <a:defRPr/>
            </a:pPr>
            <a:r>
              <a:rPr lang="en-GB" sz="2000" dirty="0">
                <a:solidFill>
                  <a:schemeClr val="accent1">
                    <a:lumMod val="50000"/>
                  </a:schemeClr>
                </a:solidFill>
                <a:latin typeface="Arial" panose="020B0604020202020204" pitchFamily="34" charset="0"/>
                <a:cs typeface="Arial" panose="020B0604020202020204" pitchFamily="34" charset="0"/>
              </a:rPr>
              <a:t>Perpetrators were carers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170701-B0F5-4820-957E-DA218D4455B9}"/>
              </a:ext>
            </a:extLst>
          </p:cNvPr>
          <p:cNvSpPr/>
          <p:nvPr/>
        </p:nvSpPr>
        <p:spPr bwMode="auto">
          <a:xfrm>
            <a:off x="6311900" y="908051"/>
            <a:ext cx="3816350" cy="4608513"/>
          </a:xfrm>
          <a:prstGeom prst="roundRect">
            <a:avLst>
              <a:gd name="adj" fmla="val 9318"/>
            </a:avLst>
          </a:prstGeom>
          <a:solidFill>
            <a:srgbClr val="F3A367"/>
          </a:solidFill>
          <a:ln w="9525" cap="flat" cmpd="sng" algn="ctr">
            <a:noFill/>
            <a:prstDash val="solid"/>
            <a:round/>
            <a:headEnd type="none" w="med" len="med"/>
            <a:tailEnd type="none" w="med" len="med"/>
          </a:ln>
          <a:effectLst/>
          <a:extLst/>
        </p:spPr>
        <p:txBody>
          <a:bodyPr/>
          <a:lstStyle/>
          <a:p>
            <a:pPr>
              <a:defRPr/>
            </a:pPr>
            <a:r>
              <a:rPr lang="en-GB" b="1" dirty="0">
                <a:solidFill>
                  <a:schemeClr val="tx1">
                    <a:lumMod val="75000"/>
                    <a:lumOff val="25000"/>
                  </a:schemeClr>
                </a:solidFill>
                <a:latin typeface="Calibri" panose="020F0502020204030204" pitchFamily="34" charset="0"/>
              </a:rPr>
              <a:t>PRACTICE</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Training</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Implement enquiry</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Co-location</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Leads / Champions</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Resources</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Record keeping</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Joint assessments</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Integrated working</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Information sharing</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Perpetrators</a:t>
            </a:r>
          </a:p>
        </p:txBody>
      </p:sp>
      <p:sp>
        <p:nvSpPr>
          <p:cNvPr id="31747" name="Title 1">
            <a:extLst>
              <a:ext uri="{FF2B5EF4-FFF2-40B4-BE49-F238E27FC236}">
                <a16:creationId xmlns:a16="http://schemas.microsoft.com/office/drawing/2014/main" id="{451AFCA1-0C8E-414E-B078-C78BED12E276}"/>
              </a:ext>
            </a:extLst>
          </p:cNvPr>
          <p:cNvSpPr>
            <a:spLocks noGrp="1" noChangeArrowheads="1"/>
          </p:cNvSpPr>
          <p:nvPr>
            <p:ph type="title"/>
          </p:nvPr>
        </p:nvSpPr>
        <p:spPr>
          <a:xfrm>
            <a:off x="1838325" y="152400"/>
            <a:ext cx="8515350" cy="990600"/>
          </a:xfrm>
        </p:spPr>
        <p:txBody>
          <a:bodyPr/>
          <a:lstStyle/>
          <a:p>
            <a:pPr algn="ctr"/>
            <a:r>
              <a:rPr lang="en-GB" altLang="en-US" sz="4000">
                <a:latin typeface="Calibri Light" panose="020F0302020204030204" pitchFamily="34" charset="0"/>
              </a:rPr>
              <a:t>Recommendations for Mental Health</a:t>
            </a:r>
          </a:p>
        </p:txBody>
      </p:sp>
      <p:sp>
        <p:nvSpPr>
          <p:cNvPr id="4" name="Rectangle: Rounded Corners 3">
            <a:extLst>
              <a:ext uri="{FF2B5EF4-FFF2-40B4-BE49-F238E27FC236}">
                <a16:creationId xmlns:a16="http://schemas.microsoft.com/office/drawing/2014/main" id="{F72496C9-2F9A-4EF3-B778-8095F9042C08}"/>
              </a:ext>
            </a:extLst>
          </p:cNvPr>
          <p:cNvSpPr/>
          <p:nvPr/>
        </p:nvSpPr>
        <p:spPr bwMode="auto">
          <a:xfrm>
            <a:off x="2073275" y="908050"/>
            <a:ext cx="3805238" cy="5113338"/>
          </a:xfrm>
          <a:prstGeom prst="roundRect">
            <a:avLst>
              <a:gd name="adj" fmla="val 9318"/>
            </a:avLst>
          </a:prstGeom>
          <a:solidFill>
            <a:srgbClr val="F3A367"/>
          </a:solidFill>
          <a:ln w="9525" cap="flat" cmpd="sng" algn="ctr">
            <a:noFill/>
            <a:prstDash val="solid"/>
            <a:round/>
            <a:headEnd type="none" w="med" len="med"/>
            <a:tailEnd type="none" w="med" len="med"/>
          </a:ln>
          <a:effectLst/>
          <a:extLst/>
        </p:spPr>
        <p:txBody>
          <a:bodyPr/>
          <a:lstStyle/>
          <a:p>
            <a:pPr>
              <a:spcAft>
                <a:spcPts val="600"/>
              </a:spcAft>
              <a:defRPr/>
            </a:pPr>
            <a:r>
              <a:rPr lang="en-GB" b="1" dirty="0">
                <a:solidFill>
                  <a:schemeClr val="tx1">
                    <a:lumMod val="75000"/>
                    <a:lumOff val="25000"/>
                  </a:schemeClr>
                </a:solidFill>
                <a:latin typeface="Calibri" panose="020F0502020204030204" pitchFamily="34" charset="0"/>
              </a:rPr>
              <a:t>STRUCTURE</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Create DA policies</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Embed training</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Create referral pathways and links with specialist services, MARAC</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Improve mechanisms for information sharing</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Improve links between health services</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Embedded DA leads</a:t>
            </a:r>
          </a:p>
          <a:p>
            <a:pPr marL="342900" indent="-342900">
              <a:buFont typeface="Arial" panose="020B0604020202020204" pitchFamily="34" charset="0"/>
              <a:buChar char="•"/>
              <a:defRPr/>
            </a:pPr>
            <a:r>
              <a:rPr lang="en-GB" sz="2200" dirty="0">
                <a:solidFill>
                  <a:schemeClr val="tx1">
                    <a:lumMod val="75000"/>
                    <a:lumOff val="25000"/>
                  </a:schemeClr>
                </a:solidFill>
                <a:latin typeface="Calibri" panose="020F0502020204030204" pitchFamily="34" charset="0"/>
              </a:rPr>
              <a:t>Opportunities for commissioning – IRIS, IDVAs etc.</a:t>
            </a:r>
          </a:p>
          <a:p>
            <a:pPr>
              <a:defRPr/>
            </a:pPr>
            <a:endParaRPr lang="en-GB" dirty="0">
              <a:latin typeface="Calibri" panose="020F0502020204030204" pitchFamily="34" charset="0"/>
            </a:endParaRPr>
          </a:p>
        </p:txBody>
      </p:sp>
      <p:pic>
        <p:nvPicPr>
          <p:cNvPr id="31749" name="Picture 6" descr="https://www.gcmh.com/wp-content/uploads/image/Pillars.jpg">
            <a:extLst>
              <a:ext uri="{FF2B5EF4-FFF2-40B4-BE49-F238E27FC236}">
                <a16:creationId xmlns:a16="http://schemas.microsoft.com/office/drawing/2014/main" id="{A246A498-476B-4FE8-81FE-2DD1D0F90C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7739" y="981076"/>
            <a:ext cx="105092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descr="http://cliparting.com/wp-content/uploads/2016/10/Person-silhouette-clip-art.jpg">
            <a:extLst>
              <a:ext uri="{FF2B5EF4-FFF2-40B4-BE49-F238E27FC236}">
                <a16:creationId xmlns:a16="http://schemas.microsoft.com/office/drawing/2014/main" id="{6778F79E-07B9-4F03-B872-1FECEC6A1BA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8389" y="1025526"/>
            <a:ext cx="1284287"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CE3F646-00ED-401F-8FC8-7D06129CAD53}"/>
              </a:ext>
            </a:extLst>
          </p:cNvPr>
          <p:cNvSpPr>
            <a:spLocks noGrp="1" noChangeArrowheads="1"/>
          </p:cNvSpPr>
          <p:nvPr>
            <p:ph type="title"/>
          </p:nvPr>
        </p:nvSpPr>
        <p:spPr>
          <a:xfrm>
            <a:off x="1828800" y="152400"/>
            <a:ext cx="8001000" cy="660400"/>
          </a:xfrm>
        </p:spPr>
        <p:txBody>
          <a:bodyPr>
            <a:normAutofit fontScale="90000"/>
          </a:bodyPr>
          <a:lstStyle/>
          <a:p>
            <a:r>
              <a:rPr lang="en-GB" altLang="en-US"/>
              <a:t>Our local work so far…..</a:t>
            </a:r>
            <a:br>
              <a:rPr lang="en-GB" altLang="en-US"/>
            </a:br>
            <a:endParaRPr lang="en-GB" altLang="en-US"/>
          </a:p>
        </p:txBody>
      </p:sp>
      <p:sp>
        <p:nvSpPr>
          <p:cNvPr id="64516" name="TextBox 1">
            <a:extLst>
              <a:ext uri="{FF2B5EF4-FFF2-40B4-BE49-F238E27FC236}">
                <a16:creationId xmlns:a16="http://schemas.microsoft.com/office/drawing/2014/main" id="{E2937EC0-B52D-43E9-B5D2-25053FF5C5E0}"/>
              </a:ext>
            </a:extLst>
          </p:cNvPr>
          <p:cNvSpPr txBox="1">
            <a:spLocks noChangeArrowheads="1"/>
          </p:cNvSpPr>
          <p:nvPr/>
        </p:nvSpPr>
        <p:spPr bwMode="auto">
          <a:xfrm>
            <a:off x="1631951" y="1087438"/>
            <a:ext cx="66960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marL="342900" indent="-252000">
              <a:spcBef>
                <a:spcPts val="0"/>
              </a:spcBef>
              <a:defRPr/>
            </a:pPr>
            <a:r>
              <a:rPr lang="en-GB" altLang="en-US" dirty="0">
                <a:latin typeface="+mn-lt"/>
              </a:rPr>
              <a:t>Over 900 mental health practitioners trained over two trusts</a:t>
            </a:r>
          </a:p>
          <a:p>
            <a:pPr marL="90900">
              <a:spcBef>
                <a:spcPts val="0"/>
              </a:spcBef>
              <a:buNone/>
              <a:defRPr/>
            </a:pPr>
            <a:endParaRPr lang="en-GB" altLang="en-US" dirty="0">
              <a:latin typeface="+mn-lt"/>
            </a:endParaRPr>
          </a:p>
          <a:p>
            <a:pPr marL="342900" indent="-252000">
              <a:spcBef>
                <a:spcPts val="0"/>
              </a:spcBef>
              <a:defRPr/>
            </a:pPr>
            <a:r>
              <a:rPr lang="en-GB" altLang="en-US" dirty="0">
                <a:latin typeface="+mn-lt"/>
              </a:rPr>
              <a:t>Quarterly steering group driving project and bringing together MH and DVA services.</a:t>
            </a:r>
          </a:p>
          <a:p>
            <a:pPr marL="90900">
              <a:spcBef>
                <a:spcPts val="0"/>
              </a:spcBef>
              <a:buNone/>
              <a:defRPr/>
            </a:pPr>
            <a:endParaRPr lang="en-GB" altLang="en-US" dirty="0">
              <a:latin typeface="+mn-lt"/>
            </a:endParaRPr>
          </a:p>
          <a:p>
            <a:pPr marL="342900" indent="-252000">
              <a:spcBef>
                <a:spcPts val="0"/>
              </a:spcBef>
              <a:defRPr/>
            </a:pPr>
            <a:r>
              <a:rPr lang="en-GB" altLang="en-US" dirty="0">
                <a:latin typeface="+mn-lt"/>
              </a:rPr>
              <a:t>Implemented new DVA policies in each trust</a:t>
            </a:r>
          </a:p>
          <a:p>
            <a:pPr marL="90900">
              <a:spcBef>
                <a:spcPts val="0"/>
              </a:spcBef>
              <a:buNone/>
              <a:defRPr/>
            </a:pPr>
            <a:endParaRPr lang="en-GB" altLang="en-US" dirty="0">
              <a:latin typeface="+mn-lt"/>
            </a:endParaRPr>
          </a:p>
          <a:p>
            <a:pPr marL="342900" indent="-252000">
              <a:spcBef>
                <a:spcPts val="0"/>
              </a:spcBef>
              <a:defRPr/>
            </a:pPr>
            <a:r>
              <a:rPr lang="en-GB" altLang="en-US" dirty="0">
                <a:latin typeface="+mn-lt"/>
              </a:rPr>
              <a:t>Data collection: training feedback/referrals to DVA services and MARAC </a:t>
            </a:r>
          </a:p>
          <a:p>
            <a:pPr marL="90900">
              <a:spcBef>
                <a:spcPts val="0"/>
              </a:spcBef>
              <a:buNone/>
              <a:defRPr/>
            </a:pPr>
            <a:endParaRPr lang="en-GB" altLang="en-US" dirty="0">
              <a:latin typeface="+mn-lt"/>
            </a:endParaRPr>
          </a:p>
          <a:p>
            <a:pPr marL="342900" indent="-252000">
              <a:spcBef>
                <a:spcPts val="0"/>
              </a:spcBef>
              <a:defRPr/>
            </a:pPr>
            <a:r>
              <a:rPr lang="en-GB" altLang="en-US" dirty="0">
                <a:latin typeface="+mn-lt"/>
              </a:rPr>
              <a:t>Audited patient records for the purpose of evaluation</a:t>
            </a:r>
          </a:p>
          <a:p>
            <a:pPr marL="90900">
              <a:spcBef>
                <a:spcPts val="0"/>
              </a:spcBef>
              <a:buNone/>
              <a:defRPr/>
            </a:pPr>
            <a:endParaRPr lang="en-GB" altLang="en-US" dirty="0">
              <a:latin typeface="+mn-lt"/>
            </a:endParaRPr>
          </a:p>
          <a:p>
            <a:pPr marL="342900" indent="-252000">
              <a:spcBef>
                <a:spcPts val="0"/>
              </a:spcBef>
              <a:defRPr/>
            </a:pPr>
            <a:r>
              <a:rPr lang="en-GB" altLang="en-US" dirty="0">
                <a:latin typeface="+mn-lt"/>
              </a:rPr>
              <a:t>Worked with trusts on awareness raising events</a:t>
            </a:r>
          </a:p>
        </p:txBody>
      </p:sp>
      <p:pic>
        <p:nvPicPr>
          <p:cNvPr id="33796" name="Picture 5">
            <a:extLst>
              <a:ext uri="{FF2B5EF4-FFF2-40B4-BE49-F238E27FC236}">
                <a16:creationId xmlns:a16="http://schemas.microsoft.com/office/drawing/2014/main" id="{A41A3C19-E92C-454E-9425-770F2DA9D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0" y="757238"/>
            <a:ext cx="7048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Image result for meeting clipart">
            <a:extLst>
              <a:ext uri="{FF2B5EF4-FFF2-40B4-BE49-F238E27FC236}">
                <a16:creationId xmlns:a16="http://schemas.microsoft.com/office/drawing/2014/main" id="{D6E82A1A-6EF9-429B-AC04-A1930C3A9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3488" y="1576389"/>
            <a:ext cx="11303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a:extLst>
              <a:ext uri="{FF2B5EF4-FFF2-40B4-BE49-F238E27FC236}">
                <a16:creationId xmlns:a16="http://schemas.microsoft.com/office/drawing/2014/main" id="{F54EF913-B778-4AB7-9763-D5C71374AF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1" y="2565401"/>
            <a:ext cx="8493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a:extLst>
              <a:ext uri="{FF2B5EF4-FFF2-40B4-BE49-F238E27FC236}">
                <a16:creationId xmlns:a16="http://schemas.microsoft.com/office/drawing/2014/main" id="{D8DB2792-9E95-460B-AAAE-E5BB057A6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1" y="3500438"/>
            <a:ext cx="10779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2" descr="Image result for loudspeaker clipart">
            <a:extLst>
              <a:ext uri="{FF2B5EF4-FFF2-40B4-BE49-F238E27FC236}">
                <a16:creationId xmlns:a16="http://schemas.microsoft.com/office/drawing/2014/main" id="{A1CB510C-6255-41CE-BF5B-8934D28B7B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0" y="4589464"/>
            <a:ext cx="11890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BB42E9C-E0FA-4C66-B3F7-7D92845C9BA5}"/>
              </a:ext>
            </a:extLst>
          </p:cNvPr>
          <p:cNvSpPr>
            <a:spLocks noGrp="1" noChangeArrowheads="1"/>
          </p:cNvSpPr>
          <p:nvPr>
            <p:ph type="title"/>
          </p:nvPr>
        </p:nvSpPr>
        <p:spPr/>
        <p:txBody>
          <a:bodyPr/>
          <a:lstStyle/>
          <a:p>
            <a:r>
              <a:rPr lang="en-GB" altLang="en-US"/>
              <a:t>Outcomes:</a:t>
            </a:r>
          </a:p>
        </p:txBody>
      </p:sp>
      <p:sp>
        <p:nvSpPr>
          <p:cNvPr id="3" name="Content Placeholder 2">
            <a:extLst>
              <a:ext uri="{FF2B5EF4-FFF2-40B4-BE49-F238E27FC236}">
                <a16:creationId xmlns:a16="http://schemas.microsoft.com/office/drawing/2014/main" id="{085AC4F3-B1C7-4888-8426-BAF355F9C592}"/>
              </a:ext>
            </a:extLst>
          </p:cNvPr>
          <p:cNvSpPr>
            <a:spLocks noGrp="1"/>
          </p:cNvSpPr>
          <p:nvPr>
            <p:ph idx="1"/>
          </p:nvPr>
        </p:nvSpPr>
        <p:spPr>
          <a:xfrm>
            <a:off x="1812925" y="1585083"/>
            <a:ext cx="8566150" cy="4191000"/>
          </a:xfrm>
        </p:spPr>
        <p:txBody>
          <a:bodyPr>
            <a:normAutofit fontScale="92500" lnSpcReduction="10000"/>
          </a:bodyPr>
          <a:lstStyle/>
          <a:p>
            <a:pPr>
              <a:defRPr/>
            </a:pPr>
            <a:r>
              <a:rPr lang="en-GB" sz="2400" dirty="0"/>
              <a:t>100% increase in referrals to MARAC</a:t>
            </a:r>
          </a:p>
          <a:p>
            <a:pPr>
              <a:defRPr/>
            </a:pPr>
            <a:r>
              <a:rPr lang="en-GB" sz="2400" dirty="0"/>
              <a:t>213% increase in referrals to specialist DVA services</a:t>
            </a:r>
          </a:p>
          <a:p>
            <a:pPr>
              <a:defRPr/>
            </a:pPr>
            <a:r>
              <a:rPr lang="en-GB" sz="2400" dirty="0"/>
              <a:t>Established partnership working between the MH trust and community based DVA services.</a:t>
            </a:r>
          </a:p>
          <a:p>
            <a:pPr>
              <a:defRPr/>
            </a:pPr>
            <a:r>
              <a:rPr lang="en-GB" sz="2400" dirty="0"/>
              <a:t>Increased confidence in MH staff to safety plan and respond effectively.</a:t>
            </a:r>
          </a:p>
          <a:p>
            <a:pPr marL="0" indent="0">
              <a:buNone/>
              <a:defRPr/>
            </a:pPr>
            <a:endParaRPr lang="en-GB" sz="2400" b="1" dirty="0"/>
          </a:p>
          <a:p>
            <a:pPr marL="0" indent="0">
              <a:buNone/>
              <a:defRPr/>
            </a:pPr>
            <a:r>
              <a:rPr lang="en-GB" sz="2400" b="1" dirty="0"/>
              <a:t>However, challenges remain: </a:t>
            </a:r>
          </a:p>
          <a:p>
            <a:pPr>
              <a:defRPr/>
            </a:pPr>
            <a:r>
              <a:rPr lang="en-GB" sz="2400" dirty="0"/>
              <a:t>Training- Who? How? </a:t>
            </a:r>
          </a:p>
          <a:p>
            <a:pPr>
              <a:defRPr/>
            </a:pPr>
            <a:r>
              <a:rPr lang="en-GB" sz="2400" dirty="0"/>
              <a:t>Resources, funding</a:t>
            </a:r>
          </a:p>
          <a:p>
            <a:pPr>
              <a:defRPr/>
            </a:pPr>
            <a:r>
              <a:rPr lang="en-GB" sz="2400" dirty="0"/>
              <a:t>Competing priorities</a:t>
            </a:r>
          </a:p>
          <a:p>
            <a:pPr>
              <a:defRPr/>
            </a:pPr>
            <a:r>
              <a:rPr lang="en-GB" sz="2400" dirty="0"/>
              <a:t>Infrastructure</a:t>
            </a:r>
          </a:p>
          <a:p>
            <a:pPr marL="0" indent="0">
              <a:buNone/>
              <a:defRPr/>
            </a:pPr>
            <a:endParaRPr lang="en-GB"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CC32189-AF92-4F88-B0C4-911E5AAD83C4}"/>
              </a:ext>
            </a:extLst>
          </p:cNvPr>
          <p:cNvSpPr>
            <a:spLocks noGrp="1" noChangeArrowheads="1"/>
          </p:cNvSpPr>
          <p:nvPr>
            <p:ph type="title"/>
          </p:nvPr>
        </p:nvSpPr>
        <p:spPr>
          <a:xfrm>
            <a:off x="2343150" y="152400"/>
            <a:ext cx="8001000" cy="990600"/>
          </a:xfrm>
        </p:spPr>
        <p:txBody>
          <a:bodyPr>
            <a:normAutofit fontScale="90000"/>
          </a:bodyPr>
          <a:lstStyle/>
          <a:p>
            <a:pPr algn="ctr"/>
            <a:r>
              <a:rPr lang="en-GB" altLang="en-US"/>
              <a:t>Taking ‘best practice’ to a national level:</a:t>
            </a:r>
          </a:p>
        </p:txBody>
      </p:sp>
      <p:sp>
        <p:nvSpPr>
          <p:cNvPr id="37891" name="Rectangle 9">
            <a:extLst>
              <a:ext uri="{FF2B5EF4-FFF2-40B4-BE49-F238E27FC236}">
                <a16:creationId xmlns:a16="http://schemas.microsoft.com/office/drawing/2014/main" id="{50543395-8176-42EB-9951-CDAC7BA4480C}"/>
              </a:ext>
            </a:extLst>
          </p:cNvPr>
          <p:cNvSpPr>
            <a:spLocks noChangeArrowheads="1"/>
          </p:cNvSpPr>
          <p:nvPr/>
        </p:nvSpPr>
        <p:spPr bwMode="auto">
          <a:xfrm>
            <a:off x="7688264" y="2420938"/>
            <a:ext cx="16668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7F337F"/>
              </a:buClr>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7F337F"/>
              </a:buClr>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7F337F"/>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7F337F"/>
              </a:buClr>
              <a:buChar char="»"/>
              <a:defRPr sz="2000">
                <a:solidFill>
                  <a:schemeClr val="tx1"/>
                </a:solidFill>
                <a:latin typeface="Arial" panose="020B0604020202020204" pitchFamily="34" charset="0"/>
                <a:ea typeface="MS PGothic" panose="020B0600070205080204" pitchFamily="34" charset="-128"/>
              </a:defRPr>
            </a:lvl9pPr>
          </a:lstStyle>
          <a:p>
            <a:pPr>
              <a:lnSpc>
                <a:spcPct val="107000"/>
              </a:lnSpc>
              <a:spcBef>
                <a:spcPct val="0"/>
              </a:spcBef>
              <a:spcAft>
                <a:spcPts val="800"/>
              </a:spcAft>
              <a:buClrTx/>
              <a:buNone/>
            </a:pPr>
            <a:r>
              <a:rPr lang="en-GB" altLang="en-US" sz="1400">
                <a:solidFill>
                  <a:srgbClr val="FFFFFF"/>
                </a:solidFill>
                <a:latin typeface="Calibri" panose="020F0502020204030204" pitchFamily="34" charset="0"/>
              </a:rPr>
              <a:t>We recognise the</a:t>
            </a:r>
            <a:endParaRPr lang="en-GB" altLang="en-US" sz="1100">
              <a:solidFill>
                <a:srgbClr val="000000"/>
              </a:solidFill>
              <a:latin typeface="Calibri" panose="020F0502020204030204" pitchFamily="34" charset="0"/>
            </a:endParaRPr>
          </a:p>
        </p:txBody>
      </p:sp>
      <p:pic>
        <p:nvPicPr>
          <p:cNvPr id="37892" name="Picture 10">
            <a:extLst>
              <a:ext uri="{FF2B5EF4-FFF2-40B4-BE49-F238E27FC236}">
                <a16:creationId xmlns:a16="http://schemas.microsoft.com/office/drawing/2014/main" id="{18AF72AF-A367-4DFD-8B93-FEB83CEC4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25" t="25952" r="23225" b="15001"/>
          <a:stretch>
            <a:fillRect/>
          </a:stretch>
        </p:blipFill>
        <p:spPr bwMode="auto">
          <a:xfrm>
            <a:off x="3195638" y="1143000"/>
            <a:ext cx="700405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1" descr="https://thelondonvawgconsortium.org.uk/wp-content/uploads/2013/07/avalogo_rgb-1-300x149.jpg">
            <a:extLst>
              <a:ext uri="{FF2B5EF4-FFF2-40B4-BE49-F238E27FC236}">
                <a16:creationId xmlns:a16="http://schemas.microsoft.com/office/drawing/2014/main" id="{BB17DC6B-C01D-400A-A9D7-5AD0611A0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3638551"/>
            <a:ext cx="660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2" descr="Home">
            <a:extLst>
              <a:ext uri="{FF2B5EF4-FFF2-40B4-BE49-F238E27FC236}">
                <a16:creationId xmlns:a16="http://schemas.microsoft.com/office/drawing/2014/main" id="{29DA8ECE-8D31-4355-8245-22D02BCAA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1603375"/>
            <a:ext cx="7588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3" descr="Safe Lives logo">
            <a:extLst>
              <a:ext uri="{FF2B5EF4-FFF2-40B4-BE49-F238E27FC236}">
                <a16:creationId xmlns:a16="http://schemas.microsoft.com/office/drawing/2014/main" id="{3B23AB99-7E29-4DF0-AF27-EC88BF2CB6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4" y="4314825"/>
            <a:ext cx="7270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4">
            <a:extLst>
              <a:ext uri="{FF2B5EF4-FFF2-40B4-BE49-F238E27FC236}">
                <a16:creationId xmlns:a16="http://schemas.microsoft.com/office/drawing/2014/main" id="{C9E95EB8-90E6-4471-90A5-2CB99D8BB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4734" t="28189" r="18529" b="63454"/>
          <a:stretch>
            <a:fillRect/>
          </a:stretch>
        </p:blipFill>
        <p:spPr bwMode="auto">
          <a:xfrm>
            <a:off x="1912938" y="2281239"/>
            <a:ext cx="85566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6" descr="cid:3579785046_1552491">
            <a:extLst>
              <a:ext uri="{FF2B5EF4-FFF2-40B4-BE49-F238E27FC236}">
                <a16:creationId xmlns:a16="http://schemas.microsoft.com/office/drawing/2014/main" id="{994377B9-B039-4F04-B567-CD6A27EF9D46}"/>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017713" y="2838451"/>
            <a:ext cx="608012"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Network themes </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lstStyle/>
          <a:p>
            <a:pPr marL="514350" indent="-514350">
              <a:buAutoNum type="arabicParenR"/>
            </a:pPr>
            <a:r>
              <a:rPr lang="en-GB" b="1" dirty="0"/>
              <a:t>Measurement </a:t>
            </a:r>
            <a:r>
              <a:rPr lang="en-GB" dirty="0"/>
              <a:t> of domestic and sexual violence and related outcomes in relation to mental health</a:t>
            </a:r>
          </a:p>
          <a:p>
            <a:pPr marL="514350" indent="-514350">
              <a:buAutoNum type="arabicParenR"/>
            </a:pPr>
            <a:r>
              <a:rPr lang="en-GB" b="1" dirty="0"/>
              <a:t>Understanding</a:t>
            </a:r>
            <a:r>
              <a:rPr lang="en-GB" dirty="0"/>
              <a:t> pathways to domestic and sexual violence and their relationship to mental health problems </a:t>
            </a:r>
          </a:p>
          <a:p>
            <a:pPr marL="514350" indent="-514350">
              <a:buAutoNum type="arabicParenR"/>
            </a:pPr>
            <a:r>
              <a:rPr lang="en-GB" b="1" dirty="0"/>
              <a:t>Interventions </a:t>
            </a:r>
            <a:r>
              <a:rPr lang="en-GB" dirty="0"/>
              <a:t>and services to prevent, reduce, and address domestic and sexual violence in people with mental health problems or at risk of problems. </a:t>
            </a:r>
            <a:endParaRPr lang="en-GB" b="1" dirty="0"/>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2474513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DDE5A107-C855-4403-8D40-E3BF14DBECD9}"/>
              </a:ext>
            </a:extLst>
          </p:cNvPr>
          <p:cNvSpPr>
            <a:spLocks noGrp="1" noChangeArrowheads="1"/>
          </p:cNvSpPr>
          <p:nvPr>
            <p:ph type="title"/>
          </p:nvPr>
        </p:nvSpPr>
        <p:spPr>
          <a:xfrm>
            <a:off x="2063750" y="908050"/>
            <a:ext cx="8001000" cy="990600"/>
          </a:xfrm>
        </p:spPr>
        <p:txBody>
          <a:bodyPr>
            <a:normAutofit fontScale="90000"/>
          </a:bodyPr>
          <a:lstStyle/>
          <a:p>
            <a:pPr algn="ctr" eaLnBrk="1" hangingPunct="1"/>
            <a:r>
              <a:rPr lang="en-GB" altLang="en-US" sz="4000">
                <a:solidFill>
                  <a:srgbClr val="7030A0"/>
                </a:solidFill>
                <a:latin typeface="Calibri Light" panose="020F0302020204030204" pitchFamily="34" charset="0"/>
                <a:cs typeface="Vijaya" panose="020B0502040204020203" pitchFamily="18" charset="0"/>
              </a:rPr>
              <a:t>Supporting professionals and the community to address domestic abuse with confidence</a:t>
            </a:r>
          </a:p>
        </p:txBody>
      </p:sp>
      <p:sp>
        <p:nvSpPr>
          <p:cNvPr id="39939" name="Content Placeholder 2">
            <a:extLst>
              <a:ext uri="{FF2B5EF4-FFF2-40B4-BE49-F238E27FC236}">
                <a16:creationId xmlns:a16="http://schemas.microsoft.com/office/drawing/2014/main" id="{AE116010-D89E-4C12-BC53-AE2F8C8AE2A8}"/>
              </a:ext>
            </a:extLst>
          </p:cNvPr>
          <p:cNvSpPr>
            <a:spLocks noGrp="1" noChangeArrowheads="1"/>
          </p:cNvSpPr>
          <p:nvPr>
            <p:ph idx="1"/>
          </p:nvPr>
        </p:nvSpPr>
        <p:spPr>
          <a:xfrm>
            <a:off x="1919288" y="1898650"/>
            <a:ext cx="8001000" cy="4191000"/>
          </a:xfrm>
        </p:spPr>
        <p:txBody>
          <a:bodyPr/>
          <a:lstStyle/>
          <a:p>
            <a:pPr marL="0" indent="0">
              <a:buNone/>
            </a:pPr>
            <a:endParaRPr lang="en-GB" altLang="en-US"/>
          </a:p>
          <a:p>
            <a:pPr marL="0" indent="0">
              <a:buNone/>
            </a:pPr>
            <a:endParaRPr lang="en-GB" altLang="en-US"/>
          </a:p>
          <a:p>
            <a:pPr marL="0" indent="0">
              <a:buNone/>
            </a:pPr>
            <a:endParaRPr lang="en-GB" altLang="en-US"/>
          </a:p>
          <a:p>
            <a:pPr marL="0" indent="0" algn="ctr">
              <a:buNone/>
            </a:pPr>
            <a:endParaRPr lang="en-GB" altLang="en-US"/>
          </a:p>
          <a:p>
            <a:pPr marL="0" indent="0" algn="ctr">
              <a:buNone/>
            </a:pPr>
            <a:r>
              <a:rPr lang="en-GB" altLang="en-US"/>
              <a:t>Thank you and please be in touch</a:t>
            </a:r>
          </a:p>
          <a:p>
            <a:pPr marL="0" indent="0" algn="ctr">
              <a:buNone/>
            </a:pPr>
            <a:r>
              <a:rPr lang="en-GB" altLang="en-US">
                <a:hlinkClick r:id="rId3"/>
              </a:rPr>
              <a:t>s.hughes@standingtogether.org.uk</a:t>
            </a:r>
            <a:endParaRPr lang="en-GB" altLang="en-US"/>
          </a:p>
          <a:p>
            <a:pPr marL="0" indent="0" algn="ctr">
              <a:buNone/>
            </a:pPr>
            <a:endParaRPr lang="en-GB"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24723191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7F8C-CD82-4F2A-8CBE-D9C861283A4E}"/>
              </a:ext>
            </a:extLst>
          </p:cNvPr>
          <p:cNvSpPr>
            <a:spLocks noGrp="1"/>
          </p:cNvSpPr>
          <p:nvPr>
            <p:ph type="title"/>
          </p:nvPr>
        </p:nvSpPr>
        <p:spPr/>
        <p:txBody>
          <a:bodyPr>
            <a:normAutofit/>
          </a:bodyPr>
          <a:lstStyle/>
          <a:p>
            <a:r>
              <a:rPr lang="en-GB" sz="3200" dirty="0"/>
              <a:t>      </a:t>
            </a:r>
            <a:r>
              <a:rPr lang="en-GB" sz="3200" b="1" dirty="0"/>
              <a:t>DOMESTIC HOMICIDE RESEARCH NETWORK</a:t>
            </a:r>
          </a:p>
        </p:txBody>
      </p:sp>
      <p:sp>
        <p:nvSpPr>
          <p:cNvPr id="3" name="Content Placeholder 2">
            <a:extLst>
              <a:ext uri="{FF2B5EF4-FFF2-40B4-BE49-F238E27FC236}">
                <a16:creationId xmlns:a16="http://schemas.microsoft.com/office/drawing/2014/main" id="{3CADBD37-109C-4AD1-90C6-A962BA4D83BB}"/>
              </a:ext>
            </a:extLst>
          </p:cNvPr>
          <p:cNvSpPr>
            <a:spLocks noGrp="1"/>
          </p:cNvSpPr>
          <p:nvPr>
            <p:ph sz="quarter" idx="1"/>
          </p:nvPr>
        </p:nvSpPr>
        <p:spPr/>
        <p:txBody>
          <a:bodyPr>
            <a:normAutofit/>
          </a:bodyPr>
          <a:lstStyle/>
          <a:p>
            <a:pPr marL="0" indent="0">
              <a:buNone/>
            </a:pPr>
            <a:r>
              <a:rPr lang="en-GB" sz="4000" b="1" dirty="0"/>
              <a:t>Introduction: Researching Domestic Homicide</a:t>
            </a:r>
          </a:p>
          <a:p>
            <a:pPr marL="0" indent="0">
              <a:buNone/>
            </a:pPr>
            <a:endParaRPr lang="en-GB" sz="4000" b="1" dirty="0"/>
          </a:p>
          <a:p>
            <a:pPr marL="0" indent="0">
              <a:buNone/>
            </a:pPr>
            <a:r>
              <a:rPr lang="en-GB" sz="2800" b="1" dirty="0">
                <a:latin typeface="Arial" panose="020B0604020202020204" pitchFamily="34" charset="0"/>
                <a:cs typeface="Arial" panose="020B0604020202020204" pitchFamily="34" charset="0"/>
              </a:rPr>
              <a:t>Nicky Stanley, Professor of Social Work, Connect Centre, University of Central Lancashire</a:t>
            </a:r>
          </a:p>
          <a:p>
            <a:pPr marL="0" indent="0">
              <a:buNone/>
            </a:pPr>
            <a:endParaRPr lang="en-GB" sz="4000" dirty="0"/>
          </a:p>
        </p:txBody>
      </p:sp>
    </p:spTree>
    <p:extLst>
      <p:ext uri="{BB962C8B-B14F-4D97-AF65-F5344CB8AC3E}">
        <p14:creationId xmlns:p14="http://schemas.microsoft.com/office/powerpoint/2010/main" val="299497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599"/>
            <a:ext cx="11379200" cy="956733"/>
          </a:xfrm>
        </p:spPr>
        <p:txBody>
          <a:bodyPr>
            <a:normAutofit/>
          </a:bodyPr>
          <a:lstStyle/>
          <a:p>
            <a:r>
              <a:rPr lang="en-GB" b="1" dirty="0"/>
              <a:t>Why Research Domestic Homicide?</a:t>
            </a:r>
          </a:p>
        </p:txBody>
      </p:sp>
      <p:sp>
        <p:nvSpPr>
          <p:cNvPr id="3" name="Content Placeholder 2"/>
          <p:cNvSpPr>
            <a:spLocks noGrp="1"/>
          </p:cNvSpPr>
          <p:nvPr>
            <p:ph sz="quarter" idx="1"/>
          </p:nvPr>
        </p:nvSpPr>
        <p:spPr>
          <a:xfrm>
            <a:off x="402336" y="1313646"/>
            <a:ext cx="11338560" cy="4929110"/>
          </a:xfrm>
        </p:spPr>
        <p:txBody>
          <a:bodyPr>
            <a:noAutofit/>
          </a:bodyPr>
          <a:lstStyle/>
          <a:p>
            <a:pPr lvl="1"/>
            <a:r>
              <a:rPr lang="en-GB" sz="2800" dirty="0">
                <a:solidFill>
                  <a:schemeClr val="tx1"/>
                </a:solidFill>
              </a:rPr>
              <a:t>National data highlights gendered nature of intimate partner violence</a:t>
            </a:r>
          </a:p>
          <a:p>
            <a:pPr lvl="1"/>
            <a:r>
              <a:rPr lang="en-GB" sz="2800" dirty="0">
                <a:solidFill>
                  <a:schemeClr val="tx1"/>
                </a:solidFill>
              </a:rPr>
              <a:t>Most domestic homicides: culmination of history of DVA – research can examine escalation and patterns of violence, help seeking and intervention over time</a:t>
            </a:r>
          </a:p>
          <a:p>
            <a:pPr lvl="1"/>
            <a:r>
              <a:rPr lang="en-GB" sz="2800" dirty="0">
                <a:solidFill>
                  <a:schemeClr val="tx1"/>
                </a:solidFill>
              </a:rPr>
              <a:t>Reviews/reports on individual cases provide in-depth accounts of violence and abuse and interactions with a range of agencies </a:t>
            </a:r>
          </a:p>
          <a:p>
            <a:pPr lvl="1"/>
            <a:r>
              <a:rPr lang="en-GB" sz="2800" dirty="0">
                <a:solidFill>
                  <a:schemeClr val="tx1"/>
                </a:solidFill>
              </a:rPr>
              <a:t>Research can identify narratives with high policy impact</a:t>
            </a:r>
          </a:p>
          <a:p>
            <a:pPr lvl="1"/>
            <a:r>
              <a:rPr lang="en-GB" sz="2800" dirty="0">
                <a:solidFill>
                  <a:schemeClr val="tx1"/>
                </a:solidFill>
              </a:rPr>
              <a:t>Generates valuable training tools for improving practice</a:t>
            </a:r>
          </a:p>
          <a:p>
            <a:pPr lvl="1"/>
            <a:r>
              <a:rPr lang="en-GB" sz="2800" dirty="0">
                <a:solidFill>
                  <a:schemeClr val="tx1"/>
                </a:solidFill>
              </a:rPr>
              <a:t>Best accounts: ‘Janus faced’ – look backward and forward</a:t>
            </a:r>
          </a:p>
          <a:p>
            <a:pPr marL="0" indent="0">
              <a:buNone/>
            </a:pP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5130" y="4614057"/>
            <a:ext cx="2245766" cy="2085975"/>
          </a:xfrm>
          <a:prstGeom prst="rect">
            <a:avLst/>
          </a:prstGeom>
        </p:spPr>
      </p:pic>
    </p:spTree>
    <p:extLst>
      <p:ext uri="{BB962C8B-B14F-4D97-AF65-F5344CB8AC3E}">
        <p14:creationId xmlns:p14="http://schemas.microsoft.com/office/powerpoint/2010/main" val="34773453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1D03-AD87-4B52-A259-984B65F68A12}"/>
              </a:ext>
            </a:extLst>
          </p:cNvPr>
          <p:cNvSpPr>
            <a:spLocks noGrp="1"/>
          </p:cNvSpPr>
          <p:nvPr>
            <p:ph type="title"/>
          </p:nvPr>
        </p:nvSpPr>
        <p:spPr>
          <a:xfrm>
            <a:off x="402336" y="-434176"/>
            <a:ext cx="11379200" cy="1789330"/>
          </a:xfrm>
        </p:spPr>
        <p:txBody>
          <a:bodyPr>
            <a:normAutofit fontScale="90000"/>
          </a:bodyPr>
          <a:lstStyle/>
          <a:p>
            <a:br>
              <a:rPr lang="en-GB" b="1" dirty="0"/>
            </a:br>
            <a:r>
              <a:rPr lang="en-GB" b="1" dirty="0"/>
              <a:t>         DOMESTIC HOMICIDE RESEARCH NETWORK</a:t>
            </a:r>
            <a:br>
              <a:rPr lang="en-GB" dirty="0"/>
            </a:br>
            <a:endParaRPr lang="en-GB" dirty="0"/>
          </a:p>
        </p:txBody>
      </p:sp>
      <p:sp>
        <p:nvSpPr>
          <p:cNvPr id="3" name="Content Placeholder 2">
            <a:extLst>
              <a:ext uri="{FF2B5EF4-FFF2-40B4-BE49-F238E27FC236}">
                <a16:creationId xmlns:a16="http://schemas.microsoft.com/office/drawing/2014/main" id="{A8FA65A4-4672-4516-A2C4-38F7F2C4B3D9}"/>
              </a:ext>
            </a:extLst>
          </p:cNvPr>
          <p:cNvSpPr>
            <a:spLocks noGrp="1"/>
          </p:cNvSpPr>
          <p:nvPr>
            <p:ph sz="quarter" idx="1"/>
          </p:nvPr>
        </p:nvSpPr>
        <p:spPr>
          <a:xfrm>
            <a:off x="402336" y="1355154"/>
            <a:ext cx="11338560" cy="5364145"/>
          </a:xfrm>
        </p:spPr>
        <p:txBody>
          <a:bodyPr>
            <a:normAutofit fontScale="85000" lnSpcReduction="20000"/>
          </a:bodyPr>
          <a:lstStyle/>
          <a:p>
            <a:pPr marL="0" indent="0">
              <a:buNone/>
            </a:pPr>
            <a:r>
              <a:rPr lang="en-GB" sz="2400" b="1" dirty="0"/>
              <a:t>A network for researchers and non-academic partners to generate and share new evidence-based insights for reducing the prevalence of domestic homicide and its consequences</a:t>
            </a:r>
          </a:p>
          <a:p>
            <a:pPr marL="0" indent="0">
              <a:buNone/>
            </a:pPr>
            <a:r>
              <a:rPr lang="en-GB" sz="2400" b="1" dirty="0"/>
              <a:t>Our research aims to:</a:t>
            </a:r>
          </a:p>
          <a:p>
            <a:pPr lvl="0"/>
            <a:r>
              <a:rPr lang="en-GB" sz="2400" dirty="0"/>
              <a:t>Produce new theoretically-informed empirical research into the nature of domestic homicide and why it occurs </a:t>
            </a:r>
          </a:p>
          <a:p>
            <a:pPr lvl="0"/>
            <a:r>
              <a:rPr lang="en-GB" sz="2400" dirty="0"/>
              <a:t>Establish a research agenda that incorporates different data sources and methodologies and provides opportunities for testing and refining innovative research methods</a:t>
            </a:r>
          </a:p>
          <a:p>
            <a:pPr lvl="0"/>
            <a:r>
              <a:rPr lang="en-GB" sz="2400" dirty="0"/>
              <a:t>Stimulate discussion and identification of best practice on ethics, consent and the sharing of sensitive information for research purposes</a:t>
            </a:r>
          </a:p>
          <a:p>
            <a:pPr marL="0" indent="0">
              <a:buNone/>
            </a:pPr>
            <a:r>
              <a:rPr lang="en-GB" sz="2400" b="1" dirty="0"/>
              <a:t>Our collaboration aims to: </a:t>
            </a:r>
          </a:p>
          <a:p>
            <a:pPr lvl="0"/>
            <a:r>
              <a:rPr lang="en-GB" sz="2400" dirty="0"/>
              <a:t>Connect researchers, practitioners and postgraduate researchers working in this field within and across different countries</a:t>
            </a:r>
          </a:p>
          <a:p>
            <a:pPr lvl="0"/>
            <a:r>
              <a:rPr lang="en-GB" sz="2400" dirty="0"/>
              <a:t>Disseminate research on the nature of domestic homicide and why it occurs in order to inform policy developments and improve practice</a:t>
            </a:r>
          </a:p>
          <a:p>
            <a:pPr lvl="0"/>
            <a:r>
              <a:rPr lang="en-GB" sz="2400" dirty="0"/>
              <a:t>Engage with  a range of stakeholders to facilitate better research, policy and practice</a:t>
            </a:r>
          </a:p>
          <a:p>
            <a:pPr lvl="0"/>
            <a:r>
              <a:rPr lang="en-GB" sz="2400" dirty="0"/>
              <a:t>Provide evidence and expert insight to inform policy in local, national and international contexts</a:t>
            </a:r>
            <a:endParaRPr lang="en-GB" sz="2400" b="1" dirty="0"/>
          </a:p>
          <a:p>
            <a:pPr marL="0" indent="0">
              <a:buNone/>
            </a:pPr>
            <a:r>
              <a:rPr lang="en-GB" sz="2400" b="1" dirty="0"/>
              <a:t>               For more info or to join the network, contact Prof John Devaney at J.Devaney@ed.ac.uk</a:t>
            </a:r>
          </a:p>
          <a:p>
            <a:pPr marL="0" indent="0">
              <a:buNone/>
            </a:pPr>
            <a:endParaRPr lang="en-GB" b="1"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613981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2F9F-4987-48FF-A0A9-14D535C74E6E}"/>
              </a:ext>
            </a:extLst>
          </p:cNvPr>
          <p:cNvSpPr>
            <a:spLocks noGrp="1"/>
          </p:cNvSpPr>
          <p:nvPr>
            <p:ph type="title"/>
          </p:nvPr>
        </p:nvSpPr>
        <p:spPr/>
        <p:txBody>
          <a:bodyPr/>
          <a:lstStyle/>
          <a:p>
            <a:r>
              <a:rPr lang="en-GB" dirty="0"/>
              <a:t>This session</a:t>
            </a:r>
          </a:p>
        </p:txBody>
      </p:sp>
      <p:sp>
        <p:nvSpPr>
          <p:cNvPr id="3" name="Rectangle 2">
            <a:extLst>
              <a:ext uri="{FF2B5EF4-FFF2-40B4-BE49-F238E27FC236}">
                <a16:creationId xmlns:a16="http://schemas.microsoft.com/office/drawing/2014/main" id="{EA8BAC6F-9D40-4E63-B154-C791771CFD07}"/>
              </a:ext>
            </a:extLst>
          </p:cNvPr>
          <p:cNvSpPr/>
          <p:nvPr/>
        </p:nvSpPr>
        <p:spPr>
          <a:xfrm>
            <a:off x="325583" y="1554310"/>
            <a:ext cx="11783290" cy="5016758"/>
          </a:xfrm>
          <a:prstGeom prst="rect">
            <a:avLst/>
          </a:prstGeom>
        </p:spPr>
        <p:txBody>
          <a:bodyPr wrap="square">
            <a:spAutoFit/>
          </a:bodyPr>
          <a:lstStyle/>
          <a:p>
            <a:pPr>
              <a:spcAft>
                <a:spcPts val="0"/>
              </a:spcAft>
            </a:pPr>
            <a:r>
              <a:rPr lang="en-GB" sz="3200" dirty="0">
                <a:latin typeface="Calibri" panose="020F0502020204030204" pitchFamily="34" charset="0"/>
                <a:ea typeface="Calibri" panose="020F0502020204030204" pitchFamily="34" charset="0"/>
              </a:rPr>
              <a:t>Dr Khatidja Chantler, Connect Centre, University of Central Lancashire: </a:t>
            </a:r>
            <a:r>
              <a:rPr lang="en-GB" sz="3200" b="1" dirty="0">
                <a:latin typeface="Calibri" panose="020F0502020204030204" pitchFamily="34" charset="0"/>
                <a:ea typeface="Calibri" panose="020F0502020204030204" pitchFamily="34" charset="0"/>
              </a:rPr>
              <a:t>Learning from Domestic Homicide Reviews</a:t>
            </a:r>
            <a:endParaRPr lang="en-GB" sz="3200" dirty="0">
              <a:latin typeface="Calibri" panose="020F0502020204030204" pitchFamily="34" charset="0"/>
              <a:ea typeface="Calibri" panose="020F0502020204030204" pitchFamily="34" charset="0"/>
            </a:endParaRPr>
          </a:p>
          <a:p>
            <a:pPr>
              <a:spcAft>
                <a:spcPts val="0"/>
              </a:spcAft>
            </a:pPr>
            <a:endParaRPr lang="en-GB" sz="3200" dirty="0">
              <a:latin typeface="Calibri" panose="020F0502020204030204" pitchFamily="34" charset="0"/>
              <a:ea typeface="Calibri" panose="020F0502020204030204" pitchFamily="34" charset="0"/>
            </a:endParaRPr>
          </a:p>
          <a:p>
            <a:r>
              <a:rPr lang="en-GB" sz="3200" dirty="0">
                <a:latin typeface="Calibri" panose="020F0502020204030204" pitchFamily="34" charset="0"/>
                <a:ea typeface="Calibri" panose="020F0502020204030204" pitchFamily="34" charset="0"/>
              </a:rPr>
              <a:t>Prof Solveig Vatnar, </a:t>
            </a:r>
            <a:r>
              <a:rPr lang="en-GB" sz="3200" dirty="0" err="1">
                <a:latin typeface="Calibri" panose="020F0502020204030204" pitchFamily="34" charset="0"/>
                <a:ea typeface="Calibri" panose="020F0502020204030204" pitchFamily="34" charset="0"/>
              </a:rPr>
              <a:t>Molde</a:t>
            </a:r>
            <a:r>
              <a:rPr lang="en-GB" sz="3200" dirty="0">
                <a:latin typeface="Calibri" panose="020F0502020204030204" pitchFamily="34" charset="0"/>
                <a:ea typeface="Calibri" panose="020F0502020204030204" pitchFamily="34" charset="0"/>
              </a:rPr>
              <a:t> University College, Norway:</a:t>
            </a:r>
          </a:p>
          <a:p>
            <a:pPr>
              <a:spcAft>
                <a:spcPts val="0"/>
              </a:spcAft>
            </a:pPr>
            <a:r>
              <a:rPr lang="en-GB" sz="3200" b="1" dirty="0">
                <a:latin typeface="Calibri" panose="020F0502020204030204" pitchFamily="34" charset="0"/>
                <a:ea typeface="Calibri" panose="020F0502020204030204" pitchFamily="34" charset="0"/>
              </a:rPr>
              <a:t>Domestic homicide, mental health and substance misuse</a:t>
            </a:r>
          </a:p>
          <a:p>
            <a:pPr>
              <a:spcAft>
                <a:spcPts val="0"/>
              </a:spcAft>
            </a:pPr>
            <a:endParaRPr lang="en-GB" sz="3200" dirty="0">
              <a:latin typeface="Calibri" panose="020F0502020204030204" pitchFamily="34" charset="0"/>
              <a:ea typeface="Calibri" panose="020F0502020204030204" pitchFamily="34" charset="0"/>
            </a:endParaRPr>
          </a:p>
          <a:p>
            <a:pPr>
              <a:spcAft>
                <a:spcPts val="0"/>
              </a:spcAft>
            </a:pPr>
            <a:r>
              <a:rPr lang="en-GB" sz="3200" dirty="0">
                <a:latin typeface="Calibri" panose="020F0502020204030204" pitchFamily="34" charset="0"/>
                <a:ea typeface="Calibri" panose="020F0502020204030204" pitchFamily="34" charset="0"/>
              </a:rPr>
              <a:t>Prof Nicky Stanley, University of Central Lancashire</a:t>
            </a:r>
            <a:r>
              <a:rPr lang="en-GB" sz="3200">
                <a:latin typeface="Calibri" panose="020F0502020204030204" pitchFamily="34" charset="0"/>
                <a:ea typeface="Calibri" panose="020F0502020204030204" pitchFamily="34" charset="0"/>
              </a:rPr>
              <a:t>: </a:t>
            </a:r>
          </a:p>
          <a:p>
            <a:pPr>
              <a:spcAft>
                <a:spcPts val="0"/>
              </a:spcAft>
            </a:pPr>
            <a:r>
              <a:rPr lang="en-GB" sz="3200" b="1">
                <a:latin typeface="Calibri" panose="020F0502020204030204" pitchFamily="34" charset="0"/>
                <a:ea typeface="Calibri" panose="020F0502020204030204" pitchFamily="34" charset="0"/>
              </a:rPr>
              <a:t>Children </a:t>
            </a:r>
            <a:r>
              <a:rPr lang="en-GB" sz="3200" b="1" dirty="0">
                <a:latin typeface="Calibri" panose="020F0502020204030204" pitchFamily="34" charset="0"/>
                <a:ea typeface="Calibri" panose="020F0502020204030204" pitchFamily="34" charset="0"/>
              </a:rPr>
              <a:t>and Domestic Homicide</a:t>
            </a:r>
          </a:p>
          <a:p>
            <a:pPr>
              <a:spcAft>
                <a:spcPts val="0"/>
              </a:spcAft>
            </a:pPr>
            <a:endParaRPr lang="en-GB" sz="3200" b="1" dirty="0">
              <a:latin typeface="Calibri" panose="020F0502020204030204" pitchFamily="34" charset="0"/>
              <a:ea typeface="Calibri" panose="020F0502020204030204" pitchFamily="34" charset="0"/>
            </a:endParaRPr>
          </a:p>
          <a:p>
            <a:pPr>
              <a:spcAft>
                <a:spcPts val="0"/>
              </a:spcAft>
            </a:pPr>
            <a:r>
              <a:rPr lang="en-GB" sz="3200" b="1" dirty="0">
                <a:latin typeface="Calibri" panose="020F0502020204030204" pitchFamily="34" charset="0"/>
                <a:ea typeface="Calibri" panose="020F0502020204030204" pitchFamily="34" charset="0"/>
              </a:rPr>
              <a:t>                                      Discussion &amp; Questions</a:t>
            </a:r>
          </a:p>
        </p:txBody>
      </p:sp>
    </p:spTree>
    <p:extLst>
      <p:ext uri="{BB962C8B-B14F-4D97-AF65-F5344CB8AC3E}">
        <p14:creationId xmlns:p14="http://schemas.microsoft.com/office/powerpoint/2010/main" val="2705272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2277289" y="786385"/>
            <a:ext cx="7637421" cy="4862738"/>
          </a:xfrm>
          <a:prstGeom prst="rect">
            <a:avLst/>
          </a:prstGeom>
        </p:spPr>
      </p:pic>
    </p:spTree>
    <p:extLst>
      <p:ext uri="{BB962C8B-B14F-4D97-AF65-F5344CB8AC3E}">
        <p14:creationId xmlns:p14="http://schemas.microsoft.com/office/powerpoint/2010/main" val="2274473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3" y="2115126"/>
            <a:ext cx="10169237" cy="1025841"/>
          </a:xfrm>
        </p:spPr>
        <p:txBody>
          <a:bodyPr>
            <a:normAutofit fontScale="90000"/>
          </a:bodyPr>
          <a:lstStyle/>
          <a:p>
            <a:r>
              <a:rPr lang="en-GB" sz="3600" b="1" dirty="0">
                <a:latin typeface="Arial Narrow" panose="020B0606020202030204" pitchFamily="34" charset="0"/>
              </a:rPr>
              <a:t>LEARNING FROM DOMESTIC HOMICIDE REVIEWS: PARRICIDE, MENTAL HEALTH &amp; DOMESTIC ABUSE </a:t>
            </a:r>
          </a:p>
        </p:txBody>
      </p:sp>
      <p:sp>
        <p:nvSpPr>
          <p:cNvPr id="3" name="Content Placeholder 2"/>
          <p:cNvSpPr>
            <a:spLocks noGrp="1"/>
          </p:cNvSpPr>
          <p:nvPr>
            <p:ph sz="quarter" idx="1"/>
          </p:nvPr>
        </p:nvSpPr>
        <p:spPr>
          <a:xfrm>
            <a:off x="1825752" y="2945121"/>
            <a:ext cx="8503920" cy="1931679"/>
          </a:xfrm>
        </p:spPr>
        <p:txBody>
          <a:bodyPr>
            <a:normAutofit fontScale="85000" lnSpcReduction="20000"/>
          </a:bodyPr>
          <a:lstStyle/>
          <a:p>
            <a:pPr marL="0" indent="0" algn="ctr">
              <a:buNone/>
            </a:pPr>
            <a:endParaRPr lang="en-GB" i="1" dirty="0"/>
          </a:p>
          <a:p>
            <a:pPr marL="0" indent="0" algn="ctr">
              <a:buNone/>
            </a:pPr>
            <a:endParaRPr lang="en-GB" i="1" dirty="0"/>
          </a:p>
          <a:p>
            <a:pPr marL="0" indent="0" algn="ctr">
              <a:buNone/>
            </a:pPr>
            <a:r>
              <a:rPr lang="en-GB" sz="3200" i="1" dirty="0"/>
              <a:t>Khatidja Chantler, Paul Hargreaves, Vicky Baker, Rachel Robbins, Nicky Stanley </a:t>
            </a:r>
          </a:p>
          <a:p>
            <a:pPr marL="0" indent="0" algn="ctr">
              <a:buNone/>
            </a:pPr>
            <a:r>
              <a:rPr lang="en-GB" sz="3200" i="1" dirty="0"/>
              <a:t>Email: kchantler@uclan.ac.uk</a:t>
            </a:r>
          </a:p>
        </p:txBody>
      </p:sp>
      <p:sp>
        <p:nvSpPr>
          <p:cNvPr id="4" name="Slide Number Placeholder 3"/>
          <p:cNvSpPr>
            <a:spLocks noGrp="1"/>
          </p:cNvSpPr>
          <p:nvPr>
            <p:ph type="sldNum" sz="quarter" idx="12"/>
          </p:nvPr>
        </p:nvSpPr>
        <p:spPr/>
        <p:txBody>
          <a:bodyPr/>
          <a:lstStyle/>
          <a:p>
            <a:fld id="{60871EE4-0299-4B1E-9AD9-3E436FE4EEBC}" type="slidenum">
              <a:rPr lang="en-GB" smtClean="0">
                <a:solidFill>
                  <a:srgbClr val="4E005F">
                    <a:shade val="75000"/>
                  </a:srgbClr>
                </a:solidFill>
              </a:rPr>
              <a:pPr/>
              <a:t>77</a:t>
            </a:fld>
            <a:endParaRPr lang="en-GB">
              <a:solidFill>
                <a:srgbClr val="4E005F">
                  <a:shade val="75000"/>
                </a:srgbClr>
              </a:solidFill>
            </a:endParaRPr>
          </a:p>
        </p:txBody>
      </p:sp>
    </p:spTree>
    <p:extLst>
      <p:ext uri="{BB962C8B-B14F-4D97-AF65-F5344CB8AC3E}">
        <p14:creationId xmlns:p14="http://schemas.microsoft.com/office/powerpoint/2010/main" val="2276044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667327"/>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Study Aims (pilot)</a:t>
            </a:r>
          </a:p>
        </p:txBody>
      </p:sp>
      <p:sp>
        <p:nvSpPr>
          <p:cNvPr id="6" name="Content Placeholder 5"/>
          <p:cNvSpPr>
            <a:spLocks noGrp="1"/>
          </p:cNvSpPr>
          <p:nvPr>
            <p:ph sz="quarter" idx="1"/>
          </p:nvPr>
        </p:nvSpPr>
        <p:spPr>
          <a:xfrm>
            <a:off x="423672" y="1647121"/>
            <a:ext cx="11338560" cy="4572000"/>
          </a:xfrm>
        </p:spPr>
        <p:txBody>
          <a:bodyPr>
            <a:noAutofit/>
          </a:bodyPr>
          <a:lstStyle/>
          <a:p>
            <a:pPr marL="342900" indent="-342900">
              <a:buClrTx/>
              <a:buSzTx/>
              <a:buFont typeface="Arial" pitchFamily="34" charset="0"/>
              <a:buChar char="•"/>
            </a:pPr>
            <a:r>
              <a:rPr lang="en-GB" sz="2800" dirty="0">
                <a:latin typeface="Arial Narrow" panose="020B0606020202030204" pitchFamily="34" charset="0"/>
              </a:rPr>
              <a:t>The parricide study is a subset of the 142 DHRs retrieved from 322 CSP web sites in England &amp; Wales in July 2016. 141 included in analysis.</a:t>
            </a:r>
          </a:p>
          <a:p>
            <a:pPr marL="342900" indent="-342900">
              <a:buClrTx/>
              <a:buSzTx/>
              <a:buFont typeface="Arial" pitchFamily="34" charset="0"/>
              <a:buChar char="•"/>
            </a:pPr>
            <a:r>
              <a:rPr lang="en-GB" sz="2800" dirty="0">
                <a:latin typeface="Arial Narrow" panose="020B0606020202030204" pitchFamily="34" charset="0"/>
              </a:rPr>
              <a:t>23 cases of the 141 (16%) are parricide</a:t>
            </a:r>
          </a:p>
          <a:p>
            <a:pPr marL="342900" indent="-342900">
              <a:buClrTx/>
              <a:buSzTx/>
              <a:buFont typeface="Arial" pitchFamily="34" charset="0"/>
              <a:buChar char="•"/>
            </a:pPr>
            <a:r>
              <a:rPr lang="en-GB" sz="2800" dirty="0">
                <a:latin typeface="Arial Narrow" panose="020B0606020202030204" pitchFamily="34" charset="0"/>
              </a:rPr>
              <a:t>To investigate the characteristics of victims and perpetrators of parricides</a:t>
            </a:r>
          </a:p>
          <a:p>
            <a:pPr marL="342900" indent="-342900">
              <a:buClrTx/>
              <a:buSzTx/>
              <a:buFont typeface="Arial" pitchFamily="34" charset="0"/>
              <a:buChar char="•"/>
            </a:pPr>
            <a:r>
              <a:rPr lang="en-GB" sz="2800" dirty="0">
                <a:latin typeface="Arial Narrow" panose="020B0606020202030204" pitchFamily="34" charset="0"/>
              </a:rPr>
              <a:t>To analyse the relationship characteristics of victims and perpetrators </a:t>
            </a:r>
          </a:p>
          <a:p>
            <a:pPr marL="342900" indent="-342900">
              <a:buClrTx/>
              <a:buSzTx/>
              <a:buFont typeface="Arial" pitchFamily="34" charset="0"/>
              <a:buChar char="•"/>
            </a:pPr>
            <a:r>
              <a:rPr lang="en-GB" sz="2800" dirty="0">
                <a:latin typeface="Arial Narrow" panose="020B0606020202030204" pitchFamily="34" charset="0"/>
              </a:rPr>
              <a:t>To investigate whether formal agencies knew of the victims or perpetrators</a:t>
            </a:r>
          </a:p>
          <a:p>
            <a:pPr marL="342900" indent="-342900">
              <a:buClrTx/>
              <a:buSzTx/>
              <a:buFont typeface="Arial" pitchFamily="34" charset="0"/>
              <a:buChar char="•"/>
            </a:pPr>
            <a:r>
              <a:rPr lang="en-GB" sz="2800" dirty="0">
                <a:latin typeface="Arial Narrow" panose="020B0606020202030204" pitchFamily="34" charset="0"/>
              </a:rPr>
              <a:t>To investigate contextual features of parricide DHRs</a:t>
            </a:r>
          </a:p>
          <a:p>
            <a:pPr marL="342900" indent="-342900">
              <a:buClrTx/>
              <a:buSzTx/>
              <a:buFont typeface="Arial" pitchFamily="34" charset="0"/>
              <a:buChar char="•"/>
            </a:pPr>
            <a:r>
              <a:rPr lang="en-GB" sz="2800" dirty="0">
                <a:latin typeface="Arial Narrow" panose="020B0606020202030204" pitchFamily="34" charset="0"/>
              </a:rPr>
              <a:t>To identify lessons learnt from parricide DHRs</a:t>
            </a:r>
          </a:p>
          <a:p>
            <a:pPr marL="342900" indent="-342900">
              <a:buClrTx/>
              <a:buSzTx/>
              <a:buFont typeface="Arial" pitchFamily="34" charset="0"/>
              <a:buChar char="•"/>
            </a:pPr>
            <a:endParaRPr lang="en-GB" sz="2800" dirty="0"/>
          </a:p>
        </p:txBody>
      </p:sp>
      <p:sp>
        <p:nvSpPr>
          <p:cNvPr id="2" name="Slide Number Placeholder 1"/>
          <p:cNvSpPr>
            <a:spLocks noGrp="1"/>
          </p:cNvSpPr>
          <p:nvPr>
            <p:ph type="sldNum" sz="quarter" idx="12"/>
          </p:nvPr>
        </p:nvSpPr>
        <p:spPr/>
        <p:txBody>
          <a:bodyPr/>
          <a:lstStyle/>
          <a:p>
            <a:fld id="{60871EE4-0299-4B1E-9AD9-3E436FE4EEBC}" type="slidenum">
              <a:rPr lang="en-GB" smtClean="0">
                <a:solidFill>
                  <a:srgbClr val="4E005F">
                    <a:shade val="75000"/>
                  </a:srgbClr>
                </a:solidFill>
              </a:rPr>
              <a:pPr/>
              <a:t>78</a:t>
            </a:fld>
            <a:endParaRPr lang="en-GB">
              <a:solidFill>
                <a:srgbClr val="4E005F">
                  <a:shade val="75000"/>
                </a:srgbClr>
              </a:solidFill>
            </a:endParaRPr>
          </a:p>
        </p:txBody>
      </p:sp>
    </p:spTree>
    <p:extLst>
      <p:ext uri="{BB962C8B-B14F-4D97-AF65-F5344CB8AC3E}">
        <p14:creationId xmlns:p14="http://schemas.microsoft.com/office/powerpoint/2010/main" val="424312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1"/>
            <a:ext cx="8534400" cy="637018"/>
          </a:xfrm>
        </p:spPr>
        <p:txBody>
          <a:bodyPr>
            <a:no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DHR Parricide study</a:t>
            </a:r>
          </a:p>
        </p:txBody>
      </p:sp>
      <p:sp>
        <p:nvSpPr>
          <p:cNvPr id="6" name="Content Placeholder 5"/>
          <p:cNvSpPr>
            <a:spLocks noGrp="1"/>
          </p:cNvSpPr>
          <p:nvPr>
            <p:ph sz="quarter" idx="1"/>
          </p:nvPr>
        </p:nvSpPr>
        <p:spPr>
          <a:xfrm>
            <a:off x="285588" y="1467698"/>
            <a:ext cx="11669591" cy="4981390"/>
          </a:xfrm>
        </p:spPr>
        <p:txBody>
          <a:bodyPr>
            <a:noAutofit/>
          </a:bodyPr>
          <a:lstStyle/>
          <a:p>
            <a:pPr marL="0" indent="0">
              <a:buClrTx/>
              <a:buSzTx/>
              <a:buNone/>
            </a:pPr>
            <a:r>
              <a:rPr lang="en-GB" sz="28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Methods</a:t>
            </a:r>
          </a:p>
          <a:p>
            <a:pPr marL="342900" indent="-342900">
              <a:buClrTx/>
              <a:buSzTx/>
              <a:buFont typeface="Arial" pitchFamily="34" charset="0"/>
              <a:buChar char="•"/>
            </a:pPr>
            <a:r>
              <a:rPr lang="en-GB" sz="2800" dirty="0">
                <a:latin typeface="Arial Narrow" panose="020B0606020202030204" pitchFamily="34" charset="0"/>
                <a:ea typeface="Tahoma" panose="020B0604030504040204" pitchFamily="34" charset="0"/>
                <a:cs typeface="Tahoma" panose="020B0604030504040204" pitchFamily="34" charset="0"/>
              </a:rPr>
              <a:t>Creation of quantitative and qualitative templates to extract data from DHRs</a:t>
            </a:r>
          </a:p>
          <a:p>
            <a:pPr marL="342900" indent="-342900">
              <a:buClrTx/>
              <a:buSzTx/>
              <a:buFont typeface="Arial" pitchFamily="34" charset="0"/>
              <a:buChar char="•"/>
            </a:pPr>
            <a:r>
              <a:rPr lang="en-GB" sz="2800" dirty="0">
                <a:latin typeface="Arial Narrow" panose="020B0606020202030204" pitchFamily="34" charset="0"/>
                <a:ea typeface="Tahoma" panose="020B0604030504040204" pitchFamily="34" charset="0"/>
                <a:cs typeface="Tahoma" panose="020B0604030504040204" pitchFamily="34" charset="0"/>
              </a:rPr>
              <a:t>Quantitative analysis: SPSS to generate descriptive statistics (n=23 parricide DHRs)</a:t>
            </a:r>
          </a:p>
          <a:p>
            <a:pPr marL="342900" indent="-342900">
              <a:buClrTx/>
              <a:buSzTx/>
              <a:buFont typeface="Arial" pitchFamily="34" charset="0"/>
              <a:buChar char="•"/>
            </a:pPr>
            <a:r>
              <a:rPr lang="en-GB" sz="2800" dirty="0">
                <a:latin typeface="Arial Narrow" panose="020B0606020202030204" pitchFamily="34" charset="0"/>
                <a:ea typeface="Tahoma" panose="020B0604030504040204" pitchFamily="34" charset="0"/>
                <a:cs typeface="Tahoma" panose="020B0604030504040204" pitchFamily="34" charset="0"/>
              </a:rPr>
              <a:t>Thematic qualitative analysis of parricide DHRs (n=23)</a:t>
            </a:r>
          </a:p>
          <a:p>
            <a:pPr marL="0" lvl="0" indent="0">
              <a:buClrTx/>
              <a:buSzTx/>
              <a:buNone/>
            </a:pPr>
            <a:endParaRPr lang="en-GB" sz="2800" b="1" dirty="0">
              <a:solidFill>
                <a:srgbClr val="68007F"/>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endParaRPr>
          </a:p>
          <a:p>
            <a:pPr marL="0" lvl="0" indent="0">
              <a:buClrTx/>
              <a:buSzTx/>
              <a:buNone/>
            </a:pPr>
            <a:r>
              <a:rPr lang="en-GB" sz="28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Key Themes</a:t>
            </a:r>
          </a:p>
          <a:p>
            <a:pPr marL="0" indent="0">
              <a:buClrTx/>
              <a:buSzTx/>
              <a:buNone/>
            </a:pPr>
            <a:endParaRPr lang="en-GB" sz="2800" b="1" dirty="0"/>
          </a:p>
          <a:p>
            <a:pPr marL="0" indent="0">
              <a:buClrTx/>
              <a:buSzTx/>
              <a:buNone/>
            </a:pPr>
            <a:endParaRPr lang="en-GB" sz="2800" b="1" dirty="0"/>
          </a:p>
          <a:p>
            <a:pPr marL="342900" indent="-342900">
              <a:buClrTx/>
              <a:buSzTx/>
              <a:buFont typeface="Arial" pitchFamily="34" charset="0"/>
              <a:buChar char="•"/>
            </a:pPr>
            <a:endParaRPr lang="en-GB" sz="2800" dirty="0"/>
          </a:p>
        </p:txBody>
      </p:sp>
      <p:sp>
        <p:nvSpPr>
          <p:cNvPr id="9" name="Oval 8"/>
          <p:cNvSpPr/>
          <p:nvPr/>
        </p:nvSpPr>
        <p:spPr>
          <a:xfrm>
            <a:off x="9477153" y="4724995"/>
            <a:ext cx="2277338" cy="1076228"/>
          </a:xfrm>
          <a:prstGeom prst="ellipse">
            <a:avLst/>
          </a:prstGeom>
          <a:solidFill>
            <a:schemeClr val="accent2">
              <a:lumMod val="10000"/>
              <a:lumOff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Arial Narrow" panose="020B0606020202030204" pitchFamily="34" charset="0"/>
                <a:ea typeface="Tahoma" panose="020B0604030504040204" pitchFamily="34" charset="0"/>
                <a:cs typeface="Tahoma" panose="020B0604030504040204" pitchFamily="34" charset="0"/>
              </a:rPr>
              <a:t>Offence History</a:t>
            </a:r>
          </a:p>
        </p:txBody>
      </p:sp>
      <p:sp>
        <p:nvSpPr>
          <p:cNvPr id="11" name="Oval 10"/>
          <p:cNvSpPr/>
          <p:nvPr/>
        </p:nvSpPr>
        <p:spPr>
          <a:xfrm>
            <a:off x="7065818" y="4770780"/>
            <a:ext cx="2641599" cy="1076228"/>
          </a:xfrm>
          <a:prstGeom prst="ellipse">
            <a:avLst/>
          </a:prstGeom>
          <a:solidFill>
            <a:schemeClr val="accent2">
              <a:lumMod val="10000"/>
              <a:lumOff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Arial Narrow" panose="020B0606020202030204" pitchFamily="34" charset="0"/>
                <a:ea typeface="Tahoma" panose="020B0604030504040204" pitchFamily="34" charset="0"/>
                <a:cs typeface="Tahoma" panose="020B0604030504040204" pitchFamily="34" charset="0"/>
              </a:rPr>
              <a:t>Complexity</a:t>
            </a:r>
          </a:p>
        </p:txBody>
      </p:sp>
      <p:sp>
        <p:nvSpPr>
          <p:cNvPr id="12" name="Oval 11"/>
          <p:cNvSpPr/>
          <p:nvPr/>
        </p:nvSpPr>
        <p:spPr>
          <a:xfrm>
            <a:off x="4682836" y="4757124"/>
            <a:ext cx="2881746" cy="1076228"/>
          </a:xfrm>
          <a:prstGeom prst="ellipse">
            <a:avLst/>
          </a:prstGeom>
          <a:solidFill>
            <a:schemeClr val="accent2">
              <a:lumMod val="10000"/>
              <a:lumOff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Arial Narrow" panose="020B0606020202030204" pitchFamily="34" charset="0"/>
                <a:ea typeface="Tahoma" panose="020B0604030504040204" pitchFamily="34" charset="0"/>
                <a:cs typeface="Tahoma" panose="020B0604030504040204" pitchFamily="34" charset="0"/>
              </a:rPr>
              <a:t>Risk Assessments</a:t>
            </a:r>
          </a:p>
        </p:txBody>
      </p:sp>
      <p:sp>
        <p:nvSpPr>
          <p:cNvPr id="13" name="Oval 12"/>
          <p:cNvSpPr/>
          <p:nvPr/>
        </p:nvSpPr>
        <p:spPr>
          <a:xfrm>
            <a:off x="2816447" y="4770780"/>
            <a:ext cx="2140651" cy="1076228"/>
          </a:xfrm>
          <a:prstGeom prst="ellipse">
            <a:avLst/>
          </a:prstGeom>
          <a:solidFill>
            <a:schemeClr val="accent2">
              <a:lumMod val="10000"/>
              <a:lumOff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4"/>
                </a:solidFill>
                <a:effectLst>
                  <a:outerShdw blurRad="50800" dist="38100" dir="2700000" algn="tl" rotWithShape="0">
                    <a:prstClr val="black">
                      <a:alpha val="40000"/>
                    </a:prstClr>
                  </a:outerShdw>
                </a:effectLst>
                <a:uLnTx/>
                <a:uFillTx/>
                <a:latin typeface="Arial Narrow" panose="020B0606020202030204" pitchFamily="34" charset="0"/>
                <a:ea typeface="Tahoma" panose="020B0604030504040204" pitchFamily="34" charset="0"/>
                <a:cs typeface="Tahoma" panose="020B0604030504040204" pitchFamily="34" charset="0"/>
              </a:rPr>
              <a:t>Carers</a:t>
            </a:r>
          </a:p>
        </p:txBody>
      </p:sp>
      <p:sp>
        <p:nvSpPr>
          <p:cNvPr id="14" name="Oval 13"/>
          <p:cNvSpPr/>
          <p:nvPr/>
        </p:nvSpPr>
        <p:spPr>
          <a:xfrm>
            <a:off x="563899" y="4770780"/>
            <a:ext cx="2373265" cy="1076228"/>
          </a:xfrm>
          <a:prstGeom prst="ellipse">
            <a:avLst/>
          </a:prstGeom>
          <a:solidFill>
            <a:schemeClr val="accent2">
              <a:lumMod val="10000"/>
              <a:lumOff val="9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4"/>
                </a:solidFill>
                <a:effectLst>
                  <a:outerShdw blurRad="50800" dist="38100" dir="2700000" algn="tl" rotWithShape="0">
                    <a:prstClr val="black">
                      <a:alpha val="40000"/>
                    </a:prstClr>
                  </a:outerShdw>
                </a:effectLst>
                <a:uLnTx/>
                <a:uFillTx/>
                <a:latin typeface="Arial Narrow" panose="020B0606020202030204" pitchFamily="34" charset="0"/>
                <a:ea typeface="Tahoma" panose="020B0604030504040204" pitchFamily="34" charset="0"/>
                <a:cs typeface="Tahoma" panose="020B0604030504040204" pitchFamily="34" charset="0"/>
              </a:rPr>
              <a:t>Mental Health</a:t>
            </a:r>
          </a:p>
        </p:txBody>
      </p:sp>
      <p:sp>
        <p:nvSpPr>
          <p:cNvPr id="15" name="Slide Number Placeholder 1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871EE4-0299-4B1E-9AD9-3E436FE4EEBC}" type="slidenum">
              <a:rPr kumimoji="0" lang="en-GB" sz="1600" b="0" i="0" u="none" strike="noStrike" kern="1200" cap="none" spc="0" normalizeH="0" baseline="0" noProof="0" smtClean="0">
                <a:ln>
                  <a:noFill/>
                </a:ln>
                <a:solidFill>
                  <a:srgbClr val="4E005F">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GB" sz="1600" b="0" i="0" u="none" strike="noStrike" kern="1200" cap="none" spc="0" normalizeH="0" baseline="0" noProof="0" dirty="0">
              <a:ln>
                <a:noFill/>
              </a:ln>
              <a:solidFill>
                <a:srgbClr val="4E005F">
                  <a:shade val="75000"/>
                </a:srgbClr>
              </a:solidFill>
              <a:effectLst/>
              <a:uLnTx/>
              <a:uFillTx/>
              <a:latin typeface="Georgia"/>
              <a:ea typeface="+mn-ea"/>
              <a:cs typeface="+mn-cs"/>
            </a:endParaRPr>
          </a:p>
        </p:txBody>
      </p:sp>
    </p:spTree>
    <p:extLst>
      <p:ext uri="{BB962C8B-B14F-4D97-AF65-F5344CB8AC3E}">
        <p14:creationId xmlns:p14="http://schemas.microsoft.com/office/powerpoint/2010/main" val="1679935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F34F-0531-4817-8E2F-B80D39A16558}"/>
              </a:ext>
            </a:extLst>
          </p:cNvPr>
          <p:cNvSpPr>
            <a:spLocks noGrp="1"/>
          </p:cNvSpPr>
          <p:nvPr>
            <p:ph type="ctrTitle"/>
          </p:nvPr>
        </p:nvSpPr>
        <p:spPr>
          <a:xfrm>
            <a:off x="1356931" y="150268"/>
            <a:ext cx="9144000" cy="1000028"/>
          </a:xfrm>
        </p:spPr>
        <p:txBody>
          <a:bodyPr/>
          <a:lstStyle/>
          <a:p>
            <a:r>
              <a:rPr lang="en-GB" dirty="0"/>
              <a:t>VAMHN Team</a:t>
            </a:r>
          </a:p>
        </p:txBody>
      </p:sp>
      <p:pic>
        <p:nvPicPr>
          <p:cNvPr id="7" name="Picture 6">
            <a:extLst>
              <a:ext uri="{FF2B5EF4-FFF2-40B4-BE49-F238E27FC236}">
                <a16:creationId xmlns:a16="http://schemas.microsoft.com/office/drawing/2014/main" id="{9CFA6976-6D7D-4FD1-A8BD-3627AE30F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823" y="1364416"/>
            <a:ext cx="964579" cy="1335413"/>
          </a:xfrm>
          <a:prstGeom prst="rect">
            <a:avLst/>
          </a:prstGeom>
        </p:spPr>
      </p:pic>
      <p:pic>
        <p:nvPicPr>
          <p:cNvPr id="9" name="Picture 8">
            <a:extLst>
              <a:ext uri="{FF2B5EF4-FFF2-40B4-BE49-F238E27FC236}">
                <a16:creationId xmlns:a16="http://schemas.microsoft.com/office/drawing/2014/main" id="{753D9ECB-5739-4EAD-B813-AD0E2ECFECCB}"/>
              </a:ext>
            </a:extLst>
          </p:cNvPr>
          <p:cNvPicPr>
            <a:picLocks noChangeAspect="1"/>
          </p:cNvPicPr>
          <p:nvPr/>
        </p:nvPicPr>
        <p:blipFill rotWithShape="1">
          <a:blip r:embed="rId3">
            <a:extLst>
              <a:ext uri="{28A0092B-C50C-407E-A947-70E740481C1C}">
                <a14:useLocalDpi xmlns:a14="http://schemas.microsoft.com/office/drawing/2010/main" val="0"/>
              </a:ext>
            </a:extLst>
          </a:blip>
          <a:srcRect l="3627" r="5856"/>
          <a:stretch/>
        </p:blipFill>
        <p:spPr>
          <a:xfrm>
            <a:off x="8488821" y="2772637"/>
            <a:ext cx="964579" cy="1286746"/>
          </a:xfrm>
          <a:prstGeom prst="rect">
            <a:avLst/>
          </a:prstGeom>
        </p:spPr>
      </p:pic>
      <p:pic>
        <p:nvPicPr>
          <p:cNvPr id="11" name="Picture 10">
            <a:extLst>
              <a:ext uri="{FF2B5EF4-FFF2-40B4-BE49-F238E27FC236}">
                <a16:creationId xmlns:a16="http://schemas.microsoft.com/office/drawing/2014/main" id="{96FCD310-FBBE-4B31-B25D-59E867A6C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321" y="2772778"/>
            <a:ext cx="1148350" cy="1031451"/>
          </a:xfrm>
          <a:prstGeom prst="rect">
            <a:avLst/>
          </a:prstGeom>
        </p:spPr>
      </p:pic>
      <p:pic>
        <p:nvPicPr>
          <p:cNvPr id="13" name="Picture 12">
            <a:extLst>
              <a:ext uri="{FF2B5EF4-FFF2-40B4-BE49-F238E27FC236}">
                <a16:creationId xmlns:a16="http://schemas.microsoft.com/office/drawing/2014/main" id="{EB9BC2A0-97E0-4833-AAF1-20CF8196B761}"/>
              </a:ext>
            </a:extLst>
          </p:cNvPr>
          <p:cNvPicPr>
            <a:picLocks noChangeAspect="1"/>
          </p:cNvPicPr>
          <p:nvPr/>
        </p:nvPicPr>
        <p:blipFill rotWithShape="1">
          <a:blip r:embed="rId5">
            <a:extLst>
              <a:ext uri="{28A0092B-C50C-407E-A947-70E740481C1C}">
                <a14:useLocalDpi xmlns:a14="http://schemas.microsoft.com/office/drawing/2010/main" val="0"/>
              </a:ext>
            </a:extLst>
          </a:blip>
          <a:srcRect b="8149"/>
          <a:stretch/>
        </p:blipFill>
        <p:spPr>
          <a:xfrm>
            <a:off x="8488822" y="5244127"/>
            <a:ext cx="964579" cy="1324095"/>
          </a:xfrm>
          <a:prstGeom prst="rect">
            <a:avLst/>
          </a:prstGeom>
        </p:spPr>
      </p:pic>
      <p:pic>
        <p:nvPicPr>
          <p:cNvPr id="17" name="Picture 16">
            <a:extLst>
              <a:ext uri="{FF2B5EF4-FFF2-40B4-BE49-F238E27FC236}">
                <a16:creationId xmlns:a16="http://schemas.microsoft.com/office/drawing/2014/main" id="{C1304A7D-3F1A-476C-A29B-F78BB116EF52}"/>
              </a:ext>
            </a:extLst>
          </p:cNvPr>
          <p:cNvPicPr>
            <a:picLocks noChangeAspect="1"/>
          </p:cNvPicPr>
          <p:nvPr/>
        </p:nvPicPr>
        <p:blipFill rotWithShape="1">
          <a:blip r:embed="rId6">
            <a:extLst>
              <a:ext uri="{28A0092B-C50C-407E-A947-70E740481C1C}">
                <a14:useLocalDpi xmlns:a14="http://schemas.microsoft.com/office/drawing/2010/main" val="0"/>
              </a:ext>
            </a:extLst>
          </a:blip>
          <a:srcRect l="14007"/>
          <a:stretch/>
        </p:blipFill>
        <p:spPr>
          <a:xfrm>
            <a:off x="4478321" y="1364416"/>
            <a:ext cx="1148350" cy="1335413"/>
          </a:xfrm>
          <a:prstGeom prst="rect">
            <a:avLst/>
          </a:prstGeom>
        </p:spPr>
      </p:pic>
      <p:pic>
        <p:nvPicPr>
          <p:cNvPr id="19" name="Picture 18">
            <a:extLst>
              <a:ext uri="{FF2B5EF4-FFF2-40B4-BE49-F238E27FC236}">
                <a16:creationId xmlns:a16="http://schemas.microsoft.com/office/drawing/2014/main" id="{671FA53E-709B-4991-94D4-AB659437DD9C}"/>
              </a:ext>
            </a:extLst>
          </p:cNvPr>
          <p:cNvPicPr>
            <a:picLocks noChangeAspect="1"/>
          </p:cNvPicPr>
          <p:nvPr/>
        </p:nvPicPr>
        <p:blipFill rotWithShape="1">
          <a:blip r:embed="rId7">
            <a:extLst>
              <a:ext uri="{28A0092B-C50C-407E-A947-70E740481C1C}">
                <a14:useLocalDpi xmlns:a14="http://schemas.microsoft.com/office/drawing/2010/main" val="0"/>
              </a:ext>
            </a:extLst>
          </a:blip>
          <a:srcRect l="5441" t="5711" r="-1" b="21601"/>
          <a:stretch/>
        </p:blipFill>
        <p:spPr>
          <a:xfrm>
            <a:off x="4478320" y="5244127"/>
            <a:ext cx="1148349" cy="1324095"/>
          </a:xfrm>
          <a:prstGeom prst="rect">
            <a:avLst/>
          </a:prstGeom>
        </p:spPr>
      </p:pic>
      <p:pic>
        <p:nvPicPr>
          <p:cNvPr id="21" name="Picture 20">
            <a:extLst>
              <a:ext uri="{FF2B5EF4-FFF2-40B4-BE49-F238E27FC236}">
                <a16:creationId xmlns:a16="http://schemas.microsoft.com/office/drawing/2014/main" id="{DB55EE68-8D8C-431C-A60A-71AA9C42E0CD}"/>
              </a:ext>
            </a:extLst>
          </p:cNvPr>
          <p:cNvPicPr>
            <a:picLocks noChangeAspect="1"/>
          </p:cNvPicPr>
          <p:nvPr/>
        </p:nvPicPr>
        <p:blipFill rotWithShape="1">
          <a:blip r:embed="rId8">
            <a:extLst>
              <a:ext uri="{28A0092B-C50C-407E-A947-70E740481C1C}">
                <a14:useLocalDpi xmlns:a14="http://schemas.microsoft.com/office/drawing/2010/main" val="0"/>
              </a:ext>
            </a:extLst>
          </a:blip>
          <a:srcRect l="2022" t="11034" r="6855" b="10337"/>
          <a:stretch/>
        </p:blipFill>
        <p:spPr>
          <a:xfrm>
            <a:off x="722748" y="1364594"/>
            <a:ext cx="1029852" cy="1335413"/>
          </a:xfrm>
          <a:prstGeom prst="rect">
            <a:avLst/>
          </a:prstGeom>
        </p:spPr>
      </p:pic>
      <p:pic>
        <p:nvPicPr>
          <p:cNvPr id="23" name="Picture 22">
            <a:extLst>
              <a:ext uri="{FF2B5EF4-FFF2-40B4-BE49-F238E27FC236}">
                <a16:creationId xmlns:a16="http://schemas.microsoft.com/office/drawing/2014/main" id="{66A27F2C-A4F0-48B2-BEAA-1B53C73D4069}"/>
              </a:ext>
            </a:extLst>
          </p:cNvPr>
          <p:cNvPicPr>
            <a:picLocks noChangeAspect="1"/>
          </p:cNvPicPr>
          <p:nvPr/>
        </p:nvPicPr>
        <p:blipFill rotWithShape="1">
          <a:blip r:embed="rId9">
            <a:extLst>
              <a:ext uri="{28A0092B-C50C-407E-A947-70E740481C1C}">
                <a14:useLocalDpi xmlns:a14="http://schemas.microsoft.com/office/drawing/2010/main" val="0"/>
              </a:ext>
            </a:extLst>
          </a:blip>
          <a:srcRect l="7920" t="1" r="18481" b="20745"/>
          <a:stretch/>
        </p:blipFill>
        <p:spPr>
          <a:xfrm>
            <a:off x="8488822" y="4132473"/>
            <a:ext cx="964578" cy="1038706"/>
          </a:xfrm>
          <a:prstGeom prst="rect">
            <a:avLst/>
          </a:prstGeom>
        </p:spPr>
      </p:pic>
      <p:pic>
        <p:nvPicPr>
          <p:cNvPr id="27" name="Picture 26">
            <a:extLst>
              <a:ext uri="{FF2B5EF4-FFF2-40B4-BE49-F238E27FC236}">
                <a16:creationId xmlns:a16="http://schemas.microsoft.com/office/drawing/2014/main" id="{08C742CA-6D82-46BA-A70C-7C727C456462}"/>
              </a:ext>
            </a:extLst>
          </p:cNvPr>
          <p:cNvPicPr>
            <a:picLocks noChangeAspect="1"/>
          </p:cNvPicPr>
          <p:nvPr/>
        </p:nvPicPr>
        <p:blipFill rotWithShape="1">
          <a:blip r:embed="rId10">
            <a:extLst>
              <a:ext uri="{28A0092B-C50C-407E-A947-70E740481C1C}">
                <a14:useLocalDpi xmlns:a14="http://schemas.microsoft.com/office/drawing/2010/main" val="0"/>
              </a:ext>
            </a:extLst>
          </a:blip>
          <a:srcRect t="14648" b="839"/>
          <a:stretch/>
        </p:blipFill>
        <p:spPr>
          <a:xfrm>
            <a:off x="4478320" y="3877178"/>
            <a:ext cx="1148349" cy="1294002"/>
          </a:xfrm>
          <a:prstGeom prst="rect">
            <a:avLst/>
          </a:prstGeom>
        </p:spPr>
      </p:pic>
      <p:pic>
        <p:nvPicPr>
          <p:cNvPr id="29" name="Picture 28">
            <a:extLst>
              <a:ext uri="{FF2B5EF4-FFF2-40B4-BE49-F238E27FC236}">
                <a16:creationId xmlns:a16="http://schemas.microsoft.com/office/drawing/2014/main" id="{37F7CA37-0FD8-4C4B-9DF1-3EBC223744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284" y="5244304"/>
            <a:ext cx="1029852" cy="1324095"/>
          </a:xfrm>
          <a:prstGeom prst="rect">
            <a:avLst/>
          </a:prstGeom>
        </p:spPr>
      </p:pic>
      <p:pic>
        <p:nvPicPr>
          <p:cNvPr id="31" name="Picture 30">
            <a:extLst>
              <a:ext uri="{FF2B5EF4-FFF2-40B4-BE49-F238E27FC236}">
                <a16:creationId xmlns:a16="http://schemas.microsoft.com/office/drawing/2014/main" id="{4DACD4EF-C58A-4E2E-82E9-F6D8078A2F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1148" y="2772955"/>
            <a:ext cx="1031451" cy="1031451"/>
          </a:xfrm>
          <a:prstGeom prst="rect">
            <a:avLst/>
          </a:prstGeom>
        </p:spPr>
      </p:pic>
      <p:pic>
        <p:nvPicPr>
          <p:cNvPr id="33" name="Picture 32">
            <a:extLst>
              <a:ext uri="{FF2B5EF4-FFF2-40B4-BE49-F238E27FC236}">
                <a16:creationId xmlns:a16="http://schemas.microsoft.com/office/drawing/2014/main" id="{1B0D6834-DDB6-40F6-894B-15FB6794A8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147" y="3877354"/>
            <a:ext cx="1031451" cy="1294002"/>
          </a:xfrm>
          <a:prstGeom prst="rect">
            <a:avLst/>
          </a:prstGeom>
        </p:spPr>
      </p:pic>
      <p:sp>
        <p:nvSpPr>
          <p:cNvPr id="34" name="TextBox 33">
            <a:extLst>
              <a:ext uri="{FF2B5EF4-FFF2-40B4-BE49-F238E27FC236}">
                <a16:creationId xmlns:a16="http://schemas.microsoft.com/office/drawing/2014/main" id="{77FF16B6-7BAB-4DE5-8CD2-536A5260C841}"/>
              </a:ext>
            </a:extLst>
          </p:cNvPr>
          <p:cNvSpPr txBox="1"/>
          <p:nvPr/>
        </p:nvSpPr>
        <p:spPr>
          <a:xfrm>
            <a:off x="1806177" y="1491545"/>
            <a:ext cx="2230017" cy="1077218"/>
          </a:xfrm>
          <a:prstGeom prst="rect">
            <a:avLst/>
          </a:prstGeom>
          <a:noFill/>
        </p:spPr>
        <p:txBody>
          <a:bodyPr wrap="square" rtlCol="0">
            <a:spAutoFit/>
          </a:bodyPr>
          <a:lstStyle/>
          <a:p>
            <a:r>
              <a:rPr lang="en-GB" sz="1600" b="1" dirty="0"/>
              <a:t>Professor Louise Howard</a:t>
            </a:r>
            <a:r>
              <a:rPr lang="en-GB" sz="1600" dirty="0"/>
              <a:t>: Women’s Mental Health at King’s College London </a:t>
            </a:r>
          </a:p>
        </p:txBody>
      </p:sp>
      <p:sp>
        <p:nvSpPr>
          <p:cNvPr id="35" name="TextBox 34">
            <a:extLst>
              <a:ext uri="{FF2B5EF4-FFF2-40B4-BE49-F238E27FC236}">
                <a16:creationId xmlns:a16="http://schemas.microsoft.com/office/drawing/2014/main" id="{7AD78B21-1656-4291-9CF7-9D0E5CCE67FA}"/>
              </a:ext>
            </a:extLst>
          </p:cNvPr>
          <p:cNvSpPr txBox="1"/>
          <p:nvPr/>
        </p:nvSpPr>
        <p:spPr>
          <a:xfrm>
            <a:off x="1793405" y="3963196"/>
            <a:ext cx="2230017" cy="1077218"/>
          </a:xfrm>
          <a:prstGeom prst="rect">
            <a:avLst/>
          </a:prstGeom>
          <a:noFill/>
        </p:spPr>
        <p:txBody>
          <a:bodyPr wrap="square" rtlCol="0">
            <a:spAutoFit/>
          </a:bodyPr>
          <a:lstStyle/>
          <a:p>
            <a:r>
              <a:rPr lang="en-GB" sz="1600" b="1" dirty="0"/>
              <a:t>Professor Sylvia Walby</a:t>
            </a:r>
            <a:r>
              <a:rPr lang="en-GB" sz="1600" dirty="0"/>
              <a:t>: Director of Violence and Society Centre at City University of London</a:t>
            </a:r>
          </a:p>
        </p:txBody>
      </p:sp>
      <p:sp>
        <p:nvSpPr>
          <p:cNvPr id="36" name="TextBox 35">
            <a:extLst>
              <a:ext uri="{FF2B5EF4-FFF2-40B4-BE49-F238E27FC236}">
                <a16:creationId xmlns:a16="http://schemas.microsoft.com/office/drawing/2014/main" id="{CF80931E-E508-48DA-85FA-AB4D1A79E36C}"/>
              </a:ext>
            </a:extLst>
          </p:cNvPr>
          <p:cNvSpPr txBox="1"/>
          <p:nvPr/>
        </p:nvSpPr>
        <p:spPr>
          <a:xfrm>
            <a:off x="5723997" y="1507709"/>
            <a:ext cx="2230017" cy="1077218"/>
          </a:xfrm>
          <a:prstGeom prst="rect">
            <a:avLst/>
          </a:prstGeom>
          <a:noFill/>
        </p:spPr>
        <p:txBody>
          <a:bodyPr wrap="square" rtlCol="0">
            <a:spAutoFit/>
          </a:bodyPr>
          <a:lstStyle/>
          <a:p>
            <a:r>
              <a:rPr lang="en-GB" sz="1600" b="1" dirty="0"/>
              <a:t>Dr Jude Towers</a:t>
            </a:r>
            <a:r>
              <a:rPr lang="en-GB" sz="1600" dirty="0"/>
              <a:t>: Violence and Society at Liverpool John </a:t>
            </a:r>
            <a:r>
              <a:rPr lang="en-GB" sz="1600" dirty="0" err="1"/>
              <a:t>Moores</a:t>
            </a:r>
            <a:r>
              <a:rPr lang="en-GB" sz="1600" dirty="0"/>
              <a:t> University</a:t>
            </a:r>
          </a:p>
        </p:txBody>
      </p:sp>
      <p:sp>
        <p:nvSpPr>
          <p:cNvPr id="37" name="TextBox 36">
            <a:extLst>
              <a:ext uri="{FF2B5EF4-FFF2-40B4-BE49-F238E27FC236}">
                <a16:creationId xmlns:a16="http://schemas.microsoft.com/office/drawing/2014/main" id="{0BE7AF04-E277-4654-A77D-5EED29C2D58D}"/>
              </a:ext>
            </a:extLst>
          </p:cNvPr>
          <p:cNvSpPr txBox="1"/>
          <p:nvPr/>
        </p:nvSpPr>
        <p:spPr>
          <a:xfrm>
            <a:off x="1800154" y="5490675"/>
            <a:ext cx="2230017" cy="830997"/>
          </a:xfrm>
          <a:prstGeom prst="rect">
            <a:avLst/>
          </a:prstGeom>
          <a:noFill/>
        </p:spPr>
        <p:txBody>
          <a:bodyPr wrap="square" rtlCol="0">
            <a:spAutoFit/>
          </a:bodyPr>
          <a:lstStyle/>
          <a:p>
            <a:r>
              <a:rPr lang="en-GB" sz="1600" b="1" dirty="0"/>
              <a:t>Professor Seena Fazel</a:t>
            </a:r>
            <a:r>
              <a:rPr lang="en-GB" sz="1600" dirty="0"/>
              <a:t>: Forensic Psychiatry at Oxford University</a:t>
            </a:r>
          </a:p>
        </p:txBody>
      </p:sp>
      <p:sp>
        <p:nvSpPr>
          <p:cNvPr id="38" name="TextBox 37">
            <a:extLst>
              <a:ext uri="{FF2B5EF4-FFF2-40B4-BE49-F238E27FC236}">
                <a16:creationId xmlns:a16="http://schemas.microsoft.com/office/drawing/2014/main" id="{D4C4C8D0-4B5C-4F23-915F-63BF1F899467}"/>
              </a:ext>
            </a:extLst>
          </p:cNvPr>
          <p:cNvSpPr txBox="1"/>
          <p:nvPr/>
        </p:nvSpPr>
        <p:spPr>
          <a:xfrm>
            <a:off x="5723998" y="4108680"/>
            <a:ext cx="2230017" cy="830997"/>
          </a:xfrm>
          <a:prstGeom prst="rect">
            <a:avLst/>
          </a:prstGeom>
          <a:noFill/>
        </p:spPr>
        <p:txBody>
          <a:bodyPr wrap="square" rtlCol="0">
            <a:spAutoFit/>
          </a:bodyPr>
          <a:lstStyle/>
          <a:p>
            <a:r>
              <a:rPr lang="en-GB" sz="1600" b="1" dirty="0"/>
              <a:t>Dr Ravi Thiara</a:t>
            </a:r>
            <a:r>
              <a:rPr lang="en-GB" sz="1600" dirty="0"/>
              <a:t>: Gender Violence at University of Warwick</a:t>
            </a:r>
          </a:p>
        </p:txBody>
      </p:sp>
      <p:sp>
        <p:nvSpPr>
          <p:cNvPr id="39" name="TextBox 38">
            <a:extLst>
              <a:ext uri="{FF2B5EF4-FFF2-40B4-BE49-F238E27FC236}">
                <a16:creationId xmlns:a16="http://schemas.microsoft.com/office/drawing/2014/main" id="{0A606E2A-A361-484B-9879-DFF1EA112B54}"/>
              </a:ext>
            </a:extLst>
          </p:cNvPr>
          <p:cNvSpPr txBox="1"/>
          <p:nvPr/>
        </p:nvSpPr>
        <p:spPr>
          <a:xfrm>
            <a:off x="5723998" y="2772637"/>
            <a:ext cx="2230017" cy="1077218"/>
          </a:xfrm>
          <a:prstGeom prst="rect">
            <a:avLst/>
          </a:prstGeom>
          <a:noFill/>
        </p:spPr>
        <p:txBody>
          <a:bodyPr wrap="square" rtlCol="0">
            <a:spAutoFit/>
          </a:bodyPr>
          <a:lstStyle/>
          <a:p>
            <a:r>
              <a:rPr lang="en-GB" sz="1600" b="1" dirty="0"/>
              <a:t>Dr Emma Howarth</a:t>
            </a:r>
            <a:r>
              <a:rPr lang="en-GB" sz="1600" dirty="0"/>
              <a:t>: Children’s Mental Health at University of Cambridge</a:t>
            </a:r>
          </a:p>
        </p:txBody>
      </p:sp>
      <p:sp>
        <p:nvSpPr>
          <p:cNvPr id="40" name="TextBox 39">
            <a:extLst>
              <a:ext uri="{FF2B5EF4-FFF2-40B4-BE49-F238E27FC236}">
                <a16:creationId xmlns:a16="http://schemas.microsoft.com/office/drawing/2014/main" id="{0EF54FA1-9C90-4526-B407-F557865CDB2E}"/>
              </a:ext>
            </a:extLst>
          </p:cNvPr>
          <p:cNvSpPr txBox="1"/>
          <p:nvPr/>
        </p:nvSpPr>
        <p:spPr>
          <a:xfrm>
            <a:off x="5723998" y="5367564"/>
            <a:ext cx="2230017" cy="1077218"/>
          </a:xfrm>
          <a:prstGeom prst="rect">
            <a:avLst/>
          </a:prstGeom>
          <a:noFill/>
        </p:spPr>
        <p:txBody>
          <a:bodyPr wrap="square" rtlCol="0">
            <a:spAutoFit/>
          </a:bodyPr>
          <a:lstStyle/>
          <a:p>
            <a:r>
              <a:rPr lang="en-GB" sz="1600" b="1" dirty="0"/>
              <a:t>Dr Leonie Tanczer</a:t>
            </a:r>
            <a:r>
              <a:rPr lang="en-GB" sz="1600" dirty="0"/>
              <a:t>: International Security and Emerging Technologies at UCL</a:t>
            </a:r>
          </a:p>
        </p:txBody>
      </p:sp>
      <p:sp>
        <p:nvSpPr>
          <p:cNvPr id="41" name="TextBox 40">
            <a:extLst>
              <a:ext uri="{FF2B5EF4-FFF2-40B4-BE49-F238E27FC236}">
                <a16:creationId xmlns:a16="http://schemas.microsoft.com/office/drawing/2014/main" id="{BC224AC6-6CC8-4EEB-BEA0-B22ADDEA08CD}"/>
              </a:ext>
            </a:extLst>
          </p:cNvPr>
          <p:cNvSpPr txBox="1"/>
          <p:nvPr/>
        </p:nvSpPr>
        <p:spPr>
          <a:xfrm>
            <a:off x="9494209" y="1364239"/>
            <a:ext cx="2230017" cy="830997"/>
          </a:xfrm>
          <a:prstGeom prst="rect">
            <a:avLst/>
          </a:prstGeom>
          <a:noFill/>
        </p:spPr>
        <p:txBody>
          <a:bodyPr wrap="square" rtlCol="0">
            <a:spAutoFit/>
          </a:bodyPr>
          <a:lstStyle/>
          <a:p>
            <a:r>
              <a:rPr lang="en-GB" sz="1600" b="1" dirty="0"/>
              <a:t>Dr Alana Harris</a:t>
            </a:r>
            <a:r>
              <a:rPr lang="en-GB" sz="1600" dirty="0"/>
              <a:t>: Historian at King’s College London</a:t>
            </a:r>
          </a:p>
        </p:txBody>
      </p:sp>
      <p:sp>
        <p:nvSpPr>
          <p:cNvPr id="42" name="TextBox 41">
            <a:extLst>
              <a:ext uri="{FF2B5EF4-FFF2-40B4-BE49-F238E27FC236}">
                <a16:creationId xmlns:a16="http://schemas.microsoft.com/office/drawing/2014/main" id="{C7F99B7A-62BC-4A7F-9301-23395D53C11F}"/>
              </a:ext>
            </a:extLst>
          </p:cNvPr>
          <p:cNvSpPr txBox="1"/>
          <p:nvPr/>
        </p:nvSpPr>
        <p:spPr>
          <a:xfrm>
            <a:off x="1800154" y="2873004"/>
            <a:ext cx="2230017" cy="830997"/>
          </a:xfrm>
          <a:prstGeom prst="rect">
            <a:avLst/>
          </a:prstGeom>
          <a:noFill/>
        </p:spPr>
        <p:txBody>
          <a:bodyPr wrap="square" rtlCol="0">
            <a:spAutoFit/>
          </a:bodyPr>
          <a:lstStyle/>
          <a:p>
            <a:r>
              <a:rPr lang="en-GB" sz="1600" b="1" dirty="0"/>
              <a:t>Dr Sian Oram</a:t>
            </a:r>
            <a:r>
              <a:rPr lang="en-GB" sz="1600" dirty="0"/>
              <a:t>: Women’s Mental Health at King’s College London</a:t>
            </a:r>
          </a:p>
        </p:txBody>
      </p:sp>
      <p:sp>
        <p:nvSpPr>
          <p:cNvPr id="43" name="TextBox 42">
            <a:extLst>
              <a:ext uri="{FF2B5EF4-FFF2-40B4-BE49-F238E27FC236}">
                <a16:creationId xmlns:a16="http://schemas.microsoft.com/office/drawing/2014/main" id="{EEFE07C5-9953-4F08-901D-D5B99B556243}"/>
              </a:ext>
            </a:extLst>
          </p:cNvPr>
          <p:cNvSpPr txBox="1"/>
          <p:nvPr/>
        </p:nvSpPr>
        <p:spPr>
          <a:xfrm>
            <a:off x="9494207" y="2861318"/>
            <a:ext cx="2230017" cy="1077218"/>
          </a:xfrm>
          <a:prstGeom prst="rect">
            <a:avLst/>
          </a:prstGeom>
          <a:noFill/>
        </p:spPr>
        <p:txBody>
          <a:bodyPr wrap="square" rtlCol="0">
            <a:spAutoFit/>
          </a:bodyPr>
          <a:lstStyle/>
          <a:p>
            <a:r>
              <a:rPr lang="en-GB" sz="1600" b="1" dirty="0"/>
              <a:t>Dr Angie Sweeney</a:t>
            </a:r>
            <a:r>
              <a:rPr lang="en-GB" sz="1600" dirty="0"/>
              <a:t>: Social Scientist at St George’s University of London</a:t>
            </a:r>
          </a:p>
        </p:txBody>
      </p:sp>
      <p:sp>
        <p:nvSpPr>
          <p:cNvPr id="44" name="TextBox 43">
            <a:extLst>
              <a:ext uri="{FF2B5EF4-FFF2-40B4-BE49-F238E27FC236}">
                <a16:creationId xmlns:a16="http://schemas.microsoft.com/office/drawing/2014/main" id="{34F931AF-67D0-450B-922E-AA524FB39CD1}"/>
              </a:ext>
            </a:extLst>
          </p:cNvPr>
          <p:cNvSpPr txBox="1"/>
          <p:nvPr/>
        </p:nvSpPr>
        <p:spPr>
          <a:xfrm>
            <a:off x="9494207" y="4132473"/>
            <a:ext cx="2230017" cy="1077218"/>
          </a:xfrm>
          <a:prstGeom prst="rect">
            <a:avLst/>
          </a:prstGeom>
          <a:noFill/>
        </p:spPr>
        <p:txBody>
          <a:bodyPr wrap="square" rtlCol="0">
            <a:spAutoFit/>
          </a:bodyPr>
          <a:lstStyle/>
          <a:p>
            <a:r>
              <a:rPr lang="en-GB" sz="1600" b="1" dirty="0"/>
              <a:t>Dr Rachel Hewitt</a:t>
            </a:r>
            <a:r>
              <a:rPr lang="en-GB" sz="1600" dirty="0"/>
              <a:t>: History and Creative Writing at Newcastle University </a:t>
            </a:r>
          </a:p>
        </p:txBody>
      </p:sp>
      <p:sp>
        <p:nvSpPr>
          <p:cNvPr id="45" name="TextBox 44">
            <a:extLst>
              <a:ext uri="{FF2B5EF4-FFF2-40B4-BE49-F238E27FC236}">
                <a16:creationId xmlns:a16="http://schemas.microsoft.com/office/drawing/2014/main" id="{370E8AC1-FD7B-40B8-B068-4C54EF31F2E8}"/>
              </a:ext>
            </a:extLst>
          </p:cNvPr>
          <p:cNvSpPr txBox="1"/>
          <p:nvPr/>
        </p:nvSpPr>
        <p:spPr>
          <a:xfrm>
            <a:off x="9494207" y="5490674"/>
            <a:ext cx="2230017" cy="830997"/>
          </a:xfrm>
          <a:prstGeom prst="rect">
            <a:avLst/>
          </a:prstGeom>
          <a:noFill/>
        </p:spPr>
        <p:txBody>
          <a:bodyPr wrap="square" rtlCol="0">
            <a:spAutoFit/>
          </a:bodyPr>
          <a:lstStyle/>
          <a:p>
            <a:r>
              <a:rPr lang="en-GB" sz="1600" b="1" dirty="0"/>
              <a:t>Prof George Danezis</a:t>
            </a:r>
            <a:r>
              <a:rPr lang="en-GB" sz="1600" dirty="0"/>
              <a:t>: Security and Privacy Engineering at UCL</a:t>
            </a:r>
          </a:p>
        </p:txBody>
      </p:sp>
      <p:pic>
        <p:nvPicPr>
          <p:cNvPr id="52" name="Picture 51">
            <a:extLst>
              <a:ext uri="{FF2B5EF4-FFF2-40B4-BE49-F238E27FC236}">
                <a16:creationId xmlns:a16="http://schemas.microsoft.com/office/drawing/2014/main" id="{BC712AE2-888E-48AA-813D-9FFD9F422C27}"/>
              </a:ext>
            </a:extLst>
          </p:cNvPr>
          <p:cNvPicPr>
            <a:picLocks noChangeAspect="1"/>
          </p:cNvPicPr>
          <p:nvPr/>
        </p:nvPicPr>
        <p:blipFill rotWithShape="1">
          <a:blip r:embed="rId14">
            <a:extLst>
              <a:ext uri="{28A0092B-C50C-407E-A947-70E740481C1C}">
                <a14:useLocalDpi xmlns:a14="http://schemas.microsoft.com/office/drawing/2010/main" val="0"/>
              </a:ext>
            </a:extLst>
          </a:blip>
          <a:srcRect t="14628" b="31945"/>
          <a:stretch/>
        </p:blipFill>
        <p:spPr>
          <a:xfrm>
            <a:off x="330922" y="107115"/>
            <a:ext cx="1811385" cy="1153307"/>
          </a:xfrm>
          <a:prstGeom prst="rect">
            <a:avLst/>
          </a:prstGeom>
        </p:spPr>
      </p:pic>
    </p:spTree>
    <p:extLst>
      <p:ext uri="{BB962C8B-B14F-4D97-AF65-F5344CB8AC3E}">
        <p14:creationId xmlns:p14="http://schemas.microsoft.com/office/powerpoint/2010/main" val="6100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64" y="293105"/>
            <a:ext cx="11379200" cy="654803"/>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Victim Demographics</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80</a:t>
            </a:fld>
            <a:endParaRPr lang="en-GB">
              <a:solidFill>
                <a:srgbClr val="4E005F">
                  <a:shade val="75000"/>
                </a:srgbClr>
              </a:solidFill>
            </a:endParaRPr>
          </a:p>
        </p:txBody>
      </p:sp>
      <p:sp>
        <p:nvSpPr>
          <p:cNvPr id="7" name="TextBox 6"/>
          <p:cNvSpPr txBox="1"/>
          <p:nvPr/>
        </p:nvSpPr>
        <p:spPr>
          <a:xfrm>
            <a:off x="7755905" y="2284902"/>
            <a:ext cx="3234424" cy="523220"/>
          </a:xfrm>
          <a:prstGeom prst="rect">
            <a:avLst/>
          </a:prstGeom>
          <a:noFill/>
        </p:spPr>
        <p:txBody>
          <a:bodyPr wrap="square" rtlCol="0">
            <a:spAutoFit/>
          </a:bodyPr>
          <a:lstStyle/>
          <a:p>
            <a:r>
              <a:rPr lang="en-GB" sz="2800" b="1" dirty="0">
                <a:latin typeface="Arial Narrow" panose="020B0606020202030204" pitchFamily="34" charset="0"/>
                <a:ea typeface="Tahoma" panose="020B0604030504040204" pitchFamily="34" charset="0"/>
                <a:cs typeface="Tahoma" panose="020B0604030504040204" pitchFamily="34" charset="0"/>
              </a:rPr>
              <a:t>49    </a:t>
            </a:r>
            <a:r>
              <a:rPr lang="en-GB" sz="2800" dirty="0">
                <a:latin typeface="Arial Narrow" panose="020B0606020202030204" pitchFamily="34" charset="0"/>
                <a:ea typeface="Tahoma" panose="020B0604030504040204" pitchFamily="34" charset="0"/>
                <a:cs typeface="Tahoma" panose="020B0604030504040204" pitchFamily="34" charset="0"/>
              </a:rPr>
              <a:t>    </a:t>
            </a:r>
            <a:r>
              <a:rPr lang="en-GB" sz="2800" i="1" dirty="0">
                <a:latin typeface="Arial Narrow" panose="020B0606020202030204" pitchFamily="34" charset="0"/>
                <a:ea typeface="Tahoma" panose="020B0604030504040204" pitchFamily="34" charset="0"/>
                <a:cs typeface="Tahoma" panose="020B0604030504040204" pitchFamily="34" charset="0"/>
              </a:rPr>
              <a:t>        </a:t>
            </a:r>
            <a:r>
              <a:rPr lang="en-GB" sz="2800" dirty="0">
                <a:latin typeface="Arial Narrow" panose="020B0606020202030204" pitchFamily="34" charset="0"/>
                <a:ea typeface="Tahoma" panose="020B0604030504040204" pitchFamily="34" charset="0"/>
                <a:cs typeface="Tahoma" panose="020B0604030504040204" pitchFamily="34" charset="0"/>
              </a:rPr>
              <a:t>            </a:t>
            </a:r>
            <a:r>
              <a:rPr lang="en-GB" sz="2800" b="1" dirty="0">
                <a:latin typeface="Arial Narrow" panose="020B0606020202030204" pitchFamily="34" charset="0"/>
                <a:ea typeface="Tahoma" panose="020B0604030504040204" pitchFamily="34" charset="0"/>
                <a:cs typeface="Tahoma" panose="020B0604030504040204" pitchFamily="34" charset="0"/>
              </a:rPr>
              <a:t>86</a:t>
            </a:r>
            <a:endParaRPr lang="en-GB" sz="2000" b="1" dirty="0">
              <a:latin typeface="Arial Narrow" panose="020B0606020202030204" pitchFamily="34" charset="0"/>
              <a:ea typeface="Tahoma" panose="020B0604030504040204" pitchFamily="34" charset="0"/>
              <a:cs typeface="Tahoma" panose="020B0604030504040204" pitchFamily="34" charset="0"/>
            </a:endParaRPr>
          </a:p>
        </p:txBody>
      </p:sp>
      <p:sp>
        <p:nvSpPr>
          <p:cNvPr id="9" name="Block Arc 8"/>
          <p:cNvSpPr/>
          <p:nvPr/>
        </p:nvSpPr>
        <p:spPr>
          <a:xfrm>
            <a:off x="7861805" y="1626589"/>
            <a:ext cx="2855327" cy="1316627"/>
          </a:xfrm>
          <a:prstGeom prst="blockArc">
            <a:avLst>
              <a:gd name="adj1" fmla="val 10772246"/>
              <a:gd name="adj2" fmla="val 0"/>
              <a:gd name="adj3" fmla="val 25000"/>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solidFill>
              <a:effectLst>
                <a:outerShdw blurRad="50800" dist="38100" dir="2700000" algn="tl" rotWithShape="0">
                  <a:prstClr val="black">
                    <a:alpha val="40000"/>
                  </a:prstClr>
                </a:outerShdw>
              </a:effectLst>
            </a:endParaRPr>
          </a:p>
        </p:txBody>
      </p:sp>
      <p:sp>
        <p:nvSpPr>
          <p:cNvPr id="10" name="Rounded Rectangle 9"/>
          <p:cNvSpPr/>
          <p:nvPr/>
        </p:nvSpPr>
        <p:spPr>
          <a:xfrm>
            <a:off x="410464" y="1477346"/>
            <a:ext cx="5084065" cy="1757860"/>
          </a:xfrm>
          <a:prstGeom prst="roundRect">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410464" y="3331413"/>
            <a:ext cx="11371072" cy="2487495"/>
          </a:xfrm>
          <a:prstGeom prst="roundRect">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697471" y="1477347"/>
            <a:ext cx="5084065" cy="1757859"/>
          </a:xfrm>
          <a:prstGeom prst="roundRect">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211"/>
                    </a14:imgEffect>
                    <a14:imgEffect>
                      <a14:saturation sat="269000"/>
                    </a14:imgEffect>
                  </a14:imgLayer>
                </a14:imgProps>
              </a:ext>
              <a:ext uri="{28A0092B-C50C-407E-A947-70E740481C1C}">
                <a14:useLocalDpi xmlns:a14="http://schemas.microsoft.com/office/drawing/2010/main" val="0"/>
              </a:ext>
            </a:extLst>
          </a:blip>
          <a:srcRect/>
          <a:stretch>
            <a:fillRect/>
          </a:stretch>
        </p:blipFill>
        <p:spPr bwMode="auto">
          <a:xfrm>
            <a:off x="1774615" y="2423658"/>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TextBox 14"/>
          <p:cNvSpPr txBox="1"/>
          <p:nvPr/>
        </p:nvSpPr>
        <p:spPr>
          <a:xfrm>
            <a:off x="2120155" y="1727897"/>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70% Mother (n=16) </a:t>
            </a:r>
          </a:p>
        </p:txBody>
      </p:sp>
      <p:sp>
        <p:nvSpPr>
          <p:cNvPr id="19" name="TextBox 18"/>
          <p:cNvSpPr txBox="1"/>
          <p:nvPr/>
        </p:nvSpPr>
        <p:spPr>
          <a:xfrm>
            <a:off x="2120155" y="2481551"/>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30% Father (n=7) </a:t>
            </a:r>
          </a:p>
        </p:txBody>
      </p:sp>
      <p:pic>
        <p:nvPicPr>
          <p:cNvPr id="2056" name="Picture 8" descr="Image result for Female symbol"/>
          <p:cNvPicPr>
            <a:picLocks noChangeAspect="1" noChangeArrowheads="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67237" y="1657928"/>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sp>
        <p:nvSpPr>
          <p:cNvPr id="22" name="TextBox 21"/>
          <p:cNvSpPr txBox="1"/>
          <p:nvPr/>
        </p:nvSpPr>
        <p:spPr>
          <a:xfrm>
            <a:off x="374824" y="2129557"/>
            <a:ext cx="1398294" cy="523220"/>
          </a:xfrm>
          <a:prstGeom prst="rect">
            <a:avLst/>
          </a:prstGeom>
          <a:noFill/>
        </p:spPr>
        <p:txBody>
          <a:bodyPr wrap="square" rtlCol="0">
            <a:spAutoFit/>
          </a:bodyPr>
          <a:lstStyle/>
          <a:p>
            <a:pPr algn="ctr"/>
            <a:r>
              <a:rPr lang="en-GB" sz="2800" b="1" dirty="0">
                <a:solidFill>
                  <a:schemeClr val="accent6"/>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Gender</a:t>
            </a:r>
          </a:p>
        </p:txBody>
      </p:sp>
      <p:sp>
        <p:nvSpPr>
          <p:cNvPr id="29" name="TextBox 28"/>
          <p:cNvSpPr txBox="1"/>
          <p:nvPr/>
        </p:nvSpPr>
        <p:spPr>
          <a:xfrm>
            <a:off x="6661847" y="1516441"/>
            <a:ext cx="1147008" cy="892552"/>
          </a:xfrm>
          <a:prstGeom prst="rect">
            <a:avLst/>
          </a:prstGeom>
          <a:noFill/>
        </p:spPr>
        <p:txBody>
          <a:bodyPr wrap="square" rtlCol="0">
            <a:spAutoFit/>
          </a:bodyPr>
          <a:lstStyle/>
          <a:p>
            <a:pPr algn="ctr"/>
            <a:r>
              <a:rPr lang="en-GB" sz="2800" b="1" dirty="0">
                <a:solidFill>
                  <a:schemeClr val="accent6"/>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Age</a:t>
            </a:r>
            <a:r>
              <a:rPr lang="en-GB" sz="2400" b="1" dirty="0">
                <a:solidFill>
                  <a:schemeClr val="accent4"/>
                </a:solidFill>
                <a:latin typeface="Tahoma" panose="020B0604030504040204" pitchFamily="34" charset="0"/>
                <a:ea typeface="Tahoma" panose="020B0604030504040204" pitchFamily="34" charset="0"/>
                <a:cs typeface="Tahoma" panose="020B0604030504040204" pitchFamily="34" charset="0"/>
              </a:rPr>
              <a:t> </a:t>
            </a:r>
            <a:r>
              <a:rPr lang="en-GB" sz="2400" dirty="0">
                <a:latin typeface="Arial Narrow" panose="020B0606020202030204" pitchFamily="34" charset="0"/>
                <a:ea typeface="Tahoma" panose="020B0604030504040204" pitchFamily="34" charset="0"/>
                <a:cs typeface="Tahoma" panose="020B0604030504040204" pitchFamily="34" charset="0"/>
              </a:rPr>
              <a:t>(</a:t>
            </a:r>
            <a:r>
              <a:rPr lang="en-GB" sz="2400" dirty="0">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n=13)</a:t>
            </a:r>
          </a:p>
        </p:txBody>
      </p:sp>
      <p:sp>
        <p:nvSpPr>
          <p:cNvPr id="30" name="TextBox 29"/>
          <p:cNvSpPr txBox="1"/>
          <p:nvPr/>
        </p:nvSpPr>
        <p:spPr>
          <a:xfrm>
            <a:off x="694832" y="5244021"/>
            <a:ext cx="1681110" cy="461665"/>
          </a:xfrm>
          <a:prstGeom prst="rect">
            <a:avLst/>
          </a:prstGeom>
          <a:noFill/>
        </p:spPr>
        <p:txBody>
          <a:bodyPr wrap="square" rtlCol="0">
            <a:spAutoFit/>
          </a:bodyPr>
          <a:lstStyle/>
          <a:p>
            <a:pPr algn="ctr"/>
            <a:r>
              <a:rPr lang="en-GB" sz="2400" b="1" dirty="0">
                <a:solidFill>
                  <a:schemeClr val="accent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Ethnicity</a:t>
            </a:r>
          </a:p>
        </p:txBody>
      </p:sp>
      <p:pic>
        <p:nvPicPr>
          <p:cNvPr id="31"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6465" y="5031313"/>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3" name="TextBox 32"/>
          <p:cNvSpPr txBox="1"/>
          <p:nvPr/>
        </p:nvSpPr>
        <p:spPr>
          <a:xfrm>
            <a:off x="8264305" y="5092028"/>
            <a:ext cx="3419695"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4% African-Caribbean  </a:t>
            </a:r>
          </a:p>
        </p:txBody>
      </p:sp>
      <p:pic>
        <p:nvPicPr>
          <p:cNvPr id="34"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0117" y="5031313"/>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5"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235002" y="5041308"/>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6" name="TextBox 35"/>
          <p:cNvSpPr txBox="1"/>
          <p:nvPr/>
        </p:nvSpPr>
        <p:spPr>
          <a:xfrm>
            <a:off x="4934998" y="5102203"/>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 9% White European  </a:t>
            </a:r>
          </a:p>
        </p:txBody>
      </p:sp>
      <p:pic>
        <p:nvPicPr>
          <p:cNvPr id="37"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6465" y="4400114"/>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8" name="TextBox 37"/>
          <p:cNvSpPr txBox="1"/>
          <p:nvPr/>
        </p:nvSpPr>
        <p:spPr>
          <a:xfrm>
            <a:off x="8264305" y="4460829"/>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4% Middle-Eastern  </a:t>
            </a:r>
          </a:p>
        </p:txBody>
      </p:sp>
      <p:pic>
        <p:nvPicPr>
          <p:cNvPr id="39"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886465" y="3729684"/>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0" name="TextBox 39"/>
          <p:cNvSpPr txBox="1"/>
          <p:nvPr/>
        </p:nvSpPr>
        <p:spPr>
          <a:xfrm>
            <a:off x="8264305" y="3829630"/>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4% Black African  </a:t>
            </a:r>
          </a:p>
        </p:txBody>
      </p:sp>
      <p:pic>
        <p:nvPicPr>
          <p:cNvPr id="41"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0117" y="4400114"/>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2"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5002" y="4400113"/>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3"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4520" y="4400113"/>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4"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4424" y="4400113"/>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5"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4135" y="4395651"/>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6"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905805" y="4400648"/>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7"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546586" y="4395651"/>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8"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188340" y="4395650"/>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9" name="TextBox 48"/>
          <p:cNvSpPr txBox="1"/>
          <p:nvPr/>
        </p:nvSpPr>
        <p:spPr>
          <a:xfrm>
            <a:off x="4940599" y="4473441"/>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35% White British  </a:t>
            </a:r>
          </a:p>
        </p:txBody>
      </p:sp>
      <p:pic>
        <p:nvPicPr>
          <p:cNvPr id="50"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0883" y="3764451"/>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8557" y="3764452"/>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2"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3334" y="3782077"/>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4"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0979" y="3779071"/>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5"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3762" y="3774609"/>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6"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5394" y="3768913"/>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7"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8177" y="3769695"/>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8" name="Picture 8" descr="Image result for Female symbol"/>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7667" y="3774609"/>
            <a:ext cx="350482" cy="583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9"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477842" y="3765745"/>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0" name="Picture 6" descr="Image result for Male symbol"/>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827661" y="3769448"/>
            <a:ext cx="345540" cy="573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1" name="TextBox 60"/>
          <p:cNvSpPr txBox="1"/>
          <p:nvPr/>
        </p:nvSpPr>
        <p:spPr>
          <a:xfrm>
            <a:off x="4960449" y="3844679"/>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44% Unspecified  </a:t>
            </a:r>
          </a:p>
        </p:txBody>
      </p:sp>
      <p:sp>
        <p:nvSpPr>
          <p:cNvPr id="27" name="TextBox 26"/>
          <p:cNvSpPr txBox="1"/>
          <p:nvPr/>
        </p:nvSpPr>
        <p:spPr>
          <a:xfrm>
            <a:off x="8477209" y="1954142"/>
            <a:ext cx="1695797" cy="523220"/>
          </a:xfrm>
          <a:prstGeom prst="rect">
            <a:avLst/>
          </a:prstGeom>
          <a:noFill/>
        </p:spPr>
        <p:txBody>
          <a:bodyPr wrap="square" rtlCol="0">
            <a:spAutoFit/>
          </a:bodyPr>
          <a:lstStyle/>
          <a:p>
            <a:pPr algn="ctr"/>
            <a:r>
              <a:rPr lang="en-GB" sz="2800" i="1" dirty="0">
                <a:latin typeface="Arial Narrow" panose="020B0606020202030204" pitchFamily="34" charset="0"/>
              </a:rPr>
              <a:t>years</a:t>
            </a:r>
          </a:p>
        </p:txBody>
      </p:sp>
      <p:sp>
        <p:nvSpPr>
          <p:cNvPr id="63" name="TextBox 62"/>
          <p:cNvSpPr txBox="1"/>
          <p:nvPr/>
        </p:nvSpPr>
        <p:spPr>
          <a:xfrm>
            <a:off x="8232005" y="2688704"/>
            <a:ext cx="2192155" cy="954107"/>
          </a:xfrm>
          <a:prstGeom prst="rect">
            <a:avLst/>
          </a:prstGeom>
          <a:noFill/>
        </p:spPr>
        <p:txBody>
          <a:bodyPr wrap="square" rtlCol="0">
            <a:spAutoFit/>
          </a:bodyPr>
          <a:lstStyle/>
          <a:p>
            <a:pPr algn="ctr"/>
            <a:r>
              <a:rPr lang="en-GB" sz="2800" i="1" dirty="0">
                <a:latin typeface="Arial Narrow" panose="020B0606020202030204" pitchFamily="34" charset="0"/>
              </a:rPr>
              <a:t>Median</a:t>
            </a:r>
            <a:r>
              <a:rPr lang="en-GB" sz="2800" dirty="0">
                <a:latin typeface="Arial Narrow" panose="020B0606020202030204" pitchFamily="34" charset="0"/>
              </a:rPr>
              <a:t> = 69 </a:t>
            </a:r>
          </a:p>
          <a:p>
            <a:pPr algn="ctr"/>
            <a:endParaRPr lang="en-GB" sz="2800" dirty="0">
              <a:latin typeface="Arial Narrow" panose="020B0606020202030204" pitchFamily="34" charset="0"/>
            </a:endParaRPr>
          </a:p>
        </p:txBody>
      </p:sp>
    </p:spTree>
    <p:extLst>
      <p:ext uri="{BB962C8B-B14F-4D97-AF65-F5344CB8AC3E}">
        <p14:creationId xmlns:p14="http://schemas.microsoft.com/office/powerpoint/2010/main" val="30177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2891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Victim Risk Factors</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81</a:t>
            </a:fld>
            <a:endParaRPr lang="en-GB">
              <a:solidFill>
                <a:srgbClr val="4E005F">
                  <a:shade val="75000"/>
                </a:srgbClr>
              </a:solidFill>
            </a:endParaRPr>
          </a:p>
        </p:txBody>
      </p:sp>
      <p:sp>
        <p:nvSpPr>
          <p:cNvPr id="6" name="Rounded Rectangle 5"/>
          <p:cNvSpPr/>
          <p:nvPr/>
        </p:nvSpPr>
        <p:spPr>
          <a:xfrm>
            <a:off x="471055" y="1771372"/>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48%</a:t>
            </a:r>
          </a:p>
        </p:txBody>
      </p:sp>
      <p:sp>
        <p:nvSpPr>
          <p:cNvPr id="7" name="Rounded Rectangle 6"/>
          <p:cNvSpPr/>
          <p:nvPr/>
        </p:nvSpPr>
        <p:spPr>
          <a:xfrm>
            <a:off x="471055" y="2579253"/>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30%</a:t>
            </a:r>
          </a:p>
        </p:txBody>
      </p:sp>
      <p:sp>
        <p:nvSpPr>
          <p:cNvPr id="8" name="Rounded Rectangle 7"/>
          <p:cNvSpPr/>
          <p:nvPr/>
        </p:nvSpPr>
        <p:spPr>
          <a:xfrm>
            <a:off x="471055" y="3371272"/>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26%</a:t>
            </a:r>
          </a:p>
        </p:txBody>
      </p:sp>
      <p:sp>
        <p:nvSpPr>
          <p:cNvPr id="9" name="Rounded Rectangle 8"/>
          <p:cNvSpPr/>
          <p:nvPr/>
        </p:nvSpPr>
        <p:spPr>
          <a:xfrm>
            <a:off x="471055" y="4202547"/>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22%</a:t>
            </a:r>
          </a:p>
        </p:txBody>
      </p:sp>
      <p:sp>
        <p:nvSpPr>
          <p:cNvPr id="10" name="Rounded Rectangle 9"/>
          <p:cNvSpPr/>
          <p:nvPr/>
        </p:nvSpPr>
        <p:spPr>
          <a:xfrm>
            <a:off x="471055" y="4996871"/>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17%</a:t>
            </a:r>
          </a:p>
        </p:txBody>
      </p:sp>
      <p:sp>
        <p:nvSpPr>
          <p:cNvPr id="11" name="Rounded Rectangle 10"/>
          <p:cNvSpPr/>
          <p:nvPr/>
        </p:nvSpPr>
        <p:spPr>
          <a:xfrm>
            <a:off x="1477818" y="1745200"/>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Chronic medical condition (</a:t>
            </a:r>
            <a:r>
              <a:rPr lang="en-GB" sz="2400" dirty="0">
                <a:solidFill>
                  <a:schemeClr val="tx1"/>
                </a:solidFill>
                <a:latin typeface="Arial Narrow" panose="020B0606020202030204" pitchFamily="34" charset="0"/>
              </a:rPr>
              <a:t>n=11)</a:t>
            </a:r>
            <a:endParaRPr lang="en-GB" sz="3200" dirty="0">
              <a:solidFill>
                <a:schemeClr val="tx1"/>
              </a:solidFill>
              <a:latin typeface="Arial Narrow" panose="020B0606020202030204" pitchFamily="34" charset="0"/>
            </a:endParaRPr>
          </a:p>
        </p:txBody>
      </p:sp>
      <p:sp>
        <p:nvSpPr>
          <p:cNvPr id="12" name="Rounded Rectangle 11"/>
          <p:cNvSpPr/>
          <p:nvPr/>
        </p:nvSpPr>
        <p:spPr>
          <a:xfrm>
            <a:off x="1477818" y="2558236"/>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Physical disability </a:t>
            </a:r>
            <a:r>
              <a:rPr lang="en-GB" sz="2400" dirty="0">
                <a:solidFill>
                  <a:schemeClr val="tx1"/>
                </a:solidFill>
                <a:latin typeface="Arial Narrow" panose="020B0606020202030204" pitchFamily="34" charset="0"/>
              </a:rPr>
              <a:t>(n=7)  </a:t>
            </a:r>
            <a:endParaRPr lang="en-GB" sz="2800" dirty="0">
              <a:solidFill>
                <a:schemeClr val="tx1"/>
              </a:solidFill>
              <a:latin typeface="Arial Narrow" panose="020B0606020202030204" pitchFamily="34" charset="0"/>
            </a:endParaRPr>
          </a:p>
        </p:txBody>
      </p:sp>
      <p:sp>
        <p:nvSpPr>
          <p:cNvPr id="13" name="Rounded Rectangle 12"/>
          <p:cNvSpPr/>
          <p:nvPr/>
        </p:nvSpPr>
        <p:spPr>
          <a:xfrm>
            <a:off x="1477818" y="3371272"/>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dirty="0">
                <a:solidFill>
                  <a:prstClr val="black"/>
                </a:solidFill>
                <a:latin typeface="Arial Narrow" panose="020B0606020202030204" pitchFamily="34" charset="0"/>
              </a:rPr>
              <a:t>Housing issues </a:t>
            </a:r>
            <a:r>
              <a:rPr lang="en-GB" sz="2400" dirty="0">
                <a:solidFill>
                  <a:prstClr val="black"/>
                </a:solidFill>
                <a:latin typeface="Arial Narrow" panose="020B0606020202030204" pitchFamily="34" charset="0"/>
              </a:rPr>
              <a:t>(n=6)</a:t>
            </a:r>
          </a:p>
        </p:txBody>
      </p:sp>
      <p:sp>
        <p:nvSpPr>
          <p:cNvPr id="14" name="Rounded Rectangle 13"/>
          <p:cNvSpPr/>
          <p:nvPr/>
        </p:nvSpPr>
        <p:spPr>
          <a:xfrm>
            <a:off x="1477818" y="4184072"/>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Problems with alcohol (n=5)</a:t>
            </a:r>
          </a:p>
        </p:txBody>
      </p:sp>
      <p:sp>
        <p:nvSpPr>
          <p:cNvPr id="15" name="Rounded Rectangle 14"/>
          <p:cNvSpPr/>
          <p:nvPr/>
        </p:nvSpPr>
        <p:spPr>
          <a:xfrm>
            <a:off x="1477818" y="4996871"/>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Mental health diagnosis (</a:t>
            </a:r>
            <a:r>
              <a:rPr lang="en-GB" sz="2400" dirty="0">
                <a:solidFill>
                  <a:schemeClr val="tx1"/>
                </a:solidFill>
                <a:latin typeface="Arial Narrow" panose="020B0606020202030204" pitchFamily="34" charset="0"/>
              </a:rPr>
              <a:t>n=4)</a:t>
            </a:r>
          </a:p>
        </p:txBody>
      </p:sp>
      <p:sp>
        <p:nvSpPr>
          <p:cNvPr id="16" name="Rounded Rectangle 15"/>
          <p:cNvSpPr/>
          <p:nvPr/>
        </p:nvSpPr>
        <p:spPr>
          <a:xfrm>
            <a:off x="6571673" y="4590471"/>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30%</a:t>
            </a:r>
          </a:p>
        </p:txBody>
      </p:sp>
      <p:sp>
        <p:nvSpPr>
          <p:cNvPr id="17" name="Rounded Rectangle 16"/>
          <p:cNvSpPr/>
          <p:nvPr/>
        </p:nvSpPr>
        <p:spPr>
          <a:xfrm>
            <a:off x="6571673" y="3165762"/>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30%</a:t>
            </a:r>
          </a:p>
        </p:txBody>
      </p:sp>
      <p:sp>
        <p:nvSpPr>
          <p:cNvPr id="18" name="Rounded Rectangle 17"/>
          <p:cNvSpPr/>
          <p:nvPr/>
        </p:nvSpPr>
        <p:spPr>
          <a:xfrm>
            <a:off x="6571673" y="1953491"/>
            <a:ext cx="914400" cy="544946"/>
          </a:xfrm>
          <a:prstGeom prst="roundRect">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57%</a:t>
            </a:r>
          </a:p>
        </p:txBody>
      </p:sp>
      <p:sp>
        <p:nvSpPr>
          <p:cNvPr id="19" name="Rounded Rectangle 18"/>
          <p:cNvSpPr/>
          <p:nvPr/>
        </p:nvSpPr>
        <p:spPr>
          <a:xfrm>
            <a:off x="7573818" y="4184072"/>
            <a:ext cx="4054764" cy="1357745"/>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Previous use of violence towards perpetrator and or others </a:t>
            </a:r>
            <a:r>
              <a:rPr lang="en-GB" sz="2400" dirty="0">
                <a:solidFill>
                  <a:schemeClr val="tx1"/>
                </a:solidFill>
                <a:latin typeface="Arial Narrow" panose="020B0606020202030204" pitchFamily="34" charset="0"/>
              </a:rPr>
              <a:t>(n=7)</a:t>
            </a:r>
          </a:p>
        </p:txBody>
      </p:sp>
      <p:sp>
        <p:nvSpPr>
          <p:cNvPr id="20" name="Rounded Rectangle 19"/>
          <p:cNvSpPr/>
          <p:nvPr/>
        </p:nvSpPr>
        <p:spPr>
          <a:xfrm>
            <a:off x="7573818" y="1699490"/>
            <a:ext cx="4054764" cy="988292"/>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tx1"/>
              </a:solidFill>
              <a:latin typeface="Arial Narrow" panose="020B0606020202030204" pitchFamily="34" charset="0"/>
            </a:endParaRPr>
          </a:p>
          <a:p>
            <a:r>
              <a:rPr lang="en-GB" sz="2800" dirty="0">
                <a:solidFill>
                  <a:schemeClr val="tx1"/>
                </a:solidFill>
                <a:latin typeface="Arial Narrow" panose="020B0606020202030204" pitchFamily="34" charset="0"/>
              </a:rPr>
              <a:t>Previous victim of DA by perpetrator </a:t>
            </a:r>
            <a:r>
              <a:rPr lang="en-GB" sz="2400" dirty="0">
                <a:solidFill>
                  <a:schemeClr val="tx1"/>
                </a:solidFill>
                <a:latin typeface="Arial Narrow" panose="020B0606020202030204" pitchFamily="34" charset="0"/>
              </a:rPr>
              <a:t>(n=13)</a:t>
            </a:r>
          </a:p>
          <a:p>
            <a:r>
              <a:rPr lang="en-GB" sz="2800" dirty="0">
                <a:solidFill>
                  <a:schemeClr val="tx1"/>
                </a:solidFill>
                <a:latin typeface="Arial Narrow" panose="020B0606020202030204" pitchFamily="34" charset="0"/>
              </a:rPr>
              <a:t> </a:t>
            </a:r>
          </a:p>
        </p:txBody>
      </p:sp>
      <p:sp>
        <p:nvSpPr>
          <p:cNvPr id="21" name="Rounded Rectangle 20"/>
          <p:cNvSpPr/>
          <p:nvPr/>
        </p:nvSpPr>
        <p:spPr>
          <a:xfrm>
            <a:off x="7573818" y="2941781"/>
            <a:ext cx="4054764" cy="992909"/>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Previous victim of DA by partner or ex-partner </a:t>
            </a:r>
            <a:r>
              <a:rPr lang="en-GB" sz="2400" dirty="0">
                <a:solidFill>
                  <a:schemeClr val="tx1"/>
                </a:solidFill>
                <a:latin typeface="Arial Narrow" panose="020B0606020202030204" pitchFamily="34" charset="0"/>
              </a:rPr>
              <a:t>(n=7)</a:t>
            </a:r>
          </a:p>
        </p:txBody>
      </p:sp>
      <p:pic>
        <p:nvPicPr>
          <p:cNvPr id="22" name="Picture 8" descr="Image result for Female symbol"/>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232967" y="480446"/>
            <a:ext cx="601684" cy="1001020"/>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23" name="Picture 6" descr="Image result for Male symbol"/>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0834651" y="662150"/>
            <a:ext cx="571319" cy="947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35220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654803"/>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Perpetrator Demographics</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82</a:t>
            </a:fld>
            <a:endParaRPr lang="en-GB">
              <a:solidFill>
                <a:srgbClr val="4E005F">
                  <a:shade val="75000"/>
                </a:srgbClr>
              </a:solidFill>
            </a:endParaRPr>
          </a:p>
        </p:txBody>
      </p:sp>
      <p:sp>
        <p:nvSpPr>
          <p:cNvPr id="7" name="TextBox 6"/>
          <p:cNvSpPr txBox="1"/>
          <p:nvPr/>
        </p:nvSpPr>
        <p:spPr>
          <a:xfrm>
            <a:off x="7710667" y="2284902"/>
            <a:ext cx="3228882" cy="523220"/>
          </a:xfrm>
          <a:prstGeom prst="rect">
            <a:avLst/>
          </a:prstGeom>
          <a:noFill/>
        </p:spPr>
        <p:txBody>
          <a:bodyPr wrap="square" rtlCol="0">
            <a:spAutoFit/>
          </a:bodyPr>
          <a:lstStyle/>
          <a:p>
            <a:r>
              <a:rPr lang="en-GB" sz="2800" b="1" dirty="0">
                <a:latin typeface="Arial Narrow" panose="020B0606020202030204" pitchFamily="34" charset="0"/>
                <a:ea typeface="Tahoma" panose="020B0604030504040204" pitchFamily="34" charset="0"/>
                <a:cs typeface="Tahoma" panose="020B0604030504040204" pitchFamily="34" charset="0"/>
              </a:rPr>
              <a:t>16    </a:t>
            </a:r>
            <a:r>
              <a:rPr lang="en-GB" sz="2800" dirty="0">
                <a:latin typeface="Arial Narrow" panose="020B0606020202030204" pitchFamily="34" charset="0"/>
                <a:ea typeface="Tahoma" panose="020B0604030504040204" pitchFamily="34" charset="0"/>
                <a:cs typeface="Tahoma" panose="020B0604030504040204" pitchFamily="34" charset="0"/>
              </a:rPr>
              <a:t>    </a:t>
            </a:r>
            <a:r>
              <a:rPr lang="en-GB" sz="2800" i="1" dirty="0">
                <a:latin typeface="Arial Narrow" panose="020B0606020202030204" pitchFamily="34" charset="0"/>
                <a:ea typeface="Tahoma" panose="020B0604030504040204" pitchFamily="34" charset="0"/>
                <a:cs typeface="Tahoma" panose="020B0604030504040204" pitchFamily="34" charset="0"/>
              </a:rPr>
              <a:t>        </a:t>
            </a:r>
            <a:r>
              <a:rPr lang="en-GB" sz="2800" dirty="0">
                <a:latin typeface="Arial Narrow" panose="020B0606020202030204" pitchFamily="34" charset="0"/>
                <a:ea typeface="Tahoma" panose="020B0604030504040204" pitchFamily="34" charset="0"/>
                <a:cs typeface="Tahoma" panose="020B0604030504040204" pitchFamily="34" charset="0"/>
              </a:rPr>
              <a:t>            </a:t>
            </a:r>
            <a:r>
              <a:rPr lang="en-GB" sz="2800" b="1" dirty="0">
                <a:latin typeface="Arial Narrow" panose="020B0606020202030204" pitchFamily="34" charset="0"/>
                <a:ea typeface="Tahoma" panose="020B0604030504040204" pitchFamily="34" charset="0"/>
                <a:cs typeface="Tahoma" panose="020B0604030504040204" pitchFamily="34" charset="0"/>
              </a:rPr>
              <a:t>49</a:t>
            </a:r>
            <a:endParaRPr lang="en-GB" sz="2000" b="1" dirty="0">
              <a:latin typeface="Arial Narrow" panose="020B0606020202030204" pitchFamily="34" charset="0"/>
              <a:ea typeface="Tahoma" panose="020B0604030504040204" pitchFamily="34" charset="0"/>
              <a:cs typeface="Tahoma" panose="020B0604030504040204" pitchFamily="34" charset="0"/>
            </a:endParaRPr>
          </a:p>
        </p:txBody>
      </p:sp>
      <p:sp>
        <p:nvSpPr>
          <p:cNvPr id="9" name="Block Arc 8"/>
          <p:cNvSpPr/>
          <p:nvPr/>
        </p:nvSpPr>
        <p:spPr>
          <a:xfrm>
            <a:off x="7861805" y="1626589"/>
            <a:ext cx="2855327" cy="1316627"/>
          </a:xfrm>
          <a:prstGeom prst="blockArc">
            <a:avLst>
              <a:gd name="adj1" fmla="val 10772246"/>
              <a:gd name="adj2" fmla="val 0"/>
              <a:gd name="adj3" fmla="val 25000"/>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ffectLst>
                <a:outerShdw blurRad="50800" dist="38100" dir="2700000" algn="tl" rotWithShape="0">
                  <a:prstClr val="black">
                    <a:alpha val="40000"/>
                  </a:prstClr>
                </a:outerShdw>
              </a:effectLst>
            </a:endParaRPr>
          </a:p>
        </p:txBody>
      </p:sp>
      <p:sp>
        <p:nvSpPr>
          <p:cNvPr id="10" name="Rounded Rectangle 9"/>
          <p:cNvSpPr/>
          <p:nvPr/>
        </p:nvSpPr>
        <p:spPr>
          <a:xfrm>
            <a:off x="410464" y="1477346"/>
            <a:ext cx="5084065" cy="1757860"/>
          </a:xfrm>
          <a:prstGeom prst="roundRect">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410464" y="3331413"/>
            <a:ext cx="11371072" cy="2487495"/>
          </a:xfrm>
          <a:prstGeom prst="roundRect">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697471" y="1477347"/>
            <a:ext cx="5084065" cy="1757859"/>
          </a:xfrm>
          <a:prstGeom prst="roundRect">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188422" y="1723309"/>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4% Daughter (n=1) </a:t>
            </a:r>
          </a:p>
        </p:txBody>
      </p:sp>
      <p:sp>
        <p:nvSpPr>
          <p:cNvPr id="19" name="TextBox 18"/>
          <p:cNvSpPr txBox="1"/>
          <p:nvPr/>
        </p:nvSpPr>
        <p:spPr>
          <a:xfrm>
            <a:off x="2402100" y="2463576"/>
            <a:ext cx="3009207" cy="523220"/>
          </a:xfrm>
          <a:prstGeom prst="rect">
            <a:avLst/>
          </a:prstGeom>
          <a:noFill/>
        </p:spPr>
        <p:txBody>
          <a:bodyPr wrap="square" rtlCol="0">
            <a:spAutoFit/>
          </a:bodyPr>
          <a:lstStyle/>
          <a:p>
            <a:r>
              <a:rPr lang="en-GB" sz="2800" dirty="0">
                <a:latin typeface="Arial Narrow" panose="020B0606020202030204" pitchFamily="34" charset="0"/>
                <a:ea typeface="Tahoma" panose="020B0604030504040204" pitchFamily="34" charset="0"/>
                <a:cs typeface="Tahoma" panose="020B0604030504040204" pitchFamily="34" charset="0"/>
              </a:rPr>
              <a:t>96% Son (n=22) </a:t>
            </a:r>
          </a:p>
        </p:txBody>
      </p:sp>
      <p:sp>
        <p:nvSpPr>
          <p:cNvPr id="22" name="TextBox 21"/>
          <p:cNvSpPr txBox="1"/>
          <p:nvPr/>
        </p:nvSpPr>
        <p:spPr>
          <a:xfrm>
            <a:off x="374824" y="2129557"/>
            <a:ext cx="1398294" cy="461665"/>
          </a:xfrm>
          <a:prstGeom prst="rect">
            <a:avLst/>
          </a:prstGeom>
          <a:noFill/>
        </p:spPr>
        <p:txBody>
          <a:bodyPr wrap="square" rtlCol="0">
            <a:spAutoFit/>
          </a:bodyPr>
          <a:lstStyle/>
          <a:p>
            <a:pPr algn="ctr"/>
            <a:r>
              <a:rPr lang="en-GB" sz="24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Gender</a:t>
            </a:r>
          </a:p>
        </p:txBody>
      </p:sp>
      <p:sp>
        <p:nvSpPr>
          <p:cNvPr id="29" name="TextBox 28"/>
          <p:cNvSpPr txBox="1"/>
          <p:nvPr/>
        </p:nvSpPr>
        <p:spPr>
          <a:xfrm>
            <a:off x="6697471" y="1536610"/>
            <a:ext cx="1164334" cy="830997"/>
          </a:xfrm>
          <a:prstGeom prst="rect">
            <a:avLst/>
          </a:prstGeom>
          <a:noFill/>
        </p:spPr>
        <p:txBody>
          <a:bodyPr wrap="square" rtlCol="0">
            <a:spAutoFit/>
          </a:bodyPr>
          <a:lstStyle/>
          <a:p>
            <a:pPr algn="ctr"/>
            <a:r>
              <a:rPr lang="en-GB" sz="24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Age</a:t>
            </a:r>
          </a:p>
          <a:p>
            <a:pPr algn="ctr"/>
            <a:r>
              <a:rPr lang="en-GB" sz="2400" dirty="0">
                <a:latin typeface="Arial Narrow" panose="020B0606020202030204" pitchFamily="34" charset="0"/>
                <a:ea typeface="Tahoma" panose="020B0604030504040204" pitchFamily="34" charset="0"/>
                <a:cs typeface="Tahoma" panose="020B0604030504040204" pitchFamily="34" charset="0"/>
              </a:rPr>
              <a:t>(n=13)</a:t>
            </a:r>
            <a:r>
              <a:rPr lang="en-GB" sz="2400" b="1" dirty="0">
                <a:solidFill>
                  <a:schemeClr val="accent4"/>
                </a:solidFill>
                <a:latin typeface="Arial Narrow" panose="020B0606020202030204" pitchFamily="34" charset="0"/>
                <a:ea typeface="Tahoma" panose="020B0604030504040204" pitchFamily="34" charset="0"/>
                <a:cs typeface="Tahoma" panose="020B0604030504040204" pitchFamily="34" charset="0"/>
              </a:rPr>
              <a:t> </a:t>
            </a:r>
          </a:p>
        </p:txBody>
      </p:sp>
      <p:sp>
        <p:nvSpPr>
          <p:cNvPr id="30" name="TextBox 29"/>
          <p:cNvSpPr txBox="1"/>
          <p:nvPr/>
        </p:nvSpPr>
        <p:spPr>
          <a:xfrm>
            <a:off x="694832" y="5244021"/>
            <a:ext cx="1681110" cy="461665"/>
          </a:xfrm>
          <a:prstGeom prst="rect">
            <a:avLst/>
          </a:prstGeom>
          <a:noFill/>
        </p:spPr>
        <p:txBody>
          <a:bodyPr wrap="square" rtlCol="0">
            <a:spAutoFit/>
          </a:bodyPr>
          <a:lstStyle/>
          <a:p>
            <a:pPr algn="ctr"/>
            <a:r>
              <a:rPr lang="en-GB" sz="2400"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Ethnicity</a:t>
            </a:r>
          </a:p>
        </p:txBody>
      </p:sp>
      <p:sp>
        <p:nvSpPr>
          <p:cNvPr id="33" name="TextBox 32"/>
          <p:cNvSpPr txBox="1"/>
          <p:nvPr/>
        </p:nvSpPr>
        <p:spPr>
          <a:xfrm>
            <a:off x="8660522" y="5115062"/>
            <a:ext cx="3174883" cy="52322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4% </a:t>
            </a:r>
            <a:r>
              <a:rPr lang="en-GB" sz="2800" dirty="0">
                <a:latin typeface="Arial Narrow" panose="020B0606020202030204" pitchFamily="34" charset="0"/>
                <a:ea typeface="Tahoma" panose="020B0604030504040204" pitchFamily="34" charset="0"/>
                <a:cs typeface="Tahoma" panose="020B0604030504040204" pitchFamily="34" charset="0"/>
              </a:rPr>
              <a:t>African-Caribbean</a:t>
            </a:r>
            <a:r>
              <a:rPr lang="en-GB" sz="2400" dirty="0">
                <a:latin typeface="Tahoma" panose="020B0604030504040204" pitchFamily="34" charset="0"/>
                <a:ea typeface="Tahoma" panose="020B0604030504040204" pitchFamily="34" charset="0"/>
                <a:cs typeface="Tahoma" panose="020B0604030504040204" pitchFamily="34" charset="0"/>
              </a:rPr>
              <a:t>  </a:t>
            </a:r>
          </a:p>
        </p:txBody>
      </p:sp>
      <p:sp>
        <p:nvSpPr>
          <p:cNvPr id="36" name="TextBox 35"/>
          <p:cNvSpPr txBox="1"/>
          <p:nvPr/>
        </p:nvSpPr>
        <p:spPr>
          <a:xfrm>
            <a:off x="4734457" y="5120344"/>
            <a:ext cx="3009207" cy="52322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 4% </a:t>
            </a:r>
            <a:r>
              <a:rPr lang="en-GB" sz="2800" dirty="0">
                <a:latin typeface="Arial Narrow" panose="020B0606020202030204" pitchFamily="34" charset="0"/>
                <a:ea typeface="Tahoma" panose="020B0604030504040204" pitchFamily="34" charset="0"/>
                <a:cs typeface="Tahoma" panose="020B0604030504040204" pitchFamily="34" charset="0"/>
              </a:rPr>
              <a:t>White</a:t>
            </a:r>
            <a:r>
              <a:rPr lang="en-GB" sz="2400" dirty="0">
                <a:latin typeface="Tahoma" panose="020B0604030504040204" pitchFamily="34" charset="0"/>
                <a:ea typeface="Tahoma" panose="020B0604030504040204" pitchFamily="34" charset="0"/>
                <a:cs typeface="Tahoma" panose="020B0604030504040204" pitchFamily="34" charset="0"/>
              </a:rPr>
              <a:t> European  </a:t>
            </a:r>
          </a:p>
        </p:txBody>
      </p:sp>
      <p:sp>
        <p:nvSpPr>
          <p:cNvPr id="38" name="TextBox 37"/>
          <p:cNvSpPr txBox="1"/>
          <p:nvPr/>
        </p:nvSpPr>
        <p:spPr>
          <a:xfrm>
            <a:off x="8668642" y="4455400"/>
            <a:ext cx="3009207" cy="52322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4% </a:t>
            </a:r>
            <a:r>
              <a:rPr lang="en-GB" sz="2800" dirty="0">
                <a:latin typeface="Arial Narrow" panose="020B0606020202030204" pitchFamily="34" charset="0"/>
                <a:ea typeface="Tahoma" panose="020B0604030504040204" pitchFamily="34" charset="0"/>
                <a:cs typeface="Tahoma" panose="020B0604030504040204" pitchFamily="34" charset="0"/>
              </a:rPr>
              <a:t>Middle-Eastern</a:t>
            </a:r>
            <a:r>
              <a:rPr lang="en-GB" sz="2400" dirty="0">
                <a:latin typeface="Tahoma" panose="020B0604030504040204" pitchFamily="34" charset="0"/>
                <a:ea typeface="Tahoma" panose="020B0604030504040204" pitchFamily="34" charset="0"/>
                <a:cs typeface="Tahoma" panose="020B0604030504040204" pitchFamily="34" charset="0"/>
              </a:rPr>
              <a:t>  </a:t>
            </a:r>
          </a:p>
        </p:txBody>
      </p:sp>
      <p:sp>
        <p:nvSpPr>
          <p:cNvPr id="40" name="TextBox 39"/>
          <p:cNvSpPr txBox="1"/>
          <p:nvPr/>
        </p:nvSpPr>
        <p:spPr>
          <a:xfrm>
            <a:off x="8653714" y="3816581"/>
            <a:ext cx="3009207" cy="52322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4% </a:t>
            </a:r>
            <a:r>
              <a:rPr lang="en-GB" sz="2800" dirty="0">
                <a:latin typeface="Arial Narrow" panose="020B0606020202030204" pitchFamily="34" charset="0"/>
                <a:ea typeface="Tahoma" panose="020B0604030504040204" pitchFamily="34" charset="0"/>
                <a:cs typeface="Tahoma" panose="020B0604030504040204" pitchFamily="34" charset="0"/>
              </a:rPr>
              <a:t>Black</a:t>
            </a:r>
            <a:r>
              <a:rPr lang="en-GB" sz="2400" dirty="0">
                <a:latin typeface="Tahoma" panose="020B0604030504040204" pitchFamily="34" charset="0"/>
                <a:ea typeface="Tahoma" panose="020B0604030504040204" pitchFamily="34" charset="0"/>
                <a:cs typeface="Tahoma" panose="020B0604030504040204" pitchFamily="34" charset="0"/>
              </a:rPr>
              <a:t> African  </a:t>
            </a:r>
          </a:p>
        </p:txBody>
      </p:sp>
      <p:sp>
        <p:nvSpPr>
          <p:cNvPr id="49" name="TextBox 48"/>
          <p:cNvSpPr txBox="1"/>
          <p:nvPr/>
        </p:nvSpPr>
        <p:spPr>
          <a:xfrm>
            <a:off x="4636596" y="4464276"/>
            <a:ext cx="3673077" cy="52322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39% </a:t>
            </a:r>
            <a:r>
              <a:rPr lang="en-GB" sz="2800" dirty="0">
                <a:latin typeface="Arial Narrow" panose="020B0606020202030204" pitchFamily="34" charset="0"/>
                <a:ea typeface="Tahoma" panose="020B0604030504040204" pitchFamily="34" charset="0"/>
                <a:cs typeface="Tahoma" panose="020B0604030504040204" pitchFamily="34" charset="0"/>
              </a:rPr>
              <a:t>White</a:t>
            </a:r>
            <a:r>
              <a:rPr lang="en-GB" sz="2400" dirty="0">
                <a:latin typeface="Tahoma" panose="020B0604030504040204" pitchFamily="34" charset="0"/>
                <a:ea typeface="Tahoma" panose="020B0604030504040204" pitchFamily="34" charset="0"/>
                <a:cs typeface="Tahoma" panose="020B0604030504040204" pitchFamily="34" charset="0"/>
              </a:rPr>
              <a:t> British/British   </a:t>
            </a:r>
          </a:p>
        </p:txBody>
      </p:sp>
      <p:sp>
        <p:nvSpPr>
          <p:cNvPr id="61" name="TextBox 60"/>
          <p:cNvSpPr txBox="1"/>
          <p:nvPr/>
        </p:nvSpPr>
        <p:spPr>
          <a:xfrm>
            <a:off x="4622125" y="3808208"/>
            <a:ext cx="3009207" cy="523220"/>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44% </a:t>
            </a:r>
            <a:r>
              <a:rPr lang="en-GB" sz="2800" dirty="0">
                <a:latin typeface="Arial Narrow" panose="020B0606020202030204" pitchFamily="34" charset="0"/>
                <a:ea typeface="Tahoma" panose="020B0604030504040204" pitchFamily="34" charset="0"/>
                <a:cs typeface="Tahoma" panose="020B0604030504040204" pitchFamily="34" charset="0"/>
              </a:rPr>
              <a:t>Unspecified</a:t>
            </a:r>
            <a:r>
              <a:rPr lang="en-GB" sz="2400" dirty="0">
                <a:latin typeface="Tahoma" panose="020B0604030504040204" pitchFamily="34" charset="0"/>
                <a:ea typeface="Tahoma" panose="020B0604030504040204" pitchFamily="34" charset="0"/>
                <a:cs typeface="Tahoma" panose="020B0604030504040204" pitchFamily="34" charset="0"/>
              </a:rPr>
              <a:t>  </a:t>
            </a:r>
          </a:p>
        </p:txBody>
      </p:sp>
      <p:sp>
        <p:nvSpPr>
          <p:cNvPr id="27" name="TextBox 26"/>
          <p:cNvSpPr txBox="1"/>
          <p:nvPr/>
        </p:nvSpPr>
        <p:spPr>
          <a:xfrm>
            <a:off x="8477209" y="1954142"/>
            <a:ext cx="1695797" cy="523220"/>
          </a:xfrm>
          <a:prstGeom prst="rect">
            <a:avLst/>
          </a:prstGeom>
          <a:noFill/>
        </p:spPr>
        <p:txBody>
          <a:bodyPr wrap="square" rtlCol="0">
            <a:spAutoFit/>
          </a:bodyPr>
          <a:lstStyle/>
          <a:p>
            <a:pPr algn="ctr"/>
            <a:r>
              <a:rPr lang="en-GB" sz="2800" i="1" dirty="0">
                <a:latin typeface="Arial Narrow" panose="020B0606020202030204" pitchFamily="34" charset="0"/>
              </a:rPr>
              <a:t>years</a:t>
            </a:r>
          </a:p>
        </p:txBody>
      </p:sp>
      <p:sp>
        <p:nvSpPr>
          <p:cNvPr id="63" name="TextBox 62"/>
          <p:cNvSpPr txBox="1"/>
          <p:nvPr/>
        </p:nvSpPr>
        <p:spPr>
          <a:xfrm>
            <a:off x="8204663" y="2688704"/>
            <a:ext cx="2219498" cy="523220"/>
          </a:xfrm>
          <a:prstGeom prst="rect">
            <a:avLst/>
          </a:prstGeom>
          <a:noFill/>
        </p:spPr>
        <p:txBody>
          <a:bodyPr wrap="square" rtlCol="0">
            <a:spAutoFit/>
          </a:bodyPr>
          <a:lstStyle/>
          <a:p>
            <a:pPr algn="ctr"/>
            <a:r>
              <a:rPr lang="en-GB" sz="2800" i="1" dirty="0">
                <a:latin typeface="Arial Narrow" panose="020B0606020202030204" pitchFamily="34" charset="0"/>
              </a:rPr>
              <a:t>Median</a:t>
            </a:r>
            <a:r>
              <a:rPr lang="en-GB" sz="2800" dirty="0">
                <a:latin typeface="Arial Narrow" panose="020B0606020202030204" pitchFamily="34" charset="0"/>
              </a:rPr>
              <a:t> = 34 </a:t>
            </a:r>
          </a:p>
        </p:txBody>
      </p:sp>
      <p:pic>
        <p:nvPicPr>
          <p:cNvPr id="3082" name="Picture 10" descr="Red Basic Female Symbol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8402" y="1668597"/>
            <a:ext cx="337945" cy="57299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84"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069789" y="2390406"/>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2" name="Picture 12" descr="Red Male Toilet Symbol Clip Art"/>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92139" y="3742905"/>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4"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926328" y="3742987"/>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5"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53764" y="373834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6"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594811" y="3742988"/>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7"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938852" y="373834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8"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290256" y="3742989"/>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9"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03077" y="373834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0"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938331" y="374299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1"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73585" y="373834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2"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04192" y="3738343"/>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3"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76933" y="439891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4"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06047" y="439060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5"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933293" y="439891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6"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273062" y="438715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7"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00308" y="438715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8"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933815" y="4392373"/>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9"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73584" y="439891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0"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01460" y="4398913"/>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1"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73583" y="5041386"/>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2"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926328" y="440228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3"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09673" y="373730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4"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28873" y="4398913"/>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5" name="Picture 10" descr="Red Basic Female Symbol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9827" y="5067331"/>
            <a:ext cx="337945" cy="57299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12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2891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Perpetrator Risk Factors</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83</a:t>
            </a:fld>
            <a:endParaRPr lang="en-GB">
              <a:solidFill>
                <a:srgbClr val="4E005F">
                  <a:shade val="75000"/>
                </a:srgbClr>
              </a:solidFill>
            </a:endParaRPr>
          </a:p>
        </p:txBody>
      </p:sp>
      <p:sp>
        <p:nvSpPr>
          <p:cNvPr id="6" name="Rounded Rectangle 5"/>
          <p:cNvSpPr/>
          <p:nvPr/>
        </p:nvSpPr>
        <p:spPr>
          <a:xfrm>
            <a:off x="471055" y="1971963"/>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83%</a:t>
            </a:r>
          </a:p>
        </p:txBody>
      </p:sp>
      <p:sp>
        <p:nvSpPr>
          <p:cNvPr id="7" name="Rounded Rectangle 6"/>
          <p:cNvSpPr/>
          <p:nvPr/>
        </p:nvSpPr>
        <p:spPr>
          <a:xfrm>
            <a:off x="471055" y="2755507"/>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74%</a:t>
            </a:r>
          </a:p>
        </p:txBody>
      </p:sp>
      <p:sp>
        <p:nvSpPr>
          <p:cNvPr id="8" name="Rounded Rectangle 7"/>
          <p:cNvSpPr/>
          <p:nvPr/>
        </p:nvSpPr>
        <p:spPr>
          <a:xfrm>
            <a:off x="471055" y="3468256"/>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70%</a:t>
            </a:r>
          </a:p>
        </p:txBody>
      </p:sp>
      <p:sp>
        <p:nvSpPr>
          <p:cNvPr id="9" name="Rounded Rectangle 8"/>
          <p:cNvSpPr/>
          <p:nvPr/>
        </p:nvSpPr>
        <p:spPr>
          <a:xfrm>
            <a:off x="471055" y="4251798"/>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61%</a:t>
            </a:r>
          </a:p>
        </p:txBody>
      </p:sp>
      <p:sp>
        <p:nvSpPr>
          <p:cNvPr id="10" name="Rounded Rectangle 9"/>
          <p:cNvSpPr/>
          <p:nvPr/>
        </p:nvSpPr>
        <p:spPr>
          <a:xfrm>
            <a:off x="471055" y="4964547"/>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39%</a:t>
            </a:r>
          </a:p>
        </p:txBody>
      </p:sp>
      <p:sp>
        <p:nvSpPr>
          <p:cNvPr id="11" name="Rounded Rectangle 10"/>
          <p:cNvSpPr/>
          <p:nvPr/>
        </p:nvSpPr>
        <p:spPr>
          <a:xfrm>
            <a:off x="1473200" y="1971963"/>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Mental health diagnosis (</a:t>
            </a:r>
            <a:r>
              <a:rPr lang="en-GB" sz="2400" dirty="0">
                <a:solidFill>
                  <a:schemeClr val="tx1"/>
                </a:solidFill>
                <a:latin typeface="Arial Narrow" panose="020B0606020202030204" pitchFamily="34" charset="0"/>
              </a:rPr>
              <a:t>n=19)</a:t>
            </a:r>
            <a:endParaRPr lang="en-GB" sz="3200" dirty="0">
              <a:solidFill>
                <a:schemeClr val="tx1"/>
              </a:solidFill>
              <a:latin typeface="Arial Narrow" panose="020B0606020202030204" pitchFamily="34" charset="0"/>
            </a:endParaRPr>
          </a:p>
        </p:txBody>
      </p:sp>
      <p:sp>
        <p:nvSpPr>
          <p:cNvPr id="12" name="Rounded Rectangle 11"/>
          <p:cNvSpPr/>
          <p:nvPr/>
        </p:nvSpPr>
        <p:spPr>
          <a:xfrm>
            <a:off x="1473200" y="2720109"/>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Offence history </a:t>
            </a:r>
            <a:r>
              <a:rPr lang="en-GB" sz="2400" dirty="0">
                <a:solidFill>
                  <a:schemeClr val="tx1"/>
                </a:solidFill>
                <a:latin typeface="Arial Narrow" panose="020B0606020202030204" pitchFamily="34" charset="0"/>
              </a:rPr>
              <a:t>(n=17)  </a:t>
            </a:r>
            <a:endParaRPr lang="en-GB" sz="2800" dirty="0">
              <a:solidFill>
                <a:schemeClr val="tx1"/>
              </a:solidFill>
              <a:latin typeface="Arial Narrow" panose="020B0606020202030204" pitchFamily="34" charset="0"/>
            </a:endParaRPr>
          </a:p>
        </p:txBody>
      </p:sp>
      <p:sp>
        <p:nvSpPr>
          <p:cNvPr id="13" name="Rounded Rectangle 12"/>
          <p:cNvSpPr/>
          <p:nvPr/>
        </p:nvSpPr>
        <p:spPr>
          <a:xfrm>
            <a:off x="1477818" y="3468255"/>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Problem with drugs </a:t>
            </a:r>
            <a:r>
              <a:rPr lang="en-GB" sz="2400" dirty="0">
                <a:solidFill>
                  <a:schemeClr val="tx1"/>
                </a:solidFill>
                <a:latin typeface="Arial Narrow" panose="020B0606020202030204" pitchFamily="34" charset="0"/>
              </a:rPr>
              <a:t>(n=16)</a:t>
            </a:r>
          </a:p>
        </p:txBody>
      </p:sp>
      <p:sp>
        <p:nvSpPr>
          <p:cNvPr id="14" name="Rounded Rectangle 13"/>
          <p:cNvSpPr/>
          <p:nvPr/>
        </p:nvSpPr>
        <p:spPr>
          <a:xfrm>
            <a:off x="1477818" y="4216401"/>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Problem with alcohol </a:t>
            </a:r>
            <a:r>
              <a:rPr lang="en-GB" sz="2400" dirty="0">
                <a:solidFill>
                  <a:schemeClr val="tx1"/>
                </a:solidFill>
                <a:latin typeface="Arial Narrow" panose="020B0606020202030204" pitchFamily="34" charset="0"/>
              </a:rPr>
              <a:t>(n=14)</a:t>
            </a:r>
          </a:p>
        </p:txBody>
      </p:sp>
      <p:sp>
        <p:nvSpPr>
          <p:cNvPr id="15" name="Rounded Rectangle 14"/>
          <p:cNvSpPr/>
          <p:nvPr/>
        </p:nvSpPr>
        <p:spPr>
          <a:xfrm>
            <a:off x="1477818" y="4964547"/>
            <a:ext cx="4572000" cy="544946"/>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Exposure to DA as child (</a:t>
            </a:r>
            <a:r>
              <a:rPr lang="en-GB" sz="2400" dirty="0">
                <a:solidFill>
                  <a:schemeClr val="tx1"/>
                </a:solidFill>
                <a:latin typeface="Arial Narrow" panose="020B0606020202030204" pitchFamily="34" charset="0"/>
              </a:rPr>
              <a:t>n=9)</a:t>
            </a:r>
          </a:p>
        </p:txBody>
      </p:sp>
      <p:sp>
        <p:nvSpPr>
          <p:cNvPr id="17" name="Rounded Rectangle 16"/>
          <p:cNvSpPr/>
          <p:nvPr/>
        </p:nvSpPr>
        <p:spPr>
          <a:xfrm>
            <a:off x="6571673" y="3992419"/>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52%</a:t>
            </a:r>
          </a:p>
        </p:txBody>
      </p:sp>
      <p:sp>
        <p:nvSpPr>
          <p:cNvPr id="18" name="Rounded Rectangle 17"/>
          <p:cNvSpPr/>
          <p:nvPr/>
        </p:nvSpPr>
        <p:spPr>
          <a:xfrm>
            <a:off x="6571673" y="2521527"/>
            <a:ext cx="914400" cy="544946"/>
          </a:xfrm>
          <a:prstGeom prst="roundRect">
            <a:avLst/>
          </a:prstGeom>
          <a:solidFill>
            <a:srgbClr val="C0000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latin typeface="Arial Narrow" panose="020B0606020202030204" pitchFamily="34" charset="0"/>
              </a:rPr>
              <a:t>57%</a:t>
            </a:r>
          </a:p>
        </p:txBody>
      </p:sp>
      <p:sp>
        <p:nvSpPr>
          <p:cNvPr id="20" name="Rounded Rectangle 19"/>
          <p:cNvSpPr/>
          <p:nvPr/>
        </p:nvSpPr>
        <p:spPr>
          <a:xfrm>
            <a:off x="7573818" y="2276763"/>
            <a:ext cx="4054764" cy="988292"/>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tx1"/>
              </a:solidFill>
              <a:latin typeface="Arial Narrow" panose="020B0606020202030204" pitchFamily="34" charset="0"/>
            </a:endParaRPr>
          </a:p>
          <a:p>
            <a:r>
              <a:rPr lang="en-GB" sz="2800" dirty="0">
                <a:solidFill>
                  <a:schemeClr val="tx1"/>
                </a:solidFill>
                <a:latin typeface="Arial Narrow" panose="020B0606020202030204" pitchFamily="34" charset="0"/>
              </a:rPr>
              <a:t>Previous DA against homicide victim </a:t>
            </a:r>
            <a:r>
              <a:rPr lang="en-GB" sz="2400" dirty="0">
                <a:solidFill>
                  <a:schemeClr val="tx1"/>
                </a:solidFill>
                <a:latin typeface="Arial Narrow" panose="020B0606020202030204" pitchFamily="34" charset="0"/>
              </a:rPr>
              <a:t>(n=13)</a:t>
            </a:r>
          </a:p>
          <a:p>
            <a:r>
              <a:rPr lang="en-GB" sz="2800" dirty="0">
                <a:solidFill>
                  <a:schemeClr val="tx1"/>
                </a:solidFill>
                <a:latin typeface="Arial Narrow" panose="020B0606020202030204" pitchFamily="34" charset="0"/>
              </a:rPr>
              <a:t> </a:t>
            </a:r>
          </a:p>
        </p:txBody>
      </p:sp>
      <p:sp>
        <p:nvSpPr>
          <p:cNvPr id="21" name="Rounded Rectangle 20"/>
          <p:cNvSpPr/>
          <p:nvPr/>
        </p:nvSpPr>
        <p:spPr>
          <a:xfrm>
            <a:off x="7573818" y="3768438"/>
            <a:ext cx="4054764" cy="992909"/>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rial Narrow" panose="020B0606020202030204" pitchFamily="34" charset="0"/>
              </a:rPr>
              <a:t>Previous DA against a partner or ex-partner </a:t>
            </a:r>
            <a:r>
              <a:rPr lang="en-GB" sz="2400" dirty="0">
                <a:solidFill>
                  <a:schemeClr val="tx1"/>
                </a:solidFill>
                <a:latin typeface="Arial Narrow" panose="020B0606020202030204" pitchFamily="34" charset="0"/>
              </a:rPr>
              <a:t>(n=12)</a:t>
            </a:r>
          </a:p>
        </p:txBody>
      </p:sp>
      <p:pic>
        <p:nvPicPr>
          <p:cNvPr id="22"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50073" y="839715"/>
            <a:ext cx="413708" cy="84927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10" descr="Red Basic Female Symbo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940" y="693864"/>
            <a:ext cx="517383" cy="87724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44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2336" y="228600"/>
            <a:ext cx="11379200" cy="685800"/>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Age/Gender</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84</a:t>
            </a:fld>
            <a:endParaRPr lang="en-GB">
              <a:solidFill>
                <a:srgbClr val="4E005F">
                  <a:shade val="75000"/>
                </a:srgbClr>
              </a:solidFill>
            </a:endParaRPr>
          </a:p>
        </p:txBody>
      </p:sp>
      <p:sp>
        <p:nvSpPr>
          <p:cNvPr id="7" name="Content Placeholder 6"/>
          <p:cNvSpPr>
            <a:spLocks noGrp="1"/>
          </p:cNvSpPr>
          <p:nvPr>
            <p:ph sz="quarter" idx="1"/>
          </p:nvPr>
        </p:nvSpPr>
        <p:spPr>
          <a:xfrm>
            <a:off x="402336" y="1262742"/>
            <a:ext cx="11338560" cy="5328391"/>
          </a:xfrm>
        </p:spPr>
        <p:txBody>
          <a:bodyPr>
            <a:normAutofit/>
          </a:bodyPr>
          <a:lstStyle/>
          <a:p>
            <a:r>
              <a:rPr lang="en-GB" sz="3000" dirty="0">
                <a:latin typeface="Arial Narrow" panose="020B0606020202030204" pitchFamily="34" charset="0"/>
              </a:rPr>
              <a:t>Missing data for just over a quarter (26%, n=6) of victims and perpetrators re: age.</a:t>
            </a:r>
          </a:p>
          <a:p>
            <a:r>
              <a:rPr lang="en-GB" sz="3000" dirty="0">
                <a:latin typeface="Arial Narrow" panose="020B0606020202030204" pitchFamily="34" charset="0"/>
              </a:rPr>
              <a:t>Age sometimes given as mid-30’s, young person, over 65 etc (n=4 victims; n=5 perpetrators)</a:t>
            </a:r>
          </a:p>
          <a:p>
            <a:r>
              <a:rPr lang="en-GB" sz="3000" dirty="0">
                <a:latin typeface="Arial Narrow" panose="020B0606020202030204" pitchFamily="34" charset="0"/>
              </a:rPr>
              <a:t>Most non-fatal adolescent to parent violence is directed at mothers (</a:t>
            </a:r>
            <a:r>
              <a:rPr lang="en-GB" sz="3000" dirty="0" err="1">
                <a:latin typeface="Arial Narrow" panose="020B0606020202030204" pitchFamily="34" charset="0"/>
              </a:rPr>
              <a:t>Condry</a:t>
            </a:r>
            <a:r>
              <a:rPr lang="en-GB" sz="3000" dirty="0">
                <a:latin typeface="Arial Narrow" panose="020B0606020202030204" pitchFamily="34" charset="0"/>
              </a:rPr>
              <a:t> &amp; Miles 2014)</a:t>
            </a:r>
          </a:p>
          <a:p>
            <a:r>
              <a:rPr lang="en-GB" sz="3000" dirty="0">
                <a:latin typeface="Arial Narrow" panose="020B0606020202030204" pitchFamily="34" charset="0"/>
              </a:rPr>
              <a:t>Parricide in international literature has similar proportions of men and women as victims (Holt, 2017)</a:t>
            </a:r>
          </a:p>
          <a:p>
            <a:r>
              <a:rPr lang="en-GB" sz="3000" dirty="0">
                <a:latin typeface="Arial Narrow" panose="020B0606020202030204" pitchFamily="34" charset="0"/>
              </a:rPr>
              <a:t>This is different to homicide victims (largely men) and to IPV domestic homicide victims (largely female) </a:t>
            </a:r>
          </a:p>
          <a:p>
            <a:r>
              <a:rPr lang="en-GB" sz="3000" dirty="0">
                <a:latin typeface="Arial Narrow" panose="020B0606020202030204" pitchFamily="34" charset="0"/>
              </a:rPr>
              <a:t>Perpetrators consistently male                                       </a:t>
            </a:r>
          </a:p>
          <a:p>
            <a:endParaRPr lang="en-GB" sz="2800" dirty="0"/>
          </a:p>
        </p:txBody>
      </p:sp>
    </p:spTree>
    <p:extLst>
      <p:ext uri="{BB962C8B-B14F-4D97-AF65-F5344CB8AC3E}">
        <p14:creationId xmlns:p14="http://schemas.microsoft.com/office/powerpoint/2010/main" val="2721029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85</a:t>
            </a:fld>
            <a:endParaRPr lang="en-GB">
              <a:solidFill>
                <a:srgbClr val="4E005F">
                  <a:shade val="75000"/>
                </a:srgbClr>
              </a:solidFill>
            </a:endParaRPr>
          </a:p>
        </p:txBody>
      </p:sp>
      <p:sp>
        <p:nvSpPr>
          <p:cNvPr id="4" name="Rounded Rectangle 3"/>
          <p:cNvSpPr/>
          <p:nvPr/>
        </p:nvSpPr>
        <p:spPr>
          <a:xfrm>
            <a:off x="3321335" y="1772034"/>
            <a:ext cx="3154771" cy="591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Narrow" panose="020B0606020202030204" pitchFamily="34" charset="0"/>
              </a:rPr>
              <a:t>Mood disorder</a:t>
            </a:r>
          </a:p>
        </p:txBody>
      </p:sp>
      <p:pic>
        <p:nvPicPr>
          <p:cNvPr id="5"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233024" y="177264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340047" y="2657851"/>
            <a:ext cx="3154770" cy="591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Narrow" panose="020B0606020202030204" pitchFamily="34" charset="0"/>
              </a:rPr>
              <a:t>Anxiety disorder</a:t>
            </a:r>
          </a:p>
        </p:txBody>
      </p:sp>
      <p:sp>
        <p:nvSpPr>
          <p:cNvPr id="7" name="Rounded Rectangle 6"/>
          <p:cNvSpPr/>
          <p:nvPr/>
        </p:nvSpPr>
        <p:spPr>
          <a:xfrm>
            <a:off x="3321335" y="3543668"/>
            <a:ext cx="3154769" cy="591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Narrow" panose="020B0606020202030204" pitchFamily="34" charset="0"/>
              </a:rPr>
              <a:t>Psychotic disorder</a:t>
            </a:r>
          </a:p>
        </p:txBody>
      </p:sp>
      <p:sp>
        <p:nvSpPr>
          <p:cNvPr id="8" name="Rounded Rectangle 7"/>
          <p:cNvSpPr/>
          <p:nvPr/>
        </p:nvSpPr>
        <p:spPr>
          <a:xfrm>
            <a:off x="3321334" y="4429485"/>
            <a:ext cx="3154770" cy="591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Narrow" panose="020B0606020202030204" pitchFamily="34" charset="0"/>
              </a:rPr>
              <a:t>Personality disorder</a:t>
            </a:r>
          </a:p>
        </p:txBody>
      </p:sp>
      <p:sp>
        <p:nvSpPr>
          <p:cNvPr id="9" name="Rounded Rectangle 8"/>
          <p:cNvSpPr/>
          <p:nvPr/>
        </p:nvSpPr>
        <p:spPr>
          <a:xfrm>
            <a:off x="3340048" y="5315302"/>
            <a:ext cx="3154769" cy="591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Narrow" panose="020B0606020202030204" pitchFamily="34" charset="0"/>
              </a:rPr>
              <a:t>Unspecified</a:t>
            </a:r>
          </a:p>
        </p:txBody>
      </p:sp>
      <p:sp>
        <p:nvSpPr>
          <p:cNvPr id="10" name="TextBox 9"/>
          <p:cNvSpPr txBox="1"/>
          <p:nvPr/>
        </p:nvSpPr>
        <p:spPr>
          <a:xfrm>
            <a:off x="5721036" y="1261463"/>
            <a:ext cx="3205018" cy="461665"/>
          </a:xfrm>
          <a:prstGeom prst="rect">
            <a:avLst/>
          </a:prstGeom>
          <a:noFill/>
        </p:spPr>
        <p:txBody>
          <a:bodyPr wrap="square" rtlCol="0">
            <a:spAutoFit/>
          </a:bodyPr>
          <a:lstStyle/>
          <a:p>
            <a:pPr algn="ctr"/>
            <a:r>
              <a:rPr lang="en-GB" sz="2400" i="1" dirty="0">
                <a:latin typeface="Arial Narrow" panose="020B0606020202030204" pitchFamily="34" charset="0"/>
              </a:rPr>
              <a:t>Perpetrators</a:t>
            </a:r>
            <a:endParaRPr lang="en-GB" sz="2000" i="1" dirty="0">
              <a:latin typeface="Arial Narrow" panose="020B0606020202030204" pitchFamily="34" charset="0"/>
            </a:endParaRPr>
          </a:p>
        </p:txBody>
      </p:sp>
      <p:sp>
        <p:nvSpPr>
          <p:cNvPr id="11" name="TextBox 10"/>
          <p:cNvSpPr txBox="1"/>
          <p:nvPr/>
        </p:nvSpPr>
        <p:spPr>
          <a:xfrm>
            <a:off x="1092516" y="1239834"/>
            <a:ext cx="3205018" cy="461665"/>
          </a:xfrm>
          <a:prstGeom prst="rect">
            <a:avLst/>
          </a:prstGeom>
          <a:noFill/>
        </p:spPr>
        <p:txBody>
          <a:bodyPr wrap="square" rtlCol="0">
            <a:spAutoFit/>
          </a:bodyPr>
          <a:lstStyle/>
          <a:p>
            <a:pPr algn="ctr"/>
            <a:r>
              <a:rPr lang="en-GB" sz="2400" i="1" dirty="0">
                <a:latin typeface="Arial Narrow" panose="020B0606020202030204" pitchFamily="34" charset="0"/>
              </a:rPr>
              <a:t>Victims</a:t>
            </a:r>
          </a:p>
        </p:txBody>
      </p:sp>
      <p:pic>
        <p:nvPicPr>
          <p:cNvPr id="12"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561119" y="1769506"/>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3"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872589" y="176835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4"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199868" y="176835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5"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513185" y="1771207"/>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6"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838358" y="1769505"/>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155684" y="1768353"/>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8"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471060" y="1768353"/>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788642" y="1771207"/>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0477173" y="1811252"/>
            <a:ext cx="864154" cy="523220"/>
          </a:xfrm>
          <a:prstGeom prst="rect">
            <a:avLst/>
          </a:prstGeom>
          <a:noFill/>
        </p:spPr>
        <p:txBody>
          <a:bodyPr wrap="square" rtlCol="0">
            <a:spAutoFit/>
          </a:bodyPr>
          <a:lstStyle/>
          <a:p>
            <a:r>
              <a:rPr lang="en-GB" sz="2800" b="1" dirty="0">
                <a:latin typeface="Arial Narrow" panose="020B0606020202030204" pitchFamily="34" charset="0"/>
              </a:rPr>
              <a:t>52%</a:t>
            </a:r>
          </a:p>
        </p:txBody>
      </p:sp>
      <p:pic>
        <p:nvPicPr>
          <p:cNvPr id="22" name="Picture 10" descr="Red Basic Female Symbo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0834" y="1776474"/>
            <a:ext cx="337945" cy="57299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3211" y="265785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4"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19503" y="265785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319109" y="2698795"/>
            <a:ext cx="864154" cy="523220"/>
          </a:xfrm>
          <a:prstGeom prst="rect">
            <a:avLst/>
          </a:prstGeom>
          <a:noFill/>
        </p:spPr>
        <p:txBody>
          <a:bodyPr wrap="square" rtlCol="0">
            <a:spAutoFit/>
          </a:bodyPr>
          <a:lstStyle/>
          <a:p>
            <a:r>
              <a:rPr lang="en-GB" sz="2800" b="1" dirty="0">
                <a:latin typeface="Arial Narrow" panose="020B0606020202030204" pitchFamily="34" charset="0"/>
              </a:rPr>
              <a:t>22%</a:t>
            </a:r>
          </a:p>
        </p:txBody>
      </p:sp>
      <p:sp>
        <p:nvSpPr>
          <p:cNvPr id="26" name="Title 1"/>
          <p:cNvSpPr>
            <a:spLocks noGrp="1"/>
          </p:cNvSpPr>
          <p:nvPr>
            <p:ph type="title"/>
          </p:nvPr>
        </p:nvSpPr>
        <p:spPr>
          <a:xfrm>
            <a:off x="711200" y="161847"/>
            <a:ext cx="11379200" cy="75895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Diagnosed MH Disorders (DSM-IV-TR) </a:t>
            </a:r>
          </a:p>
        </p:txBody>
      </p:sp>
      <p:pic>
        <p:nvPicPr>
          <p:cNvPr id="27"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22369" y="354227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8"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560529" y="3549157"/>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9"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239620" y="3549157"/>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194327" y="3542269"/>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507130" y="3549189"/>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2"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876617" y="354227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3"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834201" y="354058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4"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281862" y="442669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5"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2831" y="442669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6"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17753" y="4429485"/>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7"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09467" y="5306356"/>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8"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785262" y="353234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9"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471060" y="353234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0"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155683" y="353234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1"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113267" y="3532340"/>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0731863" y="3581922"/>
            <a:ext cx="864154" cy="523220"/>
          </a:xfrm>
          <a:prstGeom prst="rect">
            <a:avLst/>
          </a:prstGeom>
          <a:noFill/>
        </p:spPr>
        <p:txBody>
          <a:bodyPr wrap="square" rtlCol="0">
            <a:spAutoFit/>
          </a:bodyPr>
          <a:lstStyle/>
          <a:p>
            <a:r>
              <a:rPr lang="en-GB" sz="2800" b="1" dirty="0">
                <a:latin typeface="Arial Narrow" panose="020B0606020202030204" pitchFamily="34" charset="0"/>
              </a:rPr>
              <a:t>57%</a:t>
            </a:r>
          </a:p>
        </p:txBody>
      </p:sp>
      <p:sp>
        <p:nvSpPr>
          <p:cNvPr id="44" name="TextBox 43"/>
          <p:cNvSpPr txBox="1"/>
          <p:nvPr/>
        </p:nvSpPr>
        <p:spPr>
          <a:xfrm>
            <a:off x="7607613" y="4478338"/>
            <a:ext cx="864154" cy="523220"/>
          </a:xfrm>
          <a:prstGeom prst="rect">
            <a:avLst/>
          </a:prstGeom>
          <a:noFill/>
        </p:spPr>
        <p:txBody>
          <a:bodyPr wrap="square" rtlCol="0">
            <a:spAutoFit/>
          </a:bodyPr>
          <a:lstStyle/>
          <a:p>
            <a:r>
              <a:rPr lang="en-GB" sz="2800" b="1" dirty="0">
                <a:latin typeface="Arial Narrow" panose="020B0606020202030204" pitchFamily="34" charset="0"/>
              </a:rPr>
              <a:t>13%</a:t>
            </a:r>
          </a:p>
        </p:txBody>
      </p:sp>
      <p:sp>
        <p:nvSpPr>
          <p:cNvPr id="45" name="TextBox 44"/>
          <p:cNvSpPr txBox="1"/>
          <p:nvPr/>
        </p:nvSpPr>
        <p:spPr>
          <a:xfrm>
            <a:off x="7323545" y="5355872"/>
            <a:ext cx="864154" cy="523220"/>
          </a:xfrm>
          <a:prstGeom prst="rect">
            <a:avLst/>
          </a:prstGeom>
          <a:noFill/>
        </p:spPr>
        <p:txBody>
          <a:bodyPr wrap="square" rtlCol="0">
            <a:spAutoFit/>
          </a:bodyPr>
          <a:lstStyle/>
          <a:p>
            <a:r>
              <a:rPr lang="en-GB" sz="2800" b="1" dirty="0">
                <a:latin typeface="Arial Narrow" panose="020B0606020202030204" pitchFamily="34" charset="0"/>
              </a:rPr>
              <a:t>4%</a:t>
            </a:r>
          </a:p>
        </p:txBody>
      </p:sp>
      <p:pic>
        <p:nvPicPr>
          <p:cNvPr id="46"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451372" y="1772034"/>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47"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09024" y="1772034"/>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48"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01854" y="2657851"/>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49"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450219" y="3558263"/>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50"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00707" y="3543668"/>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sp>
        <p:nvSpPr>
          <p:cNvPr id="51" name="TextBox 50"/>
          <p:cNvSpPr txBox="1"/>
          <p:nvPr/>
        </p:nvSpPr>
        <p:spPr>
          <a:xfrm>
            <a:off x="1307820" y="1801972"/>
            <a:ext cx="791656" cy="523220"/>
          </a:xfrm>
          <a:prstGeom prst="rect">
            <a:avLst/>
          </a:prstGeom>
          <a:noFill/>
        </p:spPr>
        <p:txBody>
          <a:bodyPr wrap="square" rtlCol="0">
            <a:spAutoFit/>
          </a:bodyPr>
          <a:lstStyle/>
          <a:p>
            <a:r>
              <a:rPr lang="en-GB" sz="2800" b="1" dirty="0">
                <a:latin typeface="Arial Narrow" panose="020B0606020202030204" pitchFamily="34" charset="0"/>
              </a:rPr>
              <a:t>13%</a:t>
            </a:r>
          </a:p>
        </p:txBody>
      </p:sp>
      <p:sp>
        <p:nvSpPr>
          <p:cNvPr id="52" name="TextBox 51"/>
          <p:cNvSpPr txBox="1"/>
          <p:nvPr/>
        </p:nvSpPr>
        <p:spPr>
          <a:xfrm>
            <a:off x="2209618" y="2691903"/>
            <a:ext cx="779543" cy="523220"/>
          </a:xfrm>
          <a:prstGeom prst="rect">
            <a:avLst/>
          </a:prstGeom>
          <a:noFill/>
        </p:spPr>
        <p:txBody>
          <a:bodyPr wrap="square" rtlCol="0">
            <a:spAutoFit/>
          </a:bodyPr>
          <a:lstStyle/>
          <a:p>
            <a:r>
              <a:rPr lang="en-GB" sz="2800" b="1" dirty="0">
                <a:latin typeface="Arial Narrow" panose="020B0606020202030204" pitchFamily="34" charset="0"/>
              </a:rPr>
              <a:t>4%</a:t>
            </a:r>
          </a:p>
        </p:txBody>
      </p:sp>
      <p:sp>
        <p:nvSpPr>
          <p:cNvPr id="53" name="TextBox 52"/>
          <p:cNvSpPr txBox="1"/>
          <p:nvPr/>
        </p:nvSpPr>
        <p:spPr>
          <a:xfrm>
            <a:off x="1882684" y="3588201"/>
            <a:ext cx="634347" cy="523220"/>
          </a:xfrm>
          <a:prstGeom prst="rect">
            <a:avLst/>
          </a:prstGeom>
          <a:noFill/>
        </p:spPr>
        <p:txBody>
          <a:bodyPr wrap="square" rtlCol="0">
            <a:spAutoFit/>
          </a:bodyPr>
          <a:lstStyle/>
          <a:p>
            <a:r>
              <a:rPr lang="en-GB" sz="2800" b="1" dirty="0">
                <a:latin typeface="Arial Narrow" panose="020B0606020202030204" pitchFamily="34" charset="0"/>
              </a:rPr>
              <a:t>9%</a:t>
            </a:r>
          </a:p>
        </p:txBody>
      </p:sp>
      <p:pic>
        <p:nvPicPr>
          <p:cNvPr id="57"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099737" y="1772034"/>
            <a:ext cx="350482" cy="583096"/>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58"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14375" y="177203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9"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22370" y="1772034"/>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0"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427641" y="3530706"/>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07613" y="2664725"/>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2"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281862" y="2660899"/>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3"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609468" y="3543668"/>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4" name="Picture 10" descr="Red Basic Female Symbo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2027" y="2662900"/>
            <a:ext cx="337945" cy="57299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5"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2831" y="5311111"/>
            <a:ext cx="296671" cy="6090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140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698679"/>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Mental Health Diagnoses (DSM-IV-TR)</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871EE4-0299-4B1E-9AD9-3E436FE4EEBC}" type="slidenum">
              <a:rPr kumimoji="0" lang="en-GB" sz="1600" b="0" i="0" u="none" strike="noStrike" kern="1200" cap="none" spc="0" normalizeH="0" baseline="0" noProof="0" smtClean="0">
                <a:ln>
                  <a:noFill/>
                </a:ln>
                <a:solidFill>
                  <a:srgbClr val="4E005F">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GB" sz="1600" b="0" i="0" u="none" strike="noStrike" kern="1200" cap="none" spc="0" normalizeH="0" baseline="0" noProof="0">
              <a:ln>
                <a:noFill/>
              </a:ln>
              <a:solidFill>
                <a:srgbClr val="4E005F">
                  <a:shade val="75000"/>
                </a:srgbClr>
              </a:solidFill>
              <a:effectLst/>
              <a:uLnTx/>
              <a:uFillTx/>
              <a:latin typeface="Georgia"/>
              <a:ea typeface="+mn-ea"/>
              <a:cs typeface="+mn-cs"/>
            </a:endParaRPr>
          </a:p>
        </p:txBody>
      </p:sp>
      <p:graphicFrame>
        <p:nvGraphicFramePr>
          <p:cNvPr id="4" name="Table 3"/>
          <p:cNvGraphicFramePr>
            <a:graphicFrameLocks noGrp="1"/>
          </p:cNvGraphicFramePr>
          <p:nvPr>
            <p:extLst/>
          </p:nvPr>
        </p:nvGraphicFramePr>
        <p:xfrm>
          <a:off x="402335" y="2338685"/>
          <a:ext cx="11379200" cy="3291840"/>
        </p:xfrm>
        <a:graphic>
          <a:graphicData uri="http://schemas.openxmlformats.org/drawingml/2006/table">
            <a:tbl>
              <a:tblPr firstRow="1" bandRow="1">
                <a:tableStyleId>{5C22544A-7EE6-4342-B048-85BDC9FD1C3A}</a:tableStyleId>
              </a:tblPr>
              <a:tblGrid>
                <a:gridCol w="3332538">
                  <a:extLst>
                    <a:ext uri="{9D8B030D-6E8A-4147-A177-3AD203B41FA5}">
                      <a16:colId xmlns:a16="http://schemas.microsoft.com/office/drawing/2014/main" val="20000"/>
                    </a:ext>
                  </a:extLst>
                </a:gridCol>
                <a:gridCol w="2047741">
                  <a:extLst>
                    <a:ext uri="{9D8B030D-6E8A-4147-A177-3AD203B41FA5}">
                      <a16:colId xmlns:a16="http://schemas.microsoft.com/office/drawing/2014/main" val="20001"/>
                    </a:ext>
                  </a:extLst>
                </a:gridCol>
                <a:gridCol w="1931831">
                  <a:extLst>
                    <a:ext uri="{9D8B030D-6E8A-4147-A177-3AD203B41FA5}">
                      <a16:colId xmlns:a16="http://schemas.microsoft.com/office/drawing/2014/main" val="20002"/>
                    </a:ext>
                  </a:extLst>
                </a:gridCol>
                <a:gridCol w="2073499">
                  <a:extLst>
                    <a:ext uri="{9D8B030D-6E8A-4147-A177-3AD203B41FA5}">
                      <a16:colId xmlns:a16="http://schemas.microsoft.com/office/drawing/2014/main" val="20003"/>
                    </a:ext>
                  </a:extLst>
                </a:gridCol>
                <a:gridCol w="1993591">
                  <a:extLst>
                    <a:ext uri="{9D8B030D-6E8A-4147-A177-3AD203B41FA5}">
                      <a16:colId xmlns:a16="http://schemas.microsoft.com/office/drawing/2014/main" val="20004"/>
                    </a:ext>
                  </a:extLst>
                </a:gridCol>
              </a:tblGrid>
              <a:tr h="427064">
                <a:tc>
                  <a:txBody>
                    <a:bodyPr/>
                    <a:lstStyle/>
                    <a:p>
                      <a:r>
                        <a:rPr lang="en-GB" sz="2000" dirty="0">
                          <a:latin typeface="Arial Narrow" panose="020B0606020202030204" pitchFamily="34" charset="0"/>
                          <a:ea typeface="Tahoma" panose="020B0604030504040204" pitchFamily="34" charset="0"/>
                          <a:cs typeface="Tahoma" panose="020B0604030504040204" pitchFamily="34" charset="0"/>
                        </a:rPr>
                        <a:t>Professional making</a:t>
                      </a:r>
                      <a:r>
                        <a:rPr lang="en-GB" sz="2000" baseline="0" dirty="0">
                          <a:latin typeface="Arial Narrow" panose="020B0606020202030204" pitchFamily="34" charset="0"/>
                          <a:ea typeface="Tahoma" panose="020B0604030504040204" pitchFamily="34" charset="0"/>
                          <a:cs typeface="Tahoma" panose="020B0604030504040204" pitchFamily="34" charset="0"/>
                        </a:rPr>
                        <a:t> diagnosis and number of separate diagnoses</a:t>
                      </a:r>
                      <a:endParaRPr lang="en-GB" sz="2000" dirty="0">
                        <a:latin typeface="Arial Narrow" panose="020B0606020202030204" pitchFamily="34" charset="0"/>
                        <a:ea typeface="Tahoma" panose="020B0604030504040204" pitchFamily="34" charset="0"/>
                        <a:cs typeface="Tahoma" panose="020B0604030504040204" pitchFamily="34" charset="0"/>
                      </a:endParaRPr>
                    </a:p>
                  </a:txBody>
                  <a:tcPr/>
                </a:tc>
                <a:tc>
                  <a:txBody>
                    <a:bodyPr/>
                    <a:lstStyle/>
                    <a:p>
                      <a:pPr algn="ctr"/>
                      <a:r>
                        <a:rPr lang="en-GB" sz="2800" dirty="0">
                          <a:latin typeface="Arial Narrow" panose="020B0606020202030204" pitchFamily="34" charset="0"/>
                          <a:ea typeface="Tahoma" panose="020B0604030504040204" pitchFamily="34" charset="0"/>
                          <a:cs typeface="Tahoma" panose="020B0604030504040204" pitchFamily="34" charset="0"/>
                        </a:rPr>
                        <a:t>Mood</a:t>
                      </a:r>
                    </a:p>
                    <a:p>
                      <a:pPr algn="ctr"/>
                      <a:r>
                        <a:rPr lang="en-GB" sz="2000" baseline="0" dirty="0">
                          <a:latin typeface="Arial Narrow" panose="020B0606020202030204" pitchFamily="34" charset="0"/>
                          <a:ea typeface="Tahoma" panose="020B0604030504040204" pitchFamily="34" charset="0"/>
                          <a:cs typeface="Tahoma" panose="020B0604030504040204" pitchFamily="34" charset="0"/>
                        </a:rPr>
                        <a:t>N (percent) </a:t>
                      </a:r>
                      <a:endParaRPr lang="en-GB" sz="2000" dirty="0">
                        <a:latin typeface="Arial Narrow" panose="020B0606020202030204" pitchFamily="34" charset="0"/>
                        <a:ea typeface="Tahoma" panose="020B0604030504040204" pitchFamily="34" charset="0"/>
                        <a:cs typeface="Tahoma" panose="020B0604030504040204" pitchFamily="34" charset="0"/>
                      </a:endParaRPr>
                    </a:p>
                  </a:txBody>
                  <a:tcPr/>
                </a:tc>
                <a:tc>
                  <a:txBody>
                    <a:bodyPr/>
                    <a:lstStyle/>
                    <a:p>
                      <a:pPr algn="ctr"/>
                      <a:r>
                        <a:rPr lang="en-GB" sz="2800" dirty="0">
                          <a:latin typeface="Arial Narrow" panose="020B0606020202030204" pitchFamily="34" charset="0"/>
                          <a:ea typeface="Tahoma" panose="020B0604030504040204" pitchFamily="34" charset="0"/>
                          <a:cs typeface="Tahoma" panose="020B0604030504040204" pitchFamily="34" charset="0"/>
                        </a:rPr>
                        <a:t>Anxiety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Arial Narrow" panose="020B060602020203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N (percent) </a:t>
                      </a:r>
                    </a:p>
                  </a:txBody>
                  <a:tcPr/>
                </a:tc>
                <a:tc>
                  <a:txBody>
                    <a:bodyPr/>
                    <a:lstStyle/>
                    <a:p>
                      <a:pPr algn="ctr"/>
                      <a:r>
                        <a:rPr lang="en-GB" sz="2800" dirty="0">
                          <a:latin typeface="Arial Narrow" panose="020B0606020202030204" pitchFamily="34" charset="0"/>
                          <a:ea typeface="Tahoma" panose="020B0604030504040204" pitchFamily="34" charset="0"/>
                          <a:cs typeface="Tahoma" panose="020B0604030504040204" pitchFamily="34" charset="0"/>
                        </a:rPr>
                        <a:t>Psychotic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N (percent) </a:t>
                      </a:r>
                    </a:p>
                  </a:txBody>
                  <a:tcPr/>
                </a:tc>
                <a:tc>
                  <a:txBody>
                    <a:bodyPr/>
                    <a:lstStyle/>
                    <a:p>
                      <a:pPr algn="ctr"/>
                      <a:r>
                        <a:rPr lang="en-GB" sz="2800" dirty="0">
                          <a:latin typeface="Arial Narrow" panose="020B0606020202030204" pitchFamily="34" charset="0"/>
                          <a:ea typeface="Tahoma" panose="020B0604030504040204" pitchFamily="34" charset="0"/>
                          <a:cs typeface="Tahoma" panose="020B0604030504040204" pitchFamily="34" charset="0"/>
                        </a:rPr>
                        <a:t>Personality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N (percent) </a:t>
                      </a:r>
                    </a:p>
                  </a:txBody>
                  <a:tcPr/>
                </a:tc>
                <a:extLst>
                  <a:ext uri="{0D108BD9-81ED-4DB2-BD59-A6C34878D82A}">
                    <a16:rowId xmlns:a16="http://schemas.microsoft.com/office/drawing/2014/main" val="10000"/>
                  </a:ext>
                </a:extLst>
              </a:tr>
              <a:tr h="427064">
                <a:tc>
                  <a:txBody>
                    <a:bodyPr/>
                    <a:lstStyle/>
                    <a:p>
                      <a:r>
                        <a:rPr lang="en-GB" sz="2400" dirty="0">
                          <a:latin typeface="Arial Narrow" panose="020B0606020202030204" pitchFamily="34" charset="0"/>
                          <a:ea typeface="Tahoma" panose="020B0604030504040204" pitchFamily="34" charset="0"/>
                          <a:cs typeface="Tahoma" panose="020B0604030504040204" pitchFamily="34" charset="0"/>
                        </a:rPr>
                        <a:t>Psychiatrist (n=24)</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7</a:t>
                      </a:r>
                      <a:r>
                        <a:rPr lang="en-GB" sz="2400" baseline="0" dirty="0">
                          <a:latin typeface="Arial Narrow" panose="020B0606020202030204" pitchFamily="34" charset="0"/>
                          <a:ea typeface="Tahoma" panose="020B0604030504040204" pitchFamily="34" charset="0"/>
                          <a:cs typeface="Tahoma" panose="020B0604030504040204" pitchFamily="34" charset="0"/>
                        </a:rPr>
                        <a:t> </a:t>
                      </a:r>
                      <a:r>
                        <a:rPr lang="en-GB" sz="2400" dirty="0">
                          <a:latin typeface="Arial Narrow" panose="020B0606020202030204" pitchFamily="34" charset="0"/>
                          <a:ea typeface="Tahoma" panose="020B0604030504040204" pitchFamily="34" charset="0"/>
                          <a:cs typeface="Tahoma" panose="020B0604030504040204" pitchFamily="34" charset="0"/>
                        </a:rPr>
                        <a:t>(35%)</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1</a:t>
                      </a:r>
                      <a:r>
                        <a:rPr lang="en-GB" sz="2400" baseline="0" dirty="0">
                          <a:latin typeface="Arial Narrow" panose="020B0606020202030204" pitchFamily="34" charset="0"/>
                          <a:ea typeface="Tahoma" panose="020B0604030504040204" pitchFamily="34" charset="0"/>
                          <a:cs typeface="Tahoma" panose="020B0604030504040204" pitchFamily="34" charset="0"/>
                        </a:rPr>
                        <a:t> (25%)</a:t>
                      </a:r>
                      <a:endParaRPr lang="en-GB" sz="2400" dirty="0">
                        <a:latin typeface="Arial Narrow" panose="020B0606020202030204" pitchFamily="34" charset="0"/>
                        <a:ea typeface="Tahoma" panose="020B0604030504040204" pitchFamily="34" charset="0"/>
                        <a:cs typeface="Tahoma" panose="020B0604030504040204" pitchFamily="34" charset="0"/>
                      </a:endParaRP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13 (46%)</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3 (50%)</a:t>
                      </a:r>
                    </a:p>
                  </a:txBody>
                  <a:tcPr/>
                </a:tc>
                <a:extLst>
                  <a:ext uri="{0D108BD9-81ED-4DB2-BD59-A6C34878D82A}">
                    <a16:rowId xmlns:a16="http://schemas.microsoft.com/office/drawing/2014/main" val="10001"/>
                  </a:ext>
                </a:extLst>
              </a:tr>
              <a:tr h="427064">
                <a:tc>
                  <a:txBody>
                    <a:bodyPr/>
                    <a:lstStyle/>
                    <a:p>
                      <a:r>
                        <a:rPr lang="en-GB" sz="2400" dirty="0">
                          <a:latin typeface="Arial Narrow" panose="020B0606020202030204" pitchFamily="34" charset="0"/>
                          <a:ea typeface="Tahoma" panose="020B0604030504040204" pitchFamily="34" charset="0"/>
                          <a:cs typeface="Tahoma" panose="020B0604030504040204" pitchFamily="34" charset="0"/>
                        </a:rPr>
                        <a:t>GP (n=7)</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5 (25%)</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2 (50%)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0</a:t>
                      </a:r>
                    </a:p>
                  </a:txBody>
                  <a:tcPr/>
                </a:tc>
                <a:extLst>
                  <a:ext uri="{0D108BD9-81ED-4DB2-BD59-A6C34878D82A}">
                    <a16:rowId xmlns:a16="http://schemas.microsoft.com/office/drawing/2014/main" val="10002"/>
                  </a:ext>
                </a:extLst>
              </a:tr>
              <a:tr h="427064">
                <a:tc>
                  <a:txBody>
                    <a:bodyPr/>
                    <a:lstStyle/>
                    <a:p>
                      <a:r>
                        <a:rPr lang="en-GB" sz="2400" dirty="0">
                          <a:latin typeface="Arial Narrow" panose="020B0606020202030204" pitchFamily="34" charset="0"/>
                          <a:ea typeface="Tahoma" panose="020B0604030504040204" pitchFamily="34" charset="0"/>
                          <a:cs typeface="Tahoma" panose="020B0604030504040204" pitchFamily="34" charset="0"/>
                        </a:rPr>
                        <a:t>MH</a:t>
                      </a:r>
                      <a:r>
                        <a:rPr lang="en-GB" sz="2400" baseline="0" dirty="0">
                          <a:latin typeface="Arial Narrow" panose="020B0606020202030204" pitchFamily="34" charset="0"/>
                          <a:ea typeface="Tahoma" panose="020B0604030504040204" pitchFamily="34" charset="0"/>
                          <a:cs typeface="Tahoma" panose="020B0604030504040204" pitchFamily="34" charset="0"/>
                        </a:rPr>
                        <a:t> Service worker (n=11)</a:t>
                      </a:r>
                      <a:endParaRPr lang="en-GB" sz="2400" dirty="0">
                        <a:latin typeface="Arial Narrow" panose="020B0606020202030204" pitchFamily="34" charset="0"/>
                        <a:ea typeface="Tahoma" panose="020B0604030504040204" pitchFamily="34" charset="0"/>
                        <a:cs typeface="Tahoma" panose="020B0604030504040204" pitchFamily="34" charset="0"/>
                      </a:endParaRP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4 (20%)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7 (25%)</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0</a:t>
                      </a:r>
                    </a:p>
                  </a:txBody>
                  <a:tcPr/>
                </a:tc>
                <a:extLst>
                  <a:ext uri="{0D108BD9-81ED-4DB2-BD59-A6C34878D82A}">
                    <a16:rowId xmlns:a16="http://schemas.microsoft.com/office/drawing/2014/main" val="10003"/>
                  </a:ext>
                </a:extLst>
              </a:tr>
              <a:tr h="427064">
                <a:tc>
                  <a:txBody>
                    <a:bodyPr/>
                    <a:lstStyle/>
                    <a:p>
                      <a:r>
                        <a:rPr lang="en-GB" sz="2400" dirty="0">
                          <a:latin typeface="Arial Narrow" panose="020B0606020202030204" pitchFamily="34" charset="0"/>
                          <a:ea typeface="Tahoma" panose="020B0604030504040204" pitchFamily="34" charset="0"/>
                          <a:cs typeface="Tahoma" panose="020B0604030504040204" pitchFamily="34" charset="0"/>
                        </a:rPr>
                        <a:t>Unspecified (n=16)</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4 (20%)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1 (25%)</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8 (29%)</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3</a:t>
                      </a:r>
                      <a:r>
                        <a:rPr lang="en-GB" sz="2400" baseline="0" dirty="0">
                          <a:latin typeface="Arial Narrow" panose="020B0606020202030204" pitchFamily="34" charset="0"/>
                          <a:ea typeface="Tahoma" panose="020B0604030504040204" pitchFamily="34" charset="0"/>
                          <a:cs typeface="Tahoma" panose="020B0604030504040204" pitchFamily="34" charset="0"/>
                        </a:rPr>
                        <a:t> (50%)</a:t>
                      </a:r>
                      <a:endParaRPr lang="en-GB" sz="2400" dirty="0">
                        <a:latin typeface="Arial Narrow" panose="020B060602020203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005"/>
                  </a:ext>
                </a:extLst>
              </a:tr>
              <a:tr h="427064">
                <a:tc>
                  <a:txBody>
                    <a:bodyPr/>
                    <a:lstStyle/>
                    <a:p>
                      <a:r>
                        <a:rPr lang="en-GB" sz="2400" dirty="0">
                          <a:latin typeface="Arial Narrow" panose="020B0606020202030204" pitchFamily="34" charset="0"/>
                          <a:ea typeface="Tahoma" panose="020B0604030504040204" pitchFamily="34" charset="0"/>
                          <a:cs typeface="Tahoma" panose="020B0604030504040204" pitchFamily="34" charset="0"/>
                        </a:rPr>
                        <a:t>Total diagnoses (n=58)</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20 (100%)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4</a:t>
                      </a:r>
                      <a:r>
                        <a:rPr lang="en-GB" sz="2400" baseline="0" dirty="0">
                          <a:latin typeface="Arial Narrow" panose="020B0606020202030204" pitchFamily="34" charset="0"/>
                          <a:ea typeface="Tahoma" panose="020B0604030504040204" pitchFamily="34" charset="0"/>
                          <a:cs typeface="Tahoma" panose="020B0604030504040204" pitchFamily="34" charset="0"/>
                        </a:rPr>
                        <a:t> </a:t>
                      </a:r>
                      <a:r>
                        <a:rPr lang="en-GB" sz="2400" dirty="0">
                          <a:latin typeface="Arial Narrow" panose="020B0606020202030204" pitchFamily="34" charset="0"/>
                          <a:ea typeface="Tahoma" panose="020B0604030504040204" pitchFamily="34" charset="0"/>
                          <a:cs typeface="Tahoma" panose="020B0604030504040204" pitchFamily="34" charset="0"/>
                        </a:rPr>
                        <a:t>(100%)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28 (100%)</a:t>
                      </a:r>
                    </a:p>
                  </a:txBody>
                  <a:tcPr/>
                </a:tc>
                <a:tc>
                  <a:txBody>
                    <a:bodyPr/>
                    <a:lstStyle/>
                    <a:p>
                      <a:pPr algn="ctr"/>
                      <a:r>
                        <a:rPr lang="en-GB" sz="2400" dirty="0">
                          <a:latin typeface="Arial Narrow" panose="020B0606020202030204" pitchFamily="34" charset="0"/>
                          <a:ea typeface="Tahoma" panose="020B0604030504040204" pitchFamily="34" charset="0"/>
                          <a:cs typeface="Tahoma" panose="020B0604030504040204" pitchFamily="34" charset="0"/>
                        </a:rPr>
                        <a:t>6 (100%)</a:t>
                      </a:r>
                    </a:p>
                  </a:txBody>
                  <a:tcPr/>
                </a:tc>
                <a:extLst>
                  <a:ext uri="{0D108BD9-81ED-4DB2-BD59-A6C34878D82A}">
                    <a16:rowId xmlns:a16="http://schemas.microsoft.com/office/drawing/2014/main" val="10006"/>
                  </a:ext>
                </a:extLst>
              </a:tr>
            </a:tbl>
          </a:graphicData>
        </a:graphic>
      </p:graphicFrame>
      <p:sp>
        <p:nvSpPr>
          <p:cNvPr id="5" name="Rectangle 4"/>
          <p:cNvSpPr/>
          <p:nvPr/>
        </p:nvSpPr>
        <p:spPr>
          <a:xfrm>
            <a:off x="3749040" y="1951891"/>
            <a:ext cx="7971905" cy="360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MH disorders</a:t>
            </a:r>
          </a:p>
        </p:txBody>
      </p:sp>
    </p:spTree>
    <p:extLst>
      <p:ext uri="{BB962C8B-B14F-4D97-AF65-F5344CB8AC3E}">
        <p14:creationId xmlns:p14="http://schemas.microsoft.com/office/powerpoint/2010/main" val="19254055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735676"/>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Mental Health (Victims) </a:t>
            </a:r>
            <a:r>
              <a:rPr lang="en-GB" sz="3600" dirty="0">
                <a:solidFill>
                  <a:schemeClr val="accent4"/>
                </a:solidFill>
                <a:latin typeface="Arial Narrow" panose="020B0606020202030204" pitchFamily="34" charset="0"/>
              </a:rPr>
              <a:t> </a:t>
            </a:r>
          </a:p>
        </p:txBody>
      </p:sp>
      <p:sp>
        <p:nvSpPr>
          <p:cNvPr id="2" name="Content Placeholder 1"/>
          <p:cNvSpPr>
            <a:spLocks noGrp="1"/>
          </p:cNvSpPr>
          <p:nvPr>
            <p:ph sz="quarter" idx="1"/>
          </p:nvPr>
        </p:nvSpPr>
        <p:spPr>
          <a:xfrm>
            <a:off x="423672" y="1672888"/>
            <a:ext cx="11338560" cy="5035482"/>
          </a:xfrm>
        </p:spPr>
        <p:txBody>
          <a:bodyPr>
            <a:noAutofit/>
          </a:bodyPr>
          <a:lstStyle/>
          <a:p>
            <a:pPr lvl="0">
              <a:spcAft>
                <a:spcPts val="1200"/>
              </a:spcAft>
              <a:buClr>
                <a:srgbClr val="4E005F"/>
              </a:buClr>
            </a:pPr>
            <a:r>
              <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rPr>
              <a:t>Mental health mentioned in just under a quarter of victims (n=5, 22%). </a:t>
            </a:r>
          </a:p>
          <a:p>
            <a:pPr marL="0" lvl="0" indent="0">
              <a:spcAft>
                <a:spcPts val="1200"/>
              </a:spcAft>
              <a:buClr>
                <a:srgbClr val="4E005F"/>
              </a:buClr>
              <a:buNone/>
            </a:pPr>
            <a:endPar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endParaRPr>
          </a:p>
          <a:p>
            <a:pPr lvl="0">
              <a:spcAft>
                <a:spcPts val="1200"/>
              </a:spcAft>
              <a:buClr>
                <a:srgbClr val="4E005F"/>
              </a:buClr>
            </a:pPr>
            <a:r>
              <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rPr>
              <a:t>Mental health diagnosis were given for four victims (17%) who had all received mental health support. </a:t>
            </a:r>
          </a:p>
          <a:p>
            <a:pPr marL="0" lvl="0" indent="0">
              <a:spcAft>
                <a:spcPts val="1200"/>
              </a:spcAft>
              <a:buClr>
                <a:srgbClr val="4E005F"/>
              </a:buClr>
              <a:buNone/>
            </a:pPr>
            <a:endPar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endParaRPr>
          </a:p>
          <a:p>
            <a:pPr lvl="0">
              <a:spcAft>
                <a:spcPts val="1200"/>
              </a:spcAft>
              <a:buClr>
                <a:srgbClr val="4E005F"/>
              </a:buClr>
            </a:pPr>
            <a:r>
              <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rPr>
              <a:t>Dual diagnosis: Three victims had experienced both alcohol misuse and mental health problems.</a:t>
            </a:r>
            <a:endParaRPr lang="en-GB" sz="2800" dirty="0">
              <a:latin typeface="Arial Narrow" panose="020B0606020202030204" pitchFamily="34" charset="0"/>
              <a:ea typeface="Tahoma" panose="020B0604030504040204" pitchFamily="34" charset="0"/>
              <a:cs typeface="Tahoma" panose="020B0604030504040204" pitchFamily="34" charset="0"/>
            </a:endParaRPr>
          </a:p>
        </p:txBody>
      </p:sp>
      <p:pic>
        <p:nvPicPr>
          <p:cNvPr id="4" name="Picture 8" descr="Image result for Female symbol"/>
          <p:cNvPicPr>
            <a:picLocks noChangeAspect="1" noChangeArrowheads="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232967" y="596438"/>
            <a:ext cx="601684" cy="1001020"/>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6" name="Picture 6" descr="Image result for Male symbol"/>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0834651" y="751671"/>
            <a:ext cx="571319" cy="947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87</a:t>
            </a:fld>
            <a:endParaRPr lang="en-GB">
              <a:solidFill>
                <a:srgbClr val="4E005F">
                  <a:shade val="75000"/>
                </a:srgbClr>
              </a:solidFill>
            </a:endParaRPr>
          </a:p>
        </p:txBody>
      </p:sp>
    </p:spTree>
    <p:extLst>
      <p:ext uri="{BB962C8B-B14F-4D97-AF65-F5344CB8AC3E}">
        <p14:creationId xmlns:p14="http://schemas.microsoft.com/office/powerpoint/2010/main" val="27889009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2286" y="220287"/>
            <a:ext cx="8847787" cy="737315"/>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Mental Health (Perpetrators) </a:t>
            </a:r>
          </a:p>
        </p:txBody>
      </p:sp>
      <p:sp>
        <p:nvSpPr>
          <p:cNvPr id="2" name="Content Placeholder 1"/>
          <p:cNvSpPr>
            <a:spLocks noGrp="1"/>
          </p:cNvSpPr>
          <p:nvPr>
            <p:ph sz="quarter" idx="1"/>
          </p:nvPr>
        </p:nvSpPr>
        <p:spPr>
          <a:xfrm>
            <a:off x="451104" y="1885603"/>
            <a:ext cx="11338560" cy="4780405"/>
          </a:xfrm>
        </p:spPr>
        <p:txBody>
          <a:bodyPr>
            <a:noAutofit/>
          </a:bodyPr>
          <a:lstStyle/>
          <a:p>
            <a:pPr>
              <a:lnSpc>
                <a:spcPct val="120000"/>
              </a:lnSpc>
              <a:spcAft>
                <a:spcPts val="600"/>
              </a:spcAft>
            </a:pPr>
            <a:r>
              <a:rPr lang="en-GB" sz="2800" dirty="0">
                <a:latin typeface="Arial Narrow" panose="020B0606020202030204" pitchFamily="34" charset="0"/>
                <a:ea typeface="Tahoma" panose="020B0604030504040204" pitchFamily="34" charset="0"/>
                <a:cs typeface="Tahoma" panose="020B0604030504040204" pitchFamily="34" charset="0"/>
              </a:rPr>
              <a:t>Over three quarters (83%, n=19) of parricide perpetrators had been diagnosed with at least one mental health disorder concurrently or over the life course (compared to 44% of IPV homicides).</a:t>
            </a:r>
          </a:p>
          <a:p>
            <a:pPr>
              <a:lnSpc>
                <a:spcPct val="120000"/>
              </a:lnSpc>
              <a:spcAft>
                <a:spcPts val="600"/>
              </a:spcAft>
            </a:pPr>
            <a:r>
              <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rPr>
              <a:t>Amongst the 23 perpetrators, </a:t>
            </a:r>
            <a:r>
              <a:rPr lang="en-GB" sz="2800" dirty="0">
                <a:latin typeface="Arial Narrow" panose="020B0606020202030204" pitchFamily="34" charset="0"/>
                <a:ea typeface="Tahoma" panose="020B0604030504040204" pitchFamily="34" charset="0"/>
                <a:cs typeface="Tahoma" panose="020B0604030504040204" pitchFamily="34" charset="0"/>
              </a:rPr>
              <a:t>psychotic disorders (57%, n=13) and </a:t>
            </a:r>
            <a:r>
              <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rPr>
              <a:t>mood disorders (52%, n=12) </a:t>
            </a:r>
            <a:r>
              <a:rPr lang="en-GB" sz="2800" dirty="0">
                <a:latin typeface="Arial Narrow" panose="020B0606020202030204" pitchFamily="34" charset="0"/>
                <a:ea typeface="Tahoma" panose="020B0604030504040204" pitchFamily="34" charset="0"/>
                <a:cs typeface="Tahoma" panose="020B0604030504040204" pitchFamily="34" charset="0"/>
              </a:rPr>
              <a:t>were most commonly diagnosed. </a:t>
            </a:r>
            <a:endParaRPr lang="en-GB" sz="2800" dirty="0">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871EE4-0299-4B1E-9AD9-3E436FE4EEBC}" type="slidenum">
              <a:rPr kumimoji="0" lang="en-GB" sz="1600" b="0" i="0" u="none" strike="noStrike" kern="1200" cap="none" spc="0" normalizeH="0" baseline="0" noProof="0" smtClean="0">
                <a:ln>
                  <a:noFill/>
                </a:ln>
                <a:solidFill>
                  <a:srgbClr val="4E005F">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GB" sz="1600" b="0" i="0" u="none" strike="noStrike" kern="1200" cap="none" spc="0" normalizeH="0" baseline="0" noProof="0">
              <a:ln>
                <a:noFill/>
              </a:ln>
              <a:solidFill>
                <a:srgbClr val="4E005F">
                  <a:shade val="75000"/>
                </a:srgbClr>
              </a:solidFill>
              <a:effectLst/>
              <a:uLnTx/>
              <a:uFillTx/>
              <a:latin typeface="Georgia"/>
              <a:ea typeface="+mn-ea"/>
              <a:cs typeface="+mn-cs"/>
            </a:endParaRPr>
          </a:p>
        </p:txBody>
      </p:sp>
      <p:pic>
        <p:nvPicPr>
          <p:cNvPr id="6"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50073" y="839715"/>
            <a:ext cx="413708" cy="84927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 name="Picture 10" descr="Red Basic Female Symbo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940" y="693864"/>
            <a:ext cx="517383" cy="87724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626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0287"/>
            <a:ext cx="8534400" cy="737315"/>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Mental Health (Perpetrators) </a:t>
            </a:r>
            <a:r>
              <a:rPr lang="en-GB" sz="3600" dirty="0">
                <a:solidFill>
                  <a:schemeClr val="accent4"/>
                </a:solidFill>
                <a:latin typeface="Arial Narrow" panose="020B0606020202030204" pitchFamily="34" charset="0"/>
              </a:rPr>
              <a:t> </a:t>
            </a:r>
          </a:p>
        </p:txBody>
      </p:sp>
      <p:sp>
        <p:nvSpPr>
          <p:cNvPr id="2" name="Content Placeholder 1"/>
          <p:cNvSpPr>
            <a:spLocks noGrp="1"/>
          </p:cNvSpPr>
          <p:nvPr>
            <p:ph sz="quarter" idx="1"/>
          </p:nvPr>
        </p:nvSpPr>
        <p:spPr>
          <a:xfrm>
            <a:off x="423672" y="1962991"/>
            <a:ext cx="11338560" cy="3781103"/>
          </a:xfrm>
        </p:spPr>
        <p:txBody>
          <a:bodyPr>
            <a:normAutofit fontScale="40000" lnSpcReduction="20000"/>
          </a:bodyPr>
          <a:lstStyle/>
          <a:p>
            <a:pPr>
              <a:lnSpc>
                <a:spcPct val="120000"/>
              </a:lnSpc>
              <a:spcAft>
                <a:spcPts val="600"/>
              </a:spcAft>
            </a:pPr>
            <a:r>
              <a:rPr lang="en-GB" sz="7000" dirty="0">
                <a:latin typeface="Arial Narrow" panose="020B0606020202030204" pitchFamily="34" charset="0"/>
                <a:ea typeface="Tahoma" panose="020B0604030504040204" pitchFamily="34" charset="0"/>
                <a:cs typeface="Tahoma" panose="020B0604030504040204" pitchFamily="34" charset="0"/>
              </a:rPr>
              <a:t>Eleven (48%) had been diagnosed with more than one disorder. A diagnosis of depression was also common in those with psychotic disorders and personality disorders.  </a:t>
            </a:r>
          </a:p>
          <a:p>
            <a:pPr>
              <a:lnSpc>
                <a:spcPct val="120000"/>
              </a:lnSpc>
              <a:spcAft>
                <a:spcPts val="600"/>
              </a:spcAft>
            </a:pPr>
            <a:r>
              <a:rPr lang="en-GB" sz="7000" dirty="0">
                <a:latin typeface="Arial Narrow" panose="020B0606020202030204" pitchFamily="34" charset="0"/>
                <a:ea typeface="Tahoma" panose="020B0604030504040204" pitchFamily="34" charset="0"/>
                <a:cs typeface="Tahoma" panose="020B0604030504040204" pitchFamily="34" charset="0"/>
              </a:rPr>
              <a:t>Seven (30%) of the perpetrators had previously been detained under the Mental Health Act.</a:t>
            </a:r>
          </a:p>
          <a:p>
            <a:pPr>
              <a:lnSpc>
                <a:spcPct val="120000"/>
              </a:lnSpc>
              <a:spcAft>
                <a:spcPts val="600"/>
              </a:spcAft>
            </a:pPr>
            <a:r>
              <a:rPr lang="en-GB" sz="7000" dirty="0">
                <a:latin typeface="Arial Narrow" panose="020B0606020202030204" pitchFamily="34" charset="0"/>
                <a:ea typeface="Tahoma" panose="020B0604030504040204" pitchFamily="34" charset="0"/>
                <a:cs typeface="Tahoma" panose="020B0604030504040204" pitchFamily="34" charset="0"/>
              </a:rPr>
              <a:t>Just under two-thirds of perpetrators had received mental health support (65%)</a:t>
            </a:r>
          </a:p>
          <a:p>
            <a:endParaRPr lang="en-GB" sz="3200" dirty="0"/>
          </a:p>
        </p:txBody>
      </p:sp>
      <p:pic>
        <p:nvPicPr>
          <p:cNvPr id="4" name="Picture 10" descr="Red Basic Female Symbol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940" y="693864"/>
            <a:ext cx="517383" cy="87724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50073" y="839715"/>
            <a:ext cx="413708" cy="84927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89</a:t>
            </a:fld>
            <a:endParaRPr lang="en-GB">
              <a:solidFill>
                <a:srgbClr val="4E005F">
                  <a:shade val="75000"/>
                </a:srgbClr>
              </a:solidFill>
            </a:endParaRPr>
          </a:p>
        </p:txBody>
      </p:sp>
    </p:spTree>
    <p:extLst>
      <p:ext uri="{BB962C8B-B14F-4D97-AF65-F5344CB8AC3E}">
        <p14:creationId xmlns:p14="http://schemas.microsoft.com/office/powerpoint/2010/main" val="279142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9010-A08F-4C03-A8D6-5E1687FF989A}"/>
              </a:ext>
            </a:extLst>
          </p:cNvPr>
          <p:cNvSpPr>
            <a:spLocks noGrp="1"/>
          </p:cNvSpPr>
          <p:nvPr>
            <p:ph type="title"/>
          </p:nvPr>
        </p:nvSpPr>
        <p:spPr>
          <a:xfrm>
            <a:off x="2161356" y="365126"/>
            <a:ext cx="9192443" cy="1253610"/>
          </a:xfrm>
        </p:spPr>
        <p:txBody>
          <a:bodyPr/>
          <a:lstStyle/>
          <a:p>
            <a:r>
              <a:rPr lang="en-GB" dirty="0"/>
              <a:t>Network members</a:t>
            </a:r>
          </a:p>
        </p:txBody>
      </p:sp>
      <p:sp>
        <p:nvSpPr>
          <p:cNvPr id="3" name="Content Placeholder 2">
            <a:extLst>
              <a:ext uri="{FF2B5EF4-FFF2-40B4-BE49-F238E27FC236}">
                <a16:creationId xmlns:a16="http://schemas.microsoft.com/office/drawing/2014/main" id="{E86D299F-B348-4ECE-AEF9-D36C8CE68FD7}"/>
              </a:ext>
            </a:extLst>
          </p:cNvPr>
          <p:cNvSpPr>
            <a:spLocks noGrp="1"/>
          </p:cNvSpPr>
          <p:nvPr>
            <p:ph idx="1"/>
          </p:nvPr>
        </p:nvSpPr>
        <p:spPr/>
        <p:txBody>
          <a:bodyPr/>
          <a:lstStyle/>
          <a:p>
            <a:r>
              <a:rPr lang="en-GB" dirty="0"/>
              <a:t>More than 300</a:t>
            </a:r>
            <a:r>
              <a:rPr lang="en-GB" dirty="0">
                <a:solidFill>
                  <a:srgbClr val="7030A0"/>
                </a:solidFill>
              </a:rPr>
              <a:t> </a:t>
            </a:r>
            <a:r>
              <a:rPr lang="en-GB" dirty="0"/>
              <a:t>individuals and organisations, including from </a:t>
            </a:r>
          </a:p>
          <a:p>
            <a:pPr lvl="1"/>
            <a:r>
              <a:rPr lang="en-GB" u="sng" dirty="0"/>
              <a:t>In academia </a:t>
            </a:r>
            <a:r>
              <a:rPr lang="en-GB" dirty="0"/>
              <a:t>- anthropology, computer science, criminology, data science, electrical engineering, epidemiology, gender studies, geography, health economics, history, implementation science, law, literature, mental health nursing, psychiatry, psychology, psychotherapy, public health, social care, sociology, statistics, survivor-led research</a:t>
            </a:r>
          </a:p>
          <a:p>
            <a:pPr lvl="1"/>
            <a:r>
              <a:rPr lang="en-GB" u="sng" dirty="0"/>
              <a:t>In the third sector </a:t>
            </a:r>
            <a:r>
              <a:rPr lang="en-GB" dirty="0"/>
              <a:t>– Agenda, Action for Children, AVA, Bristol Reconnect, Family Action, MMHA, McPin Foundation, MQ, NSPCC, Place2Be, Rape Crisis,  Safe Lives, Standing Together Against Domestic Violence, </a:t>
            </a:r>
            <a:r>
              <a:rPr lang="en-GB" dirty="0" err="1"/>
              <a:t>Stefanou</a:t>
            </a:r>
            <a:r>
              <a:rPr lang="en-GB" dirty="0"/>
              <a:t> Foundation, Survivors’ Trust, Survivors’ Voices, Women’s Aid</a:t>
            </a:r>
          </a:p>
          <a:p>
            <a:pPr lvl="1"/>
            <a:r>
              <a:rPr lang="en-GB" dirty="0"/>
              <a:t>Policy, policing, journalism, publishing. </a:t>
            </a:r>
          </a:p>
        </p:txBody>
      </p:sp>
      <p:pic>
        <p:nvPicPr>
          <p:cNvPr id="4" name="Picture 3">
            <a:extLst>
              <a:ext uri="{FF2B5EF4-FFF2-40B4-BE49-F238E27FC236}">
                <a16:creationId xmlns:a16="http://schemas.microsoft.com/office/drawing/2014/main" id="{513B3DF2-ADCA-44C2-879D-3FFC17AD6B12}"/>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Tree>
    <p:extLst>
      <p:ext uri="{BB962C8B-B14F-4D97-AF65-F5344CB8AC3E}">
        <p14:creationId xmlns:p14="http://schemas.microsoft.com/office/powerpoint/2010/main" val="1558490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0287"/>
            <a:ext cx="8534400" cy="737315"/>
          </a:xfrm>
        </p:spPr>
        <p:txBody>
          <a:bodyPr>
            <a:normAutofit/>
          </a:bodyPr>
          <a:lstStyle/>
          <a:p>
            <a:r>
              <a:rPr lang="en-GB" sz="3600" b="1" dirty="0">
                <a:solidFill>
                  <a:srgbClr val="68007F"/>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Mental Health (Perpetrators) </a:t>
            </a:r>
            <a:r>
              <a:rPr lang="en-GB" sz="3600" dirty="0">
                <a:latin typeface="Arial Narrow" panose="020B0606020202030204" pitchFamily="34" charset="0"/>
              </a:rPr>
              <a:t> </a:t>
            </a:r>
          </a:p>
        </p:txBody>
      </p:sp>
      <p:sp>
        <p:nvSpPr>
          <p:cNvPr id="2" name="Content Placeholder 1"/>
          <p:cNvSpPr>
            <a:spLocks noGrp="1"/>
          </p:cNvSpPr>
          <p:nvPr>
            <p:ph sz="quarter" idx="1"/>
          </p:nvPr>
        </p:nvSpPr>
        <p:spPr>
          <a:xfrm>
            <a:off x="423672" y="1821676"/>
            <a:ext cx="11338560" cy="3914106"/>
          </a:xfrm>
        </p:spPr>
        <p:txBody>
          <a:bodyPr>
            <a:normAutofit/>
          </a:bodyPr>
          <a:lstStyle/>
          <a:p>
            <a:pPr lvl="0">
              <a:lnSpc>
                <a:spcPct val="120000"/>
              </a:lnSpc>
              <a:spcAft>
                <a:spcPts val="600"/>
              </a:spcAft>
              <a:buClr>
                <a:srgbClr val="4E005F"/>
              </a:buClr>
            </a:pPr>
            <a:r>
              <a:rPr lang="en-GB" sz="2800" dirty="0">
                <a:solidFill>
                  <a:prstClr val="black"/>
                </a:solidFill>
                <a:latin typeface="Arial Narrow" panose="020B0606020202030204" pitchFamily="34" charset="0"/>
                <a:ea typeface="Tahoma" panose="020B0604030504040204" pitchFamily="34" charset="0"/>
                <a:cs typeface="Tahoma" panose="020B0604030504040204" pitchFamily="34" charset="0"/>
              </a:rPr>
              <a:t>Dual diagnosis – alcohol &amp; mental health: 11 perpetrators (48%)</a:t>
            </a:r>
            <a:endParaRPr lang="en-GB" sz="2800" dirty="0">
              <a:latin typeface="Arial Narrow" panose="020B0606020202030204" pitchFamily="34" charset="0"/>
            </a:endParaRPr>
          </a:p>
          <a:p>
            <a:r>
              <a:rPr lang="en-GB" sz="2800" dirty="0">
                <a:latin typeface="Arial Narrow" panose="020B0606020202030204" pitchFamily="34" charset="0"/>
              </a:rPr>
              <a:t>Dual diagnosis – Drug misuse and mental health problems: 16 perpetrators (70%).</a:t>
            </a:r>
          </a:p>
          <a:p>
            <a:pPr marL="0" indent="0">
              <a:buNone/>
            </a:pPr>
            <a:endParaRPr lang="en-GB" sz="2800" dirty="0">
              <a:latin typeface="Arial Narrow" panose="020B0606020202030204" pitchFamily="34" charset="0"/>
            </a:endParaRPr>
          </a:p>
          <a:p>
            <a:r>
              <a:rPr lang="en-GB" sz="2800" dirty="0">
                <a:latin typeface="Arial Narrow" panose="020B0606020202030204" pitchFamily="34" charset="0"/>
              </a:rPr>
              <a:t>In 61% of cases (n=14), perpetrators were either unfit to plea due to their mental health or received hospital orders of an unrestricted term. </a:t>
            </a:r>
          </a:p>
          <a:p>
            <a:r>
              <a:rPr lang="en-GB" sz="2800" dirty="0">
                <a:latin typeface="Arial Narrow" panose="020B0606020202030204" pitchFamily="34" charset="0"/>
              </a:rPr>
              <a:t>In 10 cases (43%) the victim or other family member/relative had contacted services with concerns about the perpetrators mental well-being prior to the homicide. </a:t>
            </a:r>
          </a:p>
          <a:p>
            <a:endParaRPr lang="en-GB" sz="3200" dirty="0"/>
          </a:p>
          <a:p>
            <a:endParaRPr lang="en-GB" sz="3200" dirty="0"/>
          </a:p>
        </p:txBody>
      </p:sp>
      <p:pic>
        <p:nvPicPr>
          <p:cNvPr id="4" name="Picture 10" descr="Red Basic Female Symbol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940" y="693864"/>
            <a:ext cx="517383" cy="87724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12" descr="Red Male Toilet Symbol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50073" y="839715"/>
            <a:ext cx="413708" cy="84927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90</a:t>
            </a:fld>
            <a:endParaRPr lang="en-GB">
              <a:solidFill>
                <a:srgbClr val="4E005F">
                  <a:shade val="75000"/>
                </a:srgbClr>
              </a:solidFill>
            </a:endParaRPr>
          </a:p>
        </p:txBody>
      </p:sp>
    </p:spTree>
    <p:extLst>
      <p:ext uri="{BB962C8B-B14F-4D97-AF65-F5344CB8AC3E}">
        <p14:creationId xmlns:p14="http://schemas.microsoft.com/office/powerpoint/2010/main" val="4115286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640" y="228600"/>
            <a:ext cx="11114896" cy="676921"/>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Parricide vs Other Domestic Homicide (MH)</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91</a:t>
            </a:fld>
            <a:endParaRPr lang="en-GB">
              <a:solidFill>
                <a:srgbClr val="4E005F">
                  <a:shade val="75000"/>
                </a:srgbClr>
              </a:solidFill>
            </a:endParaRPr>
          </a:p>
        </p:txBody>
      </p:sp>
      <p:graphicFrame>
        <p:nvGraphicFramePr>
          <p:cNvPr id="5" name="Chart 4"/>
          <p:cNvGraphicFramePr>
            <a:graphicFrameLocks/>
          </p:cNvGraphicFramePr>
          <p:nvPr>
            <p:extLst/>
          </p:nvPr>
        </p:nvGraphicFramePr>
        <p:xfrm>
          <a:off x="402336" y="2201765"/>
          <a:ext cx="3945774" cy="15217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82841" y="1842356"/>
            <a:ext cx="2784764" cy="461665"/>
          </a:xfrm>
          <a:prstGeom prst="rect">
            <a:avLst/>
          </a:prstGeom>
          <a:noFill/>
        </p:spPr>
        <p:txBody>
          <a:bodyPr wrap="square" rtlCol="0">
            <a:spAutoFit/>
          </a:bodyPr>
          <a:lstStyle/>
          <a:p>
            <a:pPr algn="ctr"/>
            <a:r>
              <a:rPr lang="en-GB" sz="2400" dirty="0">
                <a:latin typeface="Arial Narrow" panose="020B0606020202030204" pitchFamily="34" charset="0"/>
              </a:rPr>
              <a:t>IPV Homicides (n=113)</a:t>
            </a:r>
          </a:p>
        </p:txBody>
      </p:sp>
      <p:graphicFrame>
        <p:nvGraphicFramePr>
          <p:cNvPr id="7" name="Chart 6"/>
          <p:cNvGraphicFramePr>
            <a:graphicFrameLocks/>
          </p:cNvGraphicFramePr>
          <p:nvPr>
            <p:extLst/>
          </p:nvPr>
        </p:nvGraphicFramePr>
        <p:xfrm>
          <a:off x="3971143" y="2182980"/>
          <a:ext cx="4150044" cy="153826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653783" y="1845291"/>
            <a:ext cx="2784764" cy="461665"/>
          </a:xfrm>
          <a:prstGeom prst="rect">
            <a:avLst/>
          </a:prstGeom>
          <a:noFill/>
        </p:spPr>
        <p:txBody>
          <a:bodyPr wrap="square" rtlCol="0">
            <a:spAutoFit/>
          </a:bodyPr>
          <a:lstStyle/>
          <a:p>
            <a:pPr algn="ctr"/>
            <a:r>
              <a:rPr lang="en-GB" sz="2400" dirty="0">
                <a:latin typeface="Arial Narrow" panose="020B0606020202030204" pitchFamily="34" charset="0"/>
              </a:rPr>
              <a:t>Parricides (n=23)</a:t>
            </a:r>
          </a:p>
        </p:txBody>
      </p:sp>
      <p:sp>
        <p:nvSpPr>
          <p:cNvPr id="9" name="TextBox 8"/>
          <p:cNvSpPr txBox="1"/>
          <p:nvPr/>
        </p:nvSpPr>
        <p:spPr>
          <a:xfrm>
            <a:off x="520826" y="1332011"/>
            <a:ext cx="5879974" cy="461665"/>
          </a:xfrm>
          <a:prstGeom prst="rect">
            <a:avLst/>
          </a:prstGeom>
          <a:noFill/>
        </p:spPr>
        <p:txBody>
          <a:bodyPr wrap="square" rtlCol="0">
            <a:spAutoFit/>
          </a:bodyPr>
          <a:lstStyle/>
          <a:p>
            <a:r>
              <a:rPr lang="en-GB" sz="2400" b="1" dirty="0">
                <a:solidFill>
                  <a:schemeClr val="accent4"/>
                </a:solidFill>
                <a:effectLst>
                  <a:outerShdw blurRad="38100" dist="38100" dir="2700000" algn="tl">
                    <a:srgbClr val="000000">
                      <a:alpha val="43137"/>
                    </a:srgbClr>
                  </a:outerShdw>
                </a:effectLst>
                <a:latin typeface="Arial Narrow" panose="020B0606020202030204" pitchFamily="34" charset="0"/>
              </a:rPr>
              <a:t>Perpetrators with mental health diagnoses </a:t>
            </a:r>
          </a:p>
        </p:txBody>
      </p:sp>
      <p:graphicFrame>
        <p:nvGraphicFramePr>
          <p:cNvPr id="10" name="Chart 9"/>
          <p:cNvGraphicFramePr>
            <a:graphicFrameLocks/>
          </p:cNvGraphicFramePr>
          <p:nvPr>
            <p:extLst/>
          </p:nvPr>
        </p:nvGraphicFramePr>
        <p:xfrm>
          <a:off x="7337144" y="2184133"/>
          <a:ext cx="4572000" cy="153826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7636402" y="1841202"/>
            <a:ext cx="3973483" cy="461665"/>
          </a:xfrm>
          <a:prstGeom prst="rect">
            <a:avLst/>
          </a:prstGeom>
          <a:noFill/>
        </p:spPr>
        <p:txBody>
          <a:bodyPr wrap="square" rtlCol="0">
            <a:spAutoFit/>
          </a:bodyPr>
          <a:lstStyle/>
          <a:p>
            <a:pPr algn="ctr"/>
            <a:r>
              <a:rPr lang="en-GB" sz="2400" dirty="0">
                <a:latin typeface="Arial Narrow" panose="020B0606020202030204" pitchFamily="34" charset="0"/>
              </a:rPr>
              <a:t>Other familial homicides (n=5)</a:t>
            </a:r>
          </a:p>
        </p:txBody>
      </p:sp>
      <p:sp>
        <p:nvSpPr>
          <p:cNvPr id="12" name="TextBox 11"/>
          <p:cNvSpPr txBox="1"/>
          <p:nvPr/>
        </p:nvSpPr>
        <p:spPr>
          <a:xfrm>
            <a:off x="241069" y="3562583"/>
            <a:ext cx="11472998" cy="369332"/>
          </a:xfrm>
          <a:prstGeom prst="rect">
            <a:avLst/>
          </a:prstGeom>
          <a:noFill/>
        </p:spPr>
        <p:txBody>
          <a:bodyPr wrap="square" rtlCol="0">
            <a:spAutoFit/>
          </a:bodyPr>
          <a:lstStyle/>
          <a:p>
            <a:r>
              <a:rPr lang="en-GB" i="1" dirty="0">
                <a:latin typeface="Arial Narrow" panose="020B0606020202030204" pitchFamily="34" charset="0"/>
              </a:rPr>
              <a:t>*Perpetrators of parricide were significantly more likely to have had a mental health diagnosis than in other types of domestic homicide</a:t>
            </a:r>
          </a:p>
        </p:txBody>
      </p:sp>
      <p:graphicFrame>
        <p:nvGraphicFramePr>
          <p:cNvPr id="13" name="Chart 12"/>
          <p:cNvGraphicFramePr>
            <a:graphicFrameLocks/>
          </p:cNvGraphicFramePr>
          <p:nvPr>
            <p:extLst/>
          </p:nvPr>
        </p:nvGraphicFramePr>
        <p:xfrm>
          <a:off x="666640" y="4903496"/>
          <a:ext cx="3417166" cy="1526095"/>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520826" y="3987402"/>
            <a:ext cx="5879974" cy="461665"/>
          </a:xfrm>
          <a:prstGeom prst="rect">
            <a:avLst/>
          </a:prstGeom>
          <a:noFill/>
        </p:spPr>
        <p:txBody>
          <a:bodyPr wrap="square" rtlCol="0">
            <a:spAutoFit/>
          </a:bodyPr>
          <a:lstStyle/>
          <a:p>
            <a:r>
              <a:rPr lang="en-GB" sz="2400" b="1" dirty="0">
                <a:solidFill>
                  <a:schemeClr val="accent4"/>
                </a:solidFill>
                <a:effectLst>
                  <a:outerShdw blurRad="38100" dist="38100" dir="2700000" algn="tl">
                    <a:srgbClr val="000000">
                      <a:alpha val="43137"/>
                    </a:srgbClr>
                  </a:outerShdw>
                </a:effectLst>
                <a:latin typeface="Arial Narrow" panose="020B0606020202030204" pitchFamily="34" charset="0"/>
              </a:rPr>
              <a:t>Victims with mental health diagnoses </a:t>
            </a:r>
          </a:p>
        </p:txBody>
      </p:sp>
      <p:cxnSp>
        <p:nvCxnSpPr>
          <p:cNvPr id="16" name="Straight Connector 15"/>
          <p:cNvCxnSpPr/>
          <p:nvPr/>
        </p:nvCxnSpPr>
        <p:spPr>
          <a:xfrm>
            <a:off x="307571" y="3921302"/>
            <a:ext cx="1130231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82841" y="4544119"/>
            <a:ext cx="2784764" cy="461665"/>
          </a:xfrm>
          <a:prstGeom prst="rect">
            <a:avLst/>
          </a:prstGeom>
          <a:noFill/>
        </p:spPr>
        <p:txBody>
          <a:bodyPr wrap="square" rtlCol="0">
            <a:spAutoFit/>
          </a:bodyPr>
          <a:lstStyle/>
          <a:p>
            <a:pPr algn="ctr"/>
            <a:r>
              <a:rPr lang="en-GB" sz="2400" dirty="0">
                <a:latin typeface="Arial Narrow" panose="020B0606020202030204" pitchFamily="34" charset="0"/>
              </a:rPr>
              <a:t>IPV Homicides (n=113)</a:t>
            </a:r>
          </a:p>
        </p:txBody>
      </p:sp>
      <p:graphicFrame>
        <p:nvGraphicFramePr>
          <p:cNvPr id="18" name="Chart 17"/>
          <p:cNvGraphicFramePr>
            <a:graphicFrameLocks/>
          </p:cNvGraphicFramePr>
          <p:nvPr>
            <p:extLst/>
          </p:nvPr>
        </p:nvGraphicFramePr>
        <p:xfrm>
          <a:off x="4229308" y="4856984"/>
          <a:ext cx="3633714" cy="161911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p:cNvGraphicFramePr>
            <a:graphicFrameLocks/>
          </p:cNvGraphicFramePr>
          <p:nvPr>
            <p:extLst/>
          </p:nvPr>
        </p:nvGraphicFramePr>
        <p:xfrm>
          <a:off x="7401465" y="4796444"/>
          <a:ext cx="4443356" cy="1636987"/>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p:cNvSpPr txBox="1"/>
          <p:nvPr/>
        </p:nvSpPr>
        <p:spPr>
          <a:xfrm>
            <a:off x="4592564" y="4539838"/>
            <a:ext cx="2784764" cy="461665"/>
          </a:xfrm>
          <a:prstGeom prst="rect">
            <a:avLst/>
          </a:prstGeom>
          <a:noFill/>
        </p:spPr>
        <p:txBody>
          <a:bodyPr wrap="square" rtlCol="0">
            <a:spAutoFit/>
          </a:bodyPr>
          <a:lstStyle/>
          <a:p>
            <a:pPr algn="ctr"/>
            <a:r>
              <a:rPr lang="en-GB" sz="2400" dirty="0">
                <a:latin typeface="Arial Narrow" panose="020B0606020202030204" pitchFamily="34" charset="0"/>
              </a:rPr>
              <a:t>Parricides (n=23)</a:t>
            </a:r>
          </a:p>
        </p:txBody>
      </p:sp>
      <p:sp>
        <p:nvSpPr>
          <p:cNvPr id="21" name="TextBox 20"/>
          <p:cNvSpPr txBox="1"/>
          <p:nvPr/>
        </p:nvSpPr>
        <p:spPr>
          <a:xfrm>
            <a:off x="7740584" y="4536021"/>
            <a:ext cx="3973483" cy="461665"/>
          </a:xfrm>
          <a:prstGeom prst="rect">
            <a:avLst/>
          </a:prstGeom>
          <a:noFill/>
        </p:spPr>
        <p:txBody>
          <a:bodyPr wrap="square" rtlCol="0">
            <a:spAutoFit/>
          </a:bodyPr>
          <a:lstStyle/>
          <a:p>
            <a:pPr algn="ctr"/>
            <a:r>
              <a:rPr lang="en-GB" sz="2400" dirty="0">
                <a:latin typeface="Arial Narrow" panose="020B0606020202030204" pitchFamily="34" charset="0"/>
              </a:rPr>
              <a:t>Other familial homicides (n=5)</a:t>
            </a:r>
          </a:p>
        </p:txBody>
      </p:sp>
      <p:sp>
        <p:nvSpPr>
          <p:cNvPr id="22" name="Rectangle 21"/>
          <p:cNvSpPr/>
          <p:nvPr/>
        </p:nvSpPr>
        <p:spPr>
          <a:xfrm>
            <a:off x="4229308" y="1841202"/>
            <a:ext cx="3633714" cy="16917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229308" y="4559717"/>
            <a:ext cx="3633714" cy="17413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32921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752" y="228600"/>
            <a:ext cx="8534400" cy="713509"/>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Contact with Support Services </a:t>
            </a:r>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 </a:t>
            </a:r>
          </a:p>
        </p:txBody>
      </p:sp>
      <p:sp>
        <p:nvSpPr>
          <p:cNvPr id="2" name="Content Placeholder 1"/>
          <p:cNvSpPr>
            <a:spLocks noGrp="1"/>
          </p:cNvSpPr>
          <p:nvPr>
            <p:ph sz="quarter" idx="1"/>
          </p:nvPr>
        </p:nvSpPr>
        <p:spPr/>
        <p:txBody>
          <a:bodyPr>
            <a:normAutofit/>
          </a:bodyPr>
          <a:lstStyle/>
          <a:p>
            <a:endParaRPr lang="en-GB" sz="3200" dirty="0"/>
          </a:p>
          <a:p>
            <a:endParaRPr lang="en-GB" sz="3200" dirty="0"/>
          </a:p>
        </p:txBody>
      </p:sp>
      <p:graphicFrame>
        <p:nvGraphicFramePr>
          <p:cNvPr id="8" name="Table 7"/>
          <p:cNvGraphicFramePr>
            <a:graphicFrameLocks noGrp="1"/>
          </p:cNvGraphicFramePr>
          <p:nvPr>
            <p:extLst/>
          </p:nvPr>
        </p:nvGraphicFramePr>
        <p:xfrm>
          <a:off x="614865" y="1737359"/>
          <a:ext cx="10831760" cy="3657600"/>
        </p:xfrm>
        <a:graphic>
          <a:graphicData uri="http://schemas.openxmlformats.org/drawingml/2006/table">
            <a:tbl>
              <a:tblPr/>
              <a:tblGrid>
                <a:gridCol w="5627905">
                  <a:extLst>
                    <a:ext uri="{9D8B030D-6E8A-4147-A177-3AD203B41FA5}">
                      <a16:colId xmlns:a16="http://schemas.microsoft.com/office/drawing/2014/main" val="3464008319"/>
                    </a:ext>
                  </a:extLst>
                </a:gridCol>
                <a:gridCol w="796681">
                  <a:extLst>
                    <a:ext uri="{9D8B030D-6E8A-4147-A177-3AD203B41FA5}">
                      <a16:colId xmlns:a16="http://schemas.microsoft.com/office/drawing/2014/main" val="320612459"/>
                    </a:ext>
                  </a:extLst>
                </a:gridCol>
                <a:gridCol w="1534036">
                  <a:extLst>
                    <a:ext uri="{9D8B030D-6E8A-4147-A177-3AD203B41FA5}">
                      <a16:colId xmlns:a16="http://schemas.microsoft.com/office/drawing/2014/main" val="194691778"/>
                    </a:ext>
                  </a:extLst>
                </a:gridCol>
                <a:gridCol w="1745919">
                  <a:extLst>
                    <a:ext uri="{9D8B030D-6E8A-4147-A177-3AD203B41FA5}">
                      <a16:colId xmlns:a16="http://schemas.microsoft.com/office/drawing/2014/main" val="619110621"/>
                    </a:ext>
                  </a:extLst>
                </a:gridCol>
                <a:gridCol w="1127219">
                  <a:extLst>
                    <a:ext uri="{9D8B030D-6E8A-4147-A177-3AD203B41FA5}">
                      <a16:colId xmlns:a16="http://schemas.microsoft.com/office/drawing/2014/main" val="1094013660"/>
                    </a:ext>
                  </a:extLst>
                </a:gridCol>
              </a:tblGrid>
              <a:tr h="364097">
                <a:tc>
                  <a:txBody>
                    <a:bodyPr/>
                    <a:lstStyle/>
                    <a:p>
                      <a:pPr algn="l"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Service</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10000"/>
                        <a:lumOff val="90000"/>
                      </a:schemeClr>
                    </a:solidFill>
                  </a:tcPr>
                </a:tc>
                <a:tc gridSpan="2">
                  <a:txBody>
                    <a:bodyPr/>
                    <a:lstStyle/>
                    <a:p>
                      <a:pPr algn="ct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Victims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10000"/>
                        <a:lumOff val="90000"/>
                      </a:schemeClr>
                    </a:solidFill>
                  </a:tcPr>
                </a:tc>
                <a:tc hMerge="1">
                  <a:txBody>
                    <a:bodyPr/>
                    <a:lstStyle/>
                    <a:p>
                      <a:endParaRPr lang="en-GB"/>
                    </a:p>
                  </a:txBody>
                  <a:tcPr/>
                </a:tc>
                <a:tc gridSpan="2">
                  <a:txBody>
                    <a:bodyPr/>
                    <a:lstStyle/>
                    <a:p>
                      <a:pPr algn="ct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           Perpetrators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10000"/>
                        <a:lumOff val="90000"/>
                      </a:schemeClr>
                    </a:solidFill>
                  </a:tcPr>
                </a:tc>
                <a:tc hMerge="1">
                  <a:txBody>
                    <a:bodyPr/>
                    <a:lstStyle/>
                    <a:p>
                      <a:endParaRPr lang="en-GB"/>
                    </a:p>
                  </a:txBody>
                  <a:tcPr/>
                </a:tc>
                <a:extLst>
                  <a:ext uri="{0D108BD9-81ED-4DB2-BD59-A6C34878D82A}">
                    <a16:rowId xmlns:a16="http://schemas.microsoft.com/office/drawing/2014/main" val="1908421533"/>
                  </a:ext>
                </a:extLst>
              </a:tr>
              <a:tr h="364097">
                <a:tc>
                  <a:txBody>
                    <a:bodyPr/>
                    <a:lstStyle/>
                    <a:p>
                      <a:pPr algn="l" fontAlgn="b"/>
                      <a:endPar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N</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percent</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N</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percent</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0411177"/>
                  </a:ext>
                </a:extLst>
              </a:tr>
              <a:tr h="364097">
                <a:tc>
                  <a:txBody>
                    <a:bodyPr/>
                    <a:lstStyle/>
                    <a:p>
                      <a:pPr algn="l"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The police</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5</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21.7%</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19</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82.6%</a:t>
                      </a:r>
                    </a:p>
                  </a:txBody>
                  <a:tcPr marL="0" marR="0" marT="0" marB="0" anchor="b">
                    <a:lnL>
                      <a:noFill/>
                    </a:lnL>
                    <a:lnR>
                      <a:noFill/>
                    </a:lnR>
                    <a:lnT>
                      <a:noFill/>
                    </a:lnT>
                    <a:lnB>
                      <a:noFill/>
                    </a:lnB>
                  </a:tcPr>
                </a:tc>
                <a:extLst>
                  <a:ext uri="{0D108BD9-81ED-4DB2-BD59-A6C34878D82A}">
                    <a16:rowId xmlns:a16="http://schemas.microsoft.com/office/drawing/2014/main" val="796749124"/>
                  </a:ext>
                </a:extLst>
              </a:tr>
              <a:tr h="364097">
                <a:tc>
                  <a:txBody>
                    <a:bodyPr/>
                    <a:lstStyle/>
                    <a:p>
                      <a:pPr algn="l"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NHS general including GP</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14</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60.9%</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20</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87.0%</a:t>
                      </a:r>
                    </a:p>
                  </a:txBody>
                  <a:tcPr marL="0" marR="0" marT="0" marB="0" anchor="b">
                    <a:lnL>
                      <a:noFill/>
                    </a:lnL>
                    <a:lnR>
                      <a:noFill/>
                    </a:lnR>
                    <a:lnT>
                      <a:noFill/>
                    </a:lnT>
                    <a:lnB>
                      <a:noFill/>
                    </a:lnB>
                  </a:tcPr>
                </a:tc>
                <a:extLst>
                  <a:ext uri="{0D108BD9-81ED-4DB2-BD59-A6C34878D82A}">
                    <a16:rowId xmlns:a16="http://schemas.microsoft.com/office/drawing/2014/main" val="931434104"/>
                  </a:ext>
                </a:extLst>
              </a:tr>
              <a:tr h="364097">
                <a:tc>
                  <a:txBody>
                    <a:bodyPr/>
                    <a:lstStyle/>
                    <a:p>
                      <a:pPr algn="l"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Mental Health</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6</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26.1%</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15</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65.2%</a:t>
                      </a:r>
                    </a:p>
                  </a:txBody>
                  <a:tcPr marL="0" marR="0" marT="0" marB="0" anchor="b">
                    <a:lnL>
                      <a:noFill/>
                    </a:lnL>
                    <a:lnR>
                      <a:noFill/>
                    </a:lnR>
                    <a:lnT>
                      <a:noFill/>
                    </a:lnT>
                    <a:lnB>
                      <a:noFill/>
                    </a:lnB>
                  </a:tcPr>
                </a:tc>
                <a:extLst>
                  <a:ext uri="{0D108BD9-81ED-4DB2-BD59-A6C34878D82A}">
                    <a16:rowId xmlns:a16="http://schemas.microsoft.com/office/drawing/2014/main" val="3241478525"/>
                  </a:ext>
                </a:extLst>
              </a:tr>
              <a:tr h="364097">
                <a:tc>
                  <a:txBody>
                    <a:bodyPr/>
                    <a:lstStyle/>
                    <a:p>
                      <a:pPr algn="l"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Substance misuse</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2</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8.7%</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5</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21.7%</a:t>
                      </a:r>
                    </a:p>
                  </a:txBody>
                  <a:tcPr marL="0" marR="0" marT="0" marB="0" anchor="b">
                    <a:lnL>
                      <a:noFill/>
                    </a:lnL>
                    <a:lnR>
                      <a:noFill/>
                    </a:lnR>
                    <a:lnT>
                      <a:noFill/>
                    </a:lnT>
                    <a:lnB>
                      <a:noFill/>
                    </a:lnB>
                  </a:tcPr>
                </a:tc>
                <a:extLst>
                  <a:ext uri="{0D108BD9-81ED-4DB2-BD59-A6C34878D82A}">
                    <a16:rowId xmlns:a16="http://schemas.microsoft.com/office/drawing/2014/main" val="894064925"/>
                  </a:ext>
                </a:extLst>
              </a:tr>
              <a:tr h="364097">
                <a:tc>
                  <a:txBody>
                    <a:bodyPr/>
                    <a:lstStyle/>
                    <a:p>
                      <a:pPr algn="l"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Housing/homelessness</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7</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30.4%</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6</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26.1%</a:t>
                      </a:r>
                    </a:p>
                  </a:txBody>
                  <a:tcPr marL="0" marR="0" marT="0" marB="0" anchor="b">
                    <a:lnL>
                      <a:noFill/>
                    </a:lnL>
                    <a:lnR>
                      <a:noFill/>
                    </a:lnR>
                    <a:lnT>
                      <a:noFill/>
                    </a:lnT>
                    <a:lnB>
                      <a:noFill/>
                    </a:lnB>
                  </a:tcPr>
                </a:tc>
                <a:extLst>
                  <a:ext uri="{0D108BD9-81ED-4DB2-BD59-A6C34878D82A}">
                    <a16:rowId xmlns:a16="http://schemas.microsoft.com/office/drawing/2014/main" val="873465192"/>
                  </a:ext>
                </a:extLst>
              </a:tr>
              <a:tr h="364097">
                <a:tc>
                  <a:txBody>
                    <a:bodyPr/>
                    <a:lstStyle/>
                    <a:p>
                      <a:pPr algn="l"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IDVA</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0</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0.0%</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1</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020227308"/>
                  </a:ext>
                </a:extLst>
              </a:tr>
              <a:tr h="364097">
                <a:tc>
                  <a:txBody>
                    <a:bodyPr/>
                    <a:lstStyle/>
                    <a:p>
                      <a:pPr algn="l"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Social Care</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6</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26.1%</a:t>
                      </a:r>
                    </a:p>
                  </a:txBody>
                  <a:tcPr marL="0" marR="0" marT="0" marB="0" anchor="b">
                    <a:lnL>
                      <a:noFill/>
                    </a:lnL>
                    <a:lnR>
                      <a:noFill/>
                    </a:lnR>
                    <a:lnT>
                      <a:noFill/>
                    </a:lnT>
                    <a:lnB>
                      <a:noFill/>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5</a:t>
                      </a:r>
                    </a:p>
                  </a:txBody>
                  <a:tcPr marL="0" marR="0" marT="0" marB="0" anchor="b">
                    <a:lnL>
                      <a:noFill/>
                    </a:lnL>
                    <a:lnR>
                      <a:noFill/>
                    </a:lnR>
                    <a:lnT>
                      <a:noFill/>
                    </a:lnT>
                    <a:lnB>
                      <a:noFill/>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21.7%</a:t>
                      </a:r>
                    </a:p>
                  </a:txBody>
                  <a:tcPr marL="0" marR="0" marT="0" marB="0" anchor="b">
                    <a:lnL>
                      <a:noFill/>
                    </a:lnL>
                    <a:lnR>
                      <a:noFill/>
                    </a:lnR>
                    <a:lnT>
                      <a:noFill/>
                    </a:lnT>
                    <a:lnB>
                      <a:noFill/>
                    </a:lnB>
                  </a:tcPr>
                </a:tc>
                <a:extLst>
                  <a:ext uri="{0D108BD9-81ED-4DB2-BD59-A6C34878D82A}">
                    <a16:rowId xmlns:a16="http://schemas.microsoft.com/office/drawing/2014/main" val="4251993623"/>
                  </a:ext>
                </a:extLst>
              </a:tr>
              <a:tr h="364097">
                <a:tc>
                  <a:txBody>
                    <a:bodyPr/>
                    <a:lstStyle/>
                    <a:p>
                      <a:pPr algn="l"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Subject of adult protection/care plans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Arial Narrow" panose="020B0606020202030204" pitchFamily="34" charset="0"/>
                          <a:ea typeface="Tahoma" panose="020B0604030504040204" pitchFamily="34" charset="0"/>
                          <a:cs typeface="Tahoma" panose="020B0604030504040204" pitchFamily="34" charset="0"/>
                        </a:rPr>
                        <a:t>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0.0%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dirty="0">
                          <a:solidFill>
                            <a:srgbClr val="000000"/>
                          </a:solidFill>
                          <a:effectLst/>
                          <a:latin typeface="Arial Narrow" panose="020B0606020202030204" pitchFamily="34" charset="0"/>
                          <a:ea typeface="Tahoma" panose="020B0604030504040204" pitchFamily="34" charset="0"/>
                          <a:cs typeface="Tahoma" panose="020B0604030504040204" pitchFamily="34" charset="0"/>
                        </a:rPr>
                        <a:t>8.7%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515724"/>
                  </a:ext>
                </a:extLst>
              </a:tr>
            </a:tbl>
          </a:graphicData>
        </a:graphic>
      </p:graphicFrame>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92</a:t>
            </a:fld>
            <a:endParaRPr lang="en-GB">
              <a:solidFill>
                <a:srgbClr val="4E005F">
                  <a:shade val="75000"/>
                </a:srgbClr>
              </a:solidFill>
            </a:endParaRPr>
          </a:p>
        </p:txBody>
      </p:sp>
    </p:spTree>
    <p:extLst>
      <p:ext uri="{BB962C8B-B14F-4D97-AF65-F5344CB8AC3E}">
        <p14:creationId xmlns:p14="http://schemas.microsoft.com/office/powerpoint/2010/main" val="2520502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93</a:t>
            </a:fld>
            <a:endParaRPr lang="en-GB">
              <a:solidFill>
                <a:srgbClr val="4E005F">
                  <a:shade val="75000"/>
                </a:srgbClr>
              </a:solidFill>
            </a:endParaRPr>
          </a:p>
        </p:txBody>
      </p:sp>
      <p:pic>
        <p:nvPicPr>
          <p:cNvPr id="4"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35787" y="2023032"/>
            <a:ext cx="395808" cy="81253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10" descr="Red Basic Female Symbo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06" y="2672416"/>
            <a:ext cx="468828" cy="79491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388021" y="4418393"/>
            <a:ext cx="505586" cy="841142"/>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pic>
        <p:nvPicPr>
          <p:cNvPr id="7" name="Picture 6" descr="Image result for Male symbol"/>
          <p:cNvPicPr>
            <a:picLocks noChangeAspect="1" noChangeArrowheads="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223971" y="2019723"/>
            <a:ext cx="493890" cy="819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TextBox 7"/>
          <p:cNvSpPr txBox="1"/>
          <p:nvPr/>
        </p:nvSpPr>
        <p:spPr>
          <a:xfrm>
            <a:off x="590805" y="2842025"/>
            <a:ext cx="785090" cy="523220"/>
          </a:xfrm>
          <a:prstGeom prst="rect">
            <a:avLst/>
          </a:prstGeom>
          <a:noFill/>
        </p:spPr>
        <p:txBody>
          <a:bodyPr wrap="square" rtlCol="0">
            <a:spAutoFit/>
          </a:bodyPr>
          <a:lstStyle/>
          <a:p>
            <a:r>
              <a:rPr lang="en-GB" sz="2800" b="1" dirty="0">
                <a:latin typeface="Arial Narrow" panose="020B0606020202030204" pitchFamily="34" charset="0"/>
              </a:rPr>
              <a:t>Son</a:t>
            </a:r>
            <a:r>
              <a:rPr lang="en-GB" dirty="0"/>
              <a:t> </a:t>
            </a:r>
          </a:p>
        </p:txBody>
      </p:sp>
      <p:sp>
        <p:nvSpPr>
          <p:cNvPr id="10" name="TextBox 9"/>
          <p:cNvSpPr txBox="1"/>
          <p:nvPr/>
        </p:nvSpPr>
        <p:spPr>
          <a:xfrm>
            <a:off x="1938556" y="2846821"/>
            <a:ext cx="1210688" cy="523220"/>
          </a:xfrm>
          <a:prstGeom prst="rect">
            <a:avLst/>
          </a:prstGeom>
          <a:noFill/>
        </p:spPr>
        <p:txBody>
          <a:bodyPr wrap="square" rtlCol="0">
            <a:spAutoFit/>
          </a:bodyPr>
          <a:lstStyle/>
          <a:p>
            <a:r>
              <a:rPr lang="en-GB" sz="2800" b="1" dirty="0">
                <a:latin typeface="Arial Narrow" panose="020B0606020202030204" pitchFamily="34" charset="0"/>
              </a:rPr>
              <a:t>Father</a:t>
            </a:r>
            <a:r>
              <a:rPr lang="en-GB" dirty="0"/>
              <a:t> </a:t>
            </a:r>
          </a:p>
        </p:txBody>
      </p:sp>
      <p:sp>
        <p:nvSpPr>
          <p:cNvPr id="11" name="Right Arrow 10"/>
          <p:cNvSpPr/>
          <p:nvPr/>
        </p:nvSpPr>
        <p:spPr>
          <a:xfrm>
            <a:off x="1297385" y="2392569"/>
            <a:ext cx="760796" cy="182584"/>
          </a:xfrm>
          <a:prstGeom prst="rightArrow">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090604" y="1808535"/>
            <a:ext cx="1174357" cy="7666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rPr>
              <a:t>31%</a:t>
            </a:r>
          </a:p>
        </p:txBody>
      </p:sp>
      <p:sp>
        <p:nvSpPr>
          <p:cNvPr id="13" name="TextBox 12"/>
          <p:cNvSpPr txBox="1"/>
          <p:nvPr/>
        </p:nvSpPr>
        <p:spPr>
          <a:xfrm>
            <a:off x="1198871" y="2565211"/>
            <a:ext cx="905164" cy="461665"/>
          </a:xfrm>
          <a:prstGeom prst="rect">
            <a:avLst/>
          </a:prstGeom>
          <a:noFill/>
        </p:spPr>
        <p:txBody>
          <a:bodyPr wrap="square" rtlCol="0">
            <a:spAutoFit/>
          </a:bodyPr>
          <a:lstStyle/>
          <a:p>
            <a:pPr algn="ctr"/>
            <a:r>
              <a:rPr lang="en-GB" sz="2400" dirty="0">
                <a:latin typeface="Arial Narrow" panose="020B0606020202030204" pitchFamily="34" charset="0"/>
              </a:rPr>
              <a:t>n=7</a:t>
            </a:r>
          </a:p>
        </p:txBody>
      </p:sp>
      <p:pic>
        <p:nvPicPr>
          <p:cNvPr id="14" name="Picture 12" descr="Red Male Toilet Symbol Clip Ar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828163" y="4434422"/>
            <a:ext cx="395808" cy="81253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5" name="Right Arrow 14"/>
          <p:cNvSpPr/>
          <p:nvPr/>
        </p:nvSpPr>
        <p:spPr>
          <a:xfrm>
            <a:off x="2425899" y="4703368"/>
            <a:ext cx="847375" cy="206914"/>
          </a:xfrm>
          <a:prstGeom prst="rightArrow">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640809" y="5229310"/>
            <a:ext cx="785090" cy="523220"/>
          </a:xfrm>
          <a:prstGeom prst="rect">
            <a:avLst/>
          </a:prstGeom>
          <a:noFill/>
        </p:spPr>
        <p:txBody>
          <a:bodyPr wrap="square" rtlCol="0">
            <a:spAutoFit/>
          </a:bodyPr>
          <a:lstStyle/>
          <a:p>
            <a:r>
              <a:rPr lang="en-GB" sz="2800" b="1" dirty="0">
                <a:latin typeface="Arial Narrow" panose="020B0606020202030204" pitchFamily="34" charset="0"/>
              </a:rPr>
              <a:t>Son</a:t>
            </a:r>
            <a:r>
              <a:rPr lang="en-GB" dirty="0"/>
              <a:t> </a:t>
            </a:r>
          </a:p>
        </p:txBody>
      </p:sp>
      <p:sp>
        <p:nvSpPr>
          <p:cNvPr id="17" name="TextBox 16"/>
          <p:cNvSpPr txBox="1"/>
          <p:nvPr/>
        </p:nvSpPr>
        <p:spPr>
          <a:xfrm>
            <a:off x="3145358" y="5223876"/>
            <a:ext cx="1210688" cy="523220"/>
          </a:xfrm>
          <a:prstGeom prst="rect">
            <a:avLst/>
          </a:prstGeom>
          <a:noFill/>
        </p:spPr>
        <p:txBody>
          <a:bodyPr wrap="square" rtlCol="0">
            <a:spAutoFit/>
          </a:bodyPr>
          <a:lstStyle/>
          <a:p>
            <a:r>
              <a:rPr lang="en-GB" sz="2800" b="1" dirty="0">
                <a:latin typeface="Arial Narrow" panose="020B0606020202030204" pitchFamily="34" charset="0"/>
              </a:rPr>
              <a:t>Mother</a:t>
            </a:r>
            <a:r>
              <a:rPr lang="en-GB" dirty="0"/>
              <a:t> </a:t>
            </a:r>
          </a:p>
        </p:txBody>
      </p:sp>
      <p:sp>
        <p:nvSpPr>
          <p:cNvPr id="18" name="Oval 17"/>
          <p:cNvSpPr/>
          <p:nvPr/>
        </p:nvSpPr>
        <p:spPr>
          <a:xfrm>
            <a:off x="2233513" y="4122393"/>
            <a:ext cx="1174357" cy="7666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rPr>
              <a:t>65%</a:t>
            </a:r>
          </a:p>
        </p:txBody>
      </p:sp>
      <p:pic>
        <p:nvPicPr>
          <p:cNvPr id="19" name="Picture 8" descr="Image result for Female symbo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7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68803" y="2649302"/>
            <a:ext cx="505586" cy="841142"/>
          </a:xfrm>
          <a:prstGeom prst="roundRect">
            <a:avLst>
              <a:gd name="adj" fmla="val 8594"/>
            </a:avLst>
          </a:prstGeom>
          <a:solidFill>
            <a:schemeClr val="accent6">
              <a:lumMod val="40000"/>
              <a:lumOff val="60000"/>
            </a:schemeClr>
          </a:solidFill>
          <a:ln>
            <a:noFill/>
          </a:ln>
          <a:effectLst>
            <a:reflection blurRad="12700" stA="38000" endPos="28000" dist="5000" dir="5400000" sy="-100000" algn="bl" rotWithShape="0"/>
          </a:effectLst>
        </p:spPr>
      </p:pic>
      <p:sp>
        <p:nvSpPr>
          <p:cNvPr id="20" name="Right Arrow 19"/>
          <p:cNvSpPr/>
          <p:nvPr/>
        </p:nvSpPr>
        <p:spPr>
          <a:xfrm>
            <a:off x="4597332" y="2949497"/>
            <a:ext cx="741062" cy="214920"/>
          </a:xfrm>
          <a:prstGeom prst="rightArrow">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5225514" y="3451500"/>
            <a:ext cx="1210688" cy="523220"/>
          </a:xfrm>
          <a:prstGeom prst="rect">
            <a:avLst/>
          </a:prstGeom>
          <a:noFill/>
        </p:spPr>
        <p:txBody>
          <a:bodyPr wrap="square" rtlCol="0">
            <a:spAutoFit/>
          </a:bodyPr>
          <a:lstStyle/>
          <a:p>
            <a:r>
              <a:rPr lang="en-GB" sz="2800" b="1" dirty="0">
                <a:latin typeface="Arial Narrow" panose="020B0606020202030204" pitchFamily="34" charset="0"/>
              </a:rPr>
              <a:t>Mother</a:t>
            </a:r>
            <a:r>
              <a:rPr lang="en-GB" dirty="0"/>
              <a:t> </a:t>
            </a:r>
          </a:p>
        </p:txBody>
      </p:sp>
      <p:sp>
        <p:nvSpPr>
          <p:cNvPr id="22" name="TextBox 21"/>
          <p:cNvSpPr txBox="1"/>
          <p:nvPr/>
        </p:nvSpPr>
        <p:spPr>
          <a:xfrm>
            <a:off x="3565235" y="3451500"/>
            <a:ext cx="1581622" cy="523220"/>
          </a:xfrm>
          <a:prstGeom prst="rect">
            <a:avLst/>
          </a:prstGeom>
          <a:noFill/>
        </p:spPr>
        <p:txBody>
          <a:bodyPr wrap="square" rtlCol="0">
            <a:spAutoFit/>
          </a:bodyPr>
          <a:lstStyle/>
          <a:p>
            <a:r>
              <a:rPr lang="en-GB" sz="2800" b="1" dirty="0">
                <a:latin typeface="Arial Narrow" panose="020B0606020202030204" pitchFamily="34" charset="0"/>
              </a:rPr>
              <a:t>Daughter</a:t>
            </a:r>
            <a:r>
              <a:rPr lang="en-GB" dirty="0"/>
              <a:t> </a:t>
            </a:r>
          </a:p>
        </p:txBody>
      </p:sp>
      <p:sp>
        <p:nvSpPr>
          <p:cNvPr id="23" name="TextBox 22"/>
          <p:cNvSpPr txBox="1"/>
          <p:nvPr/>
        </p:nvSpPr>
        <p:spPr>
          <a:xfrm>
            <a:off x="2368110" y="4838964"/>
            <a:ext cx="905164" cy="461665"/>
          </a:xfrm>
          <a:prstGeom prst="rect">
            <a:avLst/>
          </a:prstGeom>
          <a:noFill/>
        </p:spPr>
        <p:txBody>
          <a:bodyPr wrap="square" rtlCol="0">
            <a:spAutoFit/>
          </a:bodyPr>
          <a:lstStyle/>
          <a:p>
            <a:pPr algn="ctr"/>
            <a:r>
              <a:rPr lang="en-GB" sz="2400" dirty="0">
                <a:latin typeface="Arial Narrow" panose="020B0606020202030204" pitchFamily="34" charset="0"/>
              </a:rPr>
              <a:t>n=15</a:t>
            </a:r>
          </a:p>
        </p:txBody>
      </p:sp>
      <p:sp>
        <p:nvSpPr>
          <p:cNvPr id="24" name="Oval 23"/>
          <p:cNvSpPr/>
          <p:nvPr/>
        </p:nvSpPr>
        <p:spPr>
          <a:xfrm>
            <a:off x="4380684" y="2321031"/>
            <a:ext cx="1174357" cy="7666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rPr>
              <a:t>4%</a:t>
            </a:r>
          </a:p>
        </p:txBody>
      </p:sp>
      <p:sp>
        <p:nvSpPr>
          <p:cNvPr id="25" name="TextBox 24"/>
          <p:cNvSpPr txBox="1"/>
          <p:nvPr/>
        </p:nvSpPr>
        <p:spPr>
          <a:xfrm>
            <a:off x="4515280" y="3119039"/>
            <a:ext cx="905164" cy="461665"/>
          </a:xfrm>
          <a:prstGeom prst="rect">
            <a:avLst/>
          </a:prstGeom>
          <a:noFill/>
        </p:spPr>
        <p:txBody>
          <a:bodyPr wrap="square" rtlCol="0">
            <a:spAutoFit/>
          </a:bodyPr>
          <a:lstStyle/>
          <a:p>
            <a:pPr algn="ctr"/>
            <a:r>
              <a:rPr lang="en-GB" sz="2400" dirty="0">
                <a:latin typeface="Arial Narrow" panose="020B0606020202030204" pitchFamily="34" charset="0"/>
              </a:rPr>
              <a:t>n=1</a:t>
            </a:r>
          </a:p>
        </p:txBody>
      </p:sp>
      <p:sp>
        <p:nvSpPr>
          <p:cNvPr id="26" name="Rounded Rectangle 25"/>
          <p:cNvSpPr/>
          <p:nvPr/>
        </p:nvSpPr>
        <p:spPr>
          <a:xfrm>
            <a:off x="6982691" y="1714192"/>
            <a:ext cx="4758205" cy="1588253"/>
          </a:xfrm>
          <a:prstGeom prst="roundRect">
            <a:avLst/>
          </a:prstGeom>
          <a:solidFill>
            <a:schemeClr val="accent6"/>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sz="2800" b="1" dirty="0">
              <a:effectLst>
                <a:outerShdw blurRad="50800" dist="38100" dir="2700000" algn="tl" rotWithShape="0">
                  <a:prstClr val="black">
                    <a:alpha val="40000"/>
                  </a:prstClr>
                </a:outerShdw>
              </a:effectLst>
              <a:latin typeface="Arial Narrow" panose="020B0606020202030204" pitchFamily="34" charset="0"/>
              <a:ea typeface="Tahoma" panose="020B0604030504040204" pitchFamily="34" charset="0"/>
              <a:cs typeface="Tahoma" panose="020B0604030504040204" pitchFamily="34" charset="0"/>
            </a:endParaRPr>
          </a:p>
          <a:p>
            <a:pPr algn="ctr"/>
            <a:r>
              <a:rPr lang="en-GB" sz="2800" b="1" dirty="0">
                <a:effectLst>
                  <a:outerShdw blurRad="50800" dist="38100" dir="2700000" algn="tl" rotWithShape="0">
                    <a:prstClr val="black">
                      <a:alpha val="40000"/>
                    </a:prstClr>
                  </a:outerShdw>
                </a:effectLst>
                <a:latin typeface="Arial Narrow" panose="020B0606020202030204" pitchFamily="34" charset="0"/>
                <a:ea typeface="Tahoma" panose="020B0604030504040204" pitchFamily="34" charset="0"/>
                <a:cs typeface="Tahoma" panose="020B0604030504040204" pitchFamily="34" charset="0"/>
              </a:rPr>
              <a:t>In 11 cases the victim was mentioned as a ‘carer’ for the perpetrator</a:t>
            </a:r>
          </a:p>
          <a:p>
            <a:pPr algn="ctr"/>
            <a:endParaRPr lang="en-GB" sz="2800" b="1" dirty="0">
              <a:effectLst>
                <a:outerShdw blurRad="50800" dist="38100" dir="2700000" algn="tl" rotWithShape="0">
                  <a:prstClr val="black">
                    <a:alpha val="40000"/>
                  </a:prstClr>
                </a:outerShdw>
              </a:effectLst>
              <a:latin typeface="Arial Narrow" panose="020B060602020203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982691" y="4169879"/>
            <a:ext cx="4758205" cy="1577217"/>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GB" sz="2800" b="1" dirty="0">
                <a:effectLst>
                  <a:outerShdw blurRad="50800" dist="38100" dir="2700000" algn="tl" rotWithShape="0">
                    <a:prstClr val="black">
                      <a:alpha val="40000"/>
                    </a:prstClr>
                  </a:outerShdw>
                </a:effectLst>
                <a:latin typeface="Arial Narrow" panose="020B0606020202030204" pitchFamily="34" charset="0"/>
                <a:ea typeface="Tahoma" panose="020B0604030504040204" pitchFamily="34" charset="0"/>
                <a:cs typeface="Tahoma" panose="020B0604030504040204" pitchFamily="34" charset="0"/>
              </a:rPr>
              <a:t>In 5 cases the perpetrator was mentioned as a ‘carer’ for the victim </a:t>
            </a:r>
          </a:p>
        </p:txBody>
      </p:sp>
      <p:sp>
        <p:nvSpPr>
          <p:cNvPr id="28" name="Oval 27"/>
          <p:cNvSpPr/>
          <p:nvPr/>
        </p:nvSpPr>
        <p:spPr>
          <a:xfrm>
            <a:off x="277091" y="1477346"/>
            <a:ext cx="2996183" cy="2304748"/>
          </a:xfrm>
          <a:prstGeom prst="ellipse">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384501" y="3974720"/>
            <a:ext cx="2996183" cy="2334802"/>
          </a:xfrm>
          <a:prstGeom prst="ellipse">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15035" y="2063946"/>
            <a:ext cx="3288966" cy="2354447"/>
          </a:xfrm>
          <a:prstGeom prst="ellipse">
            <a:avLst/>
          </a:prstGeom>
          <a:no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4"/>
          <p:cNvSpPr>
            <a:spLocks noGrp="1"/>
          </p:cNvSpPr>
          <p:nvPr>
            <p:ph type="title"/>
          </p:nvPr>
        </p:nvSpPr>
        <p:spPr>
          <a:xfrm>
            <a:off x="402336" y="228600"/>
            <a:ext cx="11379200" cy="680109"/>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Relationship characteristics</a:t>
            </a:r>
          </a:p>
        </p:txBody>
      </p:sp>
    </p:spTree>
    <p:extLst>
      <p:ext uri="{BB962C8B-B14F-4D97-AF65-F5344CB8AC3E}">
        <p14:creationId xmlns:p14="http://schemas.microsoft.com/office/powerpoint/2010/main" val="3769035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Carer Relationships</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871EE4-0299-4B1E-9AD9-3E436FE4EEBC}" type="slidenum">
              <a:rPr kumimoji="0" lang="en-GB" sz="1600" b="0" i="0" u="none" strike="noStrike" kern="1200" cap="none" spc="0" normalizeH="0" baseline="0" noProof="0" smtClean="0">
                <a:ln>
                  <a:noFill/>
                </a:ln>
                <a:solidFill>
                  <a:srgbClr val="4E005F">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GB" sz="1600" b="0" i="0" u="none" strike="noStrike" kern="1200" cap="none" spc="0" normalizeH="0" baseline="0" noProof="0">
              <a:ln>
                <a:noFill/>
              </a:ln>
              <a:solidFill>
                <a:srgbClr val="4E005F">
                  <a:shade val="75000"/>
                </a:srgbClr>
              </a:solidFill>
              <a:effectLst/>
              <a:uLnTx/>
              <a:uFillTx/>
              <a:latin typeface="Georgia"/>
              <a:ea typeface="+mn-ea"/>
              <a:cs typeface="+mn-cs"/>
            </a:endParaRPr>
          </a:p>
        </p:txBody>
      </p:sp>
      <p:sp>
        <p:nvSpPr>
          <p:cNvPr id="7" name="Content Placeholder 6"/>
          <p:cNvSpPr>
            <a:spLocks noGrp="1"/>
          </p:cNvSpPr>
          <p:nvPr>
            <p:ph sz="quarter" idx="1"/>
          </p:nvPr>
        </p:nvSpPr>
        <p:spPr>
          <a:xfrm>
            <a:off x="402336" y="1801368"/>
            <a:ext cx="11338560" cy="4572000"/>
          </a:xfrm>
        </p:spPr>
        <p:txBody>
          <a:bodyPr/>
          <a:lstStyle/>
          <a:p>
            <a:r>
              <a:rPr lang="en-GB" sz="2800" dirty="0">
                <a:latin typeface="Arial Narrow" panose="020B0606020202030204" pitchFamily="34" charset="0"/>
                <a:ea typeface="Tahoma" panose="020B0604030504040204" pitchFamily="34" charset="0"/>
                <a:cs typeface="Tahoma" panose="020B0604030504040204" pitchFamily="34" charset="0"/>
              </a:rPr>
              <a:t>In 78.3% of the parricide cases the perpetrator lived with the victim (n=18) - the majority due to their homelessness or mental health problems.</a:t>
            </a:r>
          </a:p>
          <a:p>
            <a:r>
              <a:rPr lang="en-GB" sz="2800" dirty="0">
                <a:latin typeface="Arial Narrow" panose="020B0606020202030204" pitchFamily="34" charset="0"/>
                <a:ea typeface="Tahoma" panose="020B0604030504040204" pitchFamily="34" charset="0"/>
                <a:cs typeface="Tahoma" panose="020B0604030504040204" pitchFamily="34" charset="0"/>
              </a:rPr>
              <a:t>Both lived together in eight out of the 11 cases in which the victim was considered  to be a ‘carer’ for the perpetrator. </a:t>
            </a:r>
          </a:p>
          <a:p>
            <a:r>
              <a:rPr lang="en-GB" sz="2800" dirty="0">
                <a:latin typeface="Arial Narrow" panose="020B0606020202030204" pitchFamily="34" charset="0"/>
                <a:ea typeface="Tahoma" panose="020B0604030504040204" pitchFamily="34" charset="0"/>
                <a:cs typeface="Tahoma" panose="020B0604030504040204" pitchFamily="34" charset="0"/>
              </a:rPr>
              <a:t>The perpetrator lived with the victim in four of the five cases in which the perpetrator was mentioned as a ‘carer’ for the victim. </a:t>
            </a:r>
          </a:p>
          <a:p>
            <a:r>
              <a:rPr lang="en-GB" sz="2800" dirty="0">
                <a:latin typeface="Arial Narrow" panose="020B0606020202030204" pitchFamily="34" charset="0"/>
                <a:ea typeface="Tahoma" panose="020B0604030504040204" pitchFamily="34" charset="0"/>
                <a:cs typeface="Tahoma" panose="020B0604030504040204" pitchFamily="34" charset="0"/>
              </a:rPr>
              <a:t>Ambiguity of perpetrators as carers (e.g. self-declared in three cases).</a:t>
            </a:r>
          </a:p>
          <a:p>
            <a:endParaRPr lang="en-GB" dirty="0">
              <a:solidFill>
                <a:schemeClr val="bg1">
                  <a:lumMod val="65000"/>
                </a:schemeClr>
              </a:solidFill>
            </a:endParaRPr>
          </a:p>
        </p:txBody>
      </p:sp>
    </p:spTree>
    <p:extLst>
      <p:ext uri="{BB962C8B-B14F-4D97-AF65-F5344CB8AC3E}">
        <p14:creationId xmlns:p14="http://schemas.microsoft.com/office/powerpoint/2010/main" val="3179759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Case Study 1 (DHR 057)</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871EE4-0299-4B1E-9AD9-3E436FE4EEBC}" type="slidenum">
              <a:rPr kumimoji="0" lang="en-GB" sz="1600" b="0" i="0" u="none" strike="noStrike" kern="1200" cap="none" spc="0" normalizeH="0" baseline="0" noProof="0" smtClean="0">
                <a:ln>
                  <a:noFill/>
                </a:ln>
                <a:solidFill>
                  <a:srgbClr val="4E005F">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GB" sz="1600" b="0" i="0" u="none" strike="noStrike" kern="1200" cap="none" spc="0" normalizeH="0" baseline="0" noProof="0">
              <a:ln>
                <a:noFill/>
              </a:ln>
              <a:solidFill>
                <a:srgbClr val="4E005F">
                  <a:shade val="75000"/>
                </a:srgbClr>
              </a:solidFill>
              <a:effectLst/>
              <a:uLnTx/>
              <a:uFillTx/>
              <a:latin typeface="Georgia"/>
              <a:ea typeface="+mn-ea"/>
              <a:cs typeface="+mn-cs"/>
            </a:endParaRPr>
          </a:p>
        </p:txBody>
      </p:sp>
      <p:sp>
        <p:nvSpPr>
          <p:cNvPr id="7" name="Content Placeholder 6"/>
          <p:cNvSpPr>
            <a:spLocks noGrp="1"/>
          </p:cNvSpPr>
          <p:nvPr>
            <p:ph sz="quarter" idx="1"/>
          </p:nvPr>
        </p:nvSpPr>
        <p:spPr>
          <a:xfrm>
            <a:off x="218347" y="1247035"/>
            <a:ext cx="11804073" cy="4724123"/>
          </a:xfrm>
        </p:spPr>
        <p:txBody>
          <a:bodyPr>
            <a:noAutofit/>
          </a:bodyPr>
          <a:lstStyle/>
          <a:p>
            <a:r>
              <a:rPr lang="en-GB" sz="2400" b="1" dirty="0">
                <a:latin typeface="Arial Narrow" panose="020B0606020202030204" pitchFamily="34" charset="0"/>
              </a:rPr>
              <a:t>Date of homicide</a:t>
            </a:r>
            <a:r>
              <a:rPr lang="en-GB" sz="2400" dirty="0">
                <a:latin typeface="Arial Narrow" panose="020B0606020202030204" pitchFamily="34" charset="0"/>
              </a:rPr>
              <a:t>: Oct 2011</a:t>
            </a:r>
          </a:p>
          <a:p>
            <a:r>
              <a:rPr lang="en-GB" sz="2400" b="1" dirty="0">
                <a:latin typeface="Arial Narrow" panose="020B0606020202030204" pitchFamily="34" charset="0"/>
              </a:rPr>
              <a:t>Last contact with MH services: </a:t>
            </a:r>
            <a:r>
              <a:rPr lang="en-GB" sz="2400" dirty="0">
                <a:latin typeface="Arial Narrow" panose="020B0606020202030204" pitchFamily="34" charset="0"/>
              </a:rPr>
              <a:t>day of homicide, initiated by mum</a:t>
            </a:r>
          </a:p>
          <a:p>
            <a:r>
              <a:rPr lang="en-GB" sz="2400" b="1" dirty="0">
                <a:latin typeface="Arial Narrow" panose="020B0606020202030204" pitchFamily="34" charset="0"/>
              </a:rPr>
              <a:t>Background: </a:t>
            </a:r>
            <a:r>
              <a:rPr lang="en-GB" sz="2400" dirty="0">
                <a:latin typeface="Arial Narrow" panose="020B0606020202030204" pitchFamily="34" charset="0"/>
              </a:rPr>
              <a:t>The perpetrator had a history of enduring mental health illness and his mother was his main carer. He had made allegations that she had physically and emotionally abused him as a child, but it is clear that she was very concerned about his mental health and rang him on a daily basis. When he was very unwell, he went back to live with her as he felt safer at his mum’s. </a:t>
            </a:r>
          </a:p>
          <a:p>
            <a:r>
              <a:rPr lang="en-GB" sz="2400" b="1" dirty="0">
                <a:latin typeface="Arial Narrow" panose="020B0606020202030204" pitchFamily="34" charset="0"/>
              </a:rPr>
              <a:t>Mental health history: </a:t>
            </a:r>
            <a:r>
              <a:rPr lang="en-GB" sz="2400" dirty="0">
                <a:latin typeface="Arial Narrow" panose="020B0606020202030204" pitchFamily="34" charset="0"/>
              </a:rPr>
              <a:t>Diagnosed with depression (1999), schizophrenia (2002),  bi-polar (2005). Following a hospital admission in March 2009 under section 2 of the Mental Health Act, the perpetrator had been seen by health professionals every two to four weeks. He had several relapses and may not have been compliant with medication. His mental health could deteriorate rapidly and he used alcohol at these points and masked how unwell he was feeling.  He heard voices and experienced visual hallucinations. He had 10 psychiatric hospital admissions between 2002-2009.</a:t>
            </a:r>
          </a:p>
          <a:p>
            <a:endParaRPr lang="en-GB" sz="1200" dirty="0">
              <a:solidFill>
                <a:schemeClr val="bg1">
                  <a:lumMod val="65000"/>
                </a:schemeClr>
              </a:solidFill>
            </a:endParaRPr>
          </a:p>
        </p:txBody>
      </p:sp>
    </p:spTree>
    <p:extLst>
      <p:ext uri="{BB962C8B-B14F-4D97-AF65-F5344CB8AC3E}">
        <p14:creationId xmlns:p14="http://schemas.microsoft.com/office/powerpoint/2010/main" val="22250768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96</a:t>
            </a:fld>
            <a:endParaRPr lang="en-GB">
              <a:solidFill>
                <a:srgbClr val="4E005F">
                  <a:shade val="75000"/>
                </a:srgbClr>
              </a:solidFill>
            </a:endParaRPr>
          </a:p>
        </p:txBody>
      </p:sp>
      <p:sp>
        <p:nvSpPr>
          <p:cNvPr id="7" name="Content Placeholder 6"/>
          <p:cNvSpPr>
            <a:spLocks noGrp="1"/>
          </p:cNvSpPr>
          <p:nvPr>
            <p:ph sz="quarter" idx="1"/>
          </p:nvPr>
        </p:nvSpPr>
        <p:spPr>
          <a:xfrm>
            <a:off x="402336" y="2200379"/>
            <a:ext cx="11338560" cy="4572000"/>
          </a:xfrm>
        </p:spPr>
        <p:txBody>
          <a:bodyPr>
            <a:normAutofit fontScale="92500" lnSpcReduction="20000"/>
          </a:bodyPr>
          <a:lstStyle/>
          <a:p>
            <a:pPr marL="0" indent="0">
              <a:buNone/>
            </a:pPr>
            <a:r>
              <a:rPr lang="en-GB" sz="2800" dirty="0">
                <a:latin typeface="Arial Narrow" panose="020B0606020202030204" pitchFamily="34" charset="0"/>
              </a:rPr>
              <a:t>The DHR057 report is emphatic that there was no previous domestic abuse between the perpetrator and the victim:</a:t>
            </a:r>
          </a:p>
          <a:p>
            <a:pPr marL="0" indent="0">
              <a:buNone/>
            </a:pPr>
            <a:endParaRPr lang="en-GB" sz="1800" dirty="0">
              <a:latin typeface="Arial Narrow" panose="020B0606020202030204" pitchFamily="34" charset="0"/>
            </a:endParaRPr>
          </a:p>
          <a:p>
            <a:pPr marL="0" lvl="0" indent="0">
              <a:lnSpc>
                <a:spcPct val="107000"/>
              </a:lnSpc>
              <a:spcAft>
                <a:spcPts val="800"/>
              </a:spcAft>
              <a:buClr>
                <a:srgbClr val="4E005F"/>
              </a:buClr>
              <a:buNone/>
            </a:pPr>
            <a:r>
              <a:rPr lang="en-GB" sz="3000" i="1"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‘There was no known history of domestic abuse within their relationship and the victim was not identified as a vulnerable adult’ </a:t>
            </a:r>
            <a:r>
              <a:rPr lang="en-GB" sz="2400"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(DHR057 p.10, Executive Summary).</a:t>
            </a:r>
          </a:p>
          <a:p>
            <a:pPr marL="0" lvl="0" indent="0">
              <a:lnSpc>
                <a:spcPct val="107000"/>
              </a:lnSpc>
              <a:spcAft>
                <a:spcPts val="800"/>
              </a:spcAft>
              <a:buClr>
                <a:srgbClr val="4E005F"/>
              </a:buClr>
              <a:buNone/>
            </a:pPr>
            <a:endParaRPr lang="en-GB" sz="2400"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3000" i="1"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‘There was no evidence that the victim was frightened of her son but it is alleged that he had taken money from her and she had changed her locks to stop him coming into the house unannounced</a:t>
            </a:r>
            <a:r>
              <a:rPr lang="en-GB" sz="3000"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 </a:t>
            </a:r>
            <a:r>
              <a:rPr lang="en-GB" sz="3000" dirty="0">
                <a:latin typeface="Arial Narrow" panose="020B0606020202030204" pitchFamily="34" charset="0"/>
                <a:ea typeface="Calibri" panose="020F0502020204030204" pitchFamily="34" charset="0"/>
                <a:cs typeface="Times New Roman" panose="02020603050405020304" pitchFamily="18" charset="0"/>
              </a:rPr>
              <a:t>(</a:t>
            </a:r>
            <a:r>
              <a:rPr lang="en-GB" sz="2400" dirty="0">
                <a:latin typeface="Arial Narrow" panose="020B0606020202030204" pitchFamily="34" charset="0"/>
                <a:ea typeface="Calibri" panose="020F0502020204030204" pitchFamily="34" charset="0"/>
                <a:cs typeface="Times New Roman" panose="02020603050405020304" pitchFamily="18" charset="0"/>
              </a:rPr>
              <a:t>DHR057, p. 10, Overview Report). </a:t>
            </a:r>
          </a:p>
          <a:p>
            <a:pPr marL="0" indent="0">
              <a:lnSpc>
                <a:spcPct val="107000"/>
              </a:lnSpc>
              <a:spcAft>
                <a:spcPts val="800"/>
              </a:spcAft>
              <a:buNone/>
            </a:pPr>
            <a:r>
              <a:rPr lang="en-GB" sz="2800" i="1" dirty="0">
                <a:ea typeface="Calibri" panose="020F0502020204030204" pitchFamily="34" charset="0"/>
                <a:cs typeface="Times New Roman" panose="02020603050405020304" pitchFamily="18" charset="0"/>
              </a:rPr>
              <a:t> </a:t>
            </a:r>
            <a:endParaRPr lang="en-GB" sz="2800" dirty="0"/>
          </a:p>
          <a:p>
            <a:endParaRPr lang="en-GB" sz="2800" dirty="0"/>
          </a:p>
          <a:p>
            <a:endParaRPr lang="en-GB" sz="2800" dirty="0"/>
          </a:p>
          <a:p>
            <a:pPr marL="0" indent="0" algn="ctr">
              <a:buNone/>
            </a:pPr>
            <a:endParaRPr lang="en-GB" sz="4800" dirty="0"/>
          </a:p>
        </p:txBody>
      </p:sp>
      <p:sp>
        <p:nvSpPr>
          <p:cNvPr id="8" name="Title 5"/>
          <p:cNvSpPr txBox="1">
            <a:spLocks/>
          </p:cNvSpPr>
          <p:nvPr/>
        </p:nvSpPr>
        <p:spPr>
          <a:xfrm>
            <a:off x="402336" y="1274255"/>
            <a:ext cx="8774916"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Aharoni" pitchFamily="2" charset="-79"/>
                <a:ea typeface="+mj-ea"/>
                <a:cs typeface="Aharoni" pitchFamily="2" charset="-79"/>
              </a:defRPr>
            </a:lvl1pPr>
          </a:lstStyle>
          <a:p>
            <a:r>
              <a:rPr lang="en-GB" sz="2800" b="1" dirty="0">
                <a:solidFill>
                  <a:schemeClr val="accent4"/>
                </a:solidFill>
                <a:effectLst>
                  <a:outerShdw blurRad="38100" dist="38100" dir="2700000" algn="tl">
                    <a:srgbClr val="000000">
                      <a:alpha val="43137"/>
                    </a:srgbClr>
                  </a:outerShdw>
                </a:effectLst>
                <a:latin typeface="Arial Narrow" panose="020B0606020202030204" pitchFamily="34" charset="0"/>
              </a:rPr>
              <a:t>Lack of understanding of familial violence as Domestic Abuse</a:t>
            </a:r>
          </a:p>
        </p:txBody>
      </p:sp>
      <p:sp>
        <p:nvSpPr>
          <p:cNvPr id="9" name="Title 5"/>
          <p:cNvSpPr>
            <a:spLocks noGrp="1"/>
          </p:cNvSpPr>
          <p:nvPr>
            <p:ph type="title"/>
          </p:nvPr>
        </p:nvSpPr>
        <p:spPr>
          <a:xfrm>
            <a:off x="402336" y="228600"/>
            <a:ext cx="11379200" cy="758952"/>
          </a:xfrm>
        </p:spPr>
        <p:txBody>
          <a:bodyPr>
            <a:norm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Case Study 1 (DHR 057)</a:t>
            </a:r>
          </a:p>
        </p:txBody>
      </p:sp>
      <p:pic>
        <p:nvPicPr>
          <p:cNvPr id="1026" name="Picture 2" descr="Is a lack of knowledge preventing buyers from getting on the property lad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724" y="286789"/>
            <a:ext cx="1592568" cy="1055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2923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97</a:t>
            </a:fld>
            <a:endParaRPr lang="en-GB">
              <a:solidFill>
                <a:srgbClr val="4E005F">
                  <a:shade val="75000"/>
                </a:srgbClr>
              </a:solidFill>
            </a:endParaRPr>
          </a:p>
        </p:txBody>
      </p:sp>
      <p:sp>
        <p:nvSpPr>
          <p:cNvPr id="7" name="Content Placeholder 6"/>
          <p:cNvSpPr>
            <a:spLocks noGrp="1"/>
          </p:cNvSpPr>
          <p:nvPr>
            <p:ph sz="quarter" idx="1"/>
          </p:nvPr>
        </p:nvSpPr>
        <p:spPr>
          <a:xfrm>
            <a:off x="442976" y="1847174"/>
            <a:ext cx="11338560" cy="4867072"/>
          </a:xfrm>
        </p:spPr>
        <p:txBody>
          <a:bodyPr>
            <a:normAutofit fontScale="55000" lnSpcReduction="20000"/>
          </a:bodyPr>
          <a:lstStyle/>
          <a:p>
            <a:pPr marL="0" indent="0">
              <a:buNone/>
            </a:pPr>
            <a:endParaRPr lang="en-GB" sz="2800" dirty="0"/>
          </a:p>
          <a:p>
            <a:pPr marL="0" indent="0">
              <a:lnSpc>
                <a:spcPct val="107000"/>
              </a:lnSpc>
              <a:spcAft>
                <a:spcPts val="800"/>
              </a:spcAft>
              <a:buNone/>
            </a:pPr>
            <a:r>
              <a:rPr lang="en-GB" sz="5100" i="1"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‘Evidence from friends was that the victim wasn’t frightened of her son but that she was reluctant to let him in as he had previously taken money from her – she had changed the locks some years previously and also had a “special knock” when a family friend visited. Though she didn’t often talk about her son or how she coped with his behaviour, friends described her being reluctant to take phone calls or accept visitors when he was in her home. A friend who spoke to the victim on the phone the day before the homicide stated that it was the first time the victim had sounded in any way concerned about his presence in the home, this being the same day that the victim rang the clinic and expressed concern about her son’s mental state</a:t>
            </a:r>
            <a:r>
              <a:rPr lang="en-GB" sz="5100"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 </a:t>
            </a:r>
          </a:p>
          <a:p>
            <a:pPr marL="0" indent="0" algn="r">
              <a:lnSpc>
                <a:spcPct val="107000"/>
              </a:lnSpc>
              <a:spcAft>
                <a:spcPts val="800"/>
              </a:spcAft>
              <a:buNone/>
            </a:pPr>
            <a:r>
              <a:rPr lang="en-GB" sz="4400" dirty="0">
                <a:latin typeface="Arial Narrow" panose="020B0606020202030204" pitchFamily="34" charset="0"/>
                <a:ea typeface="Calibri" panose="020F0502020204030204" pitchFamily="34" charset="0"/>
                <a:cs typeface="Times New Roman" panose="02020603050405020304" pitchFamily="18" charset="0"/>
              </a:rPr>
              <a:t>(DHR057 p.11, Overview report)</a:t>
            </a:r>
          </a:p>
          <a:p>
            <a:pPr marL="0" indent="0" algn="ctr">
              <a:buNone/>
            </a:pPr>
            <a:endParaRPr lang="en-GB" sz="4800" dirty="0"/>
          </a:p>
        </p:txBody>
      </p:sp>
      <p:sp>
        <p:nvSpPr>
          <p:cNvPr id="8" name="Title 5"/>
          <p:cNvSpPr>
            <a:spLocks noGrp="1"/>
          </p:cNvSpPr>
          <p:nvPr>
            <p:ph type="title"/>
          </p:nvPr>
        </p:nvSpPr>
        <p:spPr>
          <a:xfrm>
            <a:off x="442976" y="1467698"/>
            <a:ext cx="10255504" cy="525450"/>
          </a:xfrm>
        </p:spPr>
        <p:txBody>
          <a:bodyPr>
            <a:noAutofit/>
          </a:bodyPr>
          <a:lstStyle/>
          <a:p>
            <a:r>
              <a:rPr lang="en-GB" sz="2800" b="1" dirty="0">
                <a:solidFill>
                  <a:schemeClr val="accent4"/>
                </a:solidFill>
                <a:effectLst>
                  <a:outerShdw blurRad="38100" dist="38100" dir="2700000" algn="tl">
                    <a:srgbClr val="000000">
                      <a:alpha val="43137"/>
                    </a:srgbClr>
                  </a:outerShdw>
                </a:effectLst>
                <a:latin typeface="Arial Narrow" panose="020B0606020202030204" pitchFamily="34" charset="0"/>
              </a:rPr>
              <a:t>Lack of understanding of familial violence as Domestic Abuse continued</a:t>
            </a:r>
          </a:p>
        </p:txBody>
      </p:sp>
      <p:sp>
        <p:nvSpPr>
          <p:cNvPr id="9" name="Title 5"/>
          <p:cNvSpPr txBox="1">
            <a:spLocks/>
          </p:cNvSpPr>
          <p:nvPr/>
        </p:nvSpPr>
        <p:spPr>
          <a:xfrm>
            <a:off x="402336" y="228600"/>
            <a:ext cx="113792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Aharoni" pitchFamily="2" charset="-79"/>
                <a:ea typeface="+mj-ea"/>
                <a:cs typeface="Aharoni" pitchFamily="2" charset="-79"/>
              </a:defRPr>
            </a:lvl1pPr>
          </a:lstStyle>
          <a:p>
            <a:r>
              <a:rPr lang="en-GB" sz="3600" b="1">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Case Study 1 (DHR 057)</a:t>
            </a:r>
            <a:endPar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endParaRPr>
          </a:p>
        </p:txBody>
      </p:sp>
      <p:pic>
        <p:nvPicPr>
          <p:cNvPr id="10" name="Picture 2" descr="Is a lack of knowledge preventing buyers from getting on the property lad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7202" y="228600"/>
            <a:ext cx="1651090" cy="11097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126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5301" y="1278078"/>
            <a:ext cx="10288939" cy="758952"/>
          </a:xfrm>
        </p:spPr>
        <p:txBody>
          <a:bodyPr>
            <a:noAutofit/>
          </a:bodyPr>
          <a:lstStyle/>
          <a:p>
            <a:r>
              <a:rPr lang="en-GB" sz="2800" b="1" dirty="0">
                <a:solidFill>
                  <a:schemeClr val="accent4"/>
                </a:solidFill>
                <a:effectLst>
                  <a:outerShdw blurRad="38100" dist="38100" dir="2700000" algn="tl">
                    <a:srgbClr val="000000">
                      <a:alpha val="43137"/>
                    </a:srgbClr>
                  </a:outerShdw>
                </a:effectLst>
                <a:latin typeface="Arial Narrow" panose="020B0606020202030204" pitchFamily="34" charset="0"/>
              </a:rPr>
              <a:t>Lack of understanding of familial violence as Domestic Abuse continued</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98</a:t>
            </a:fld>
            <a:endParaRPr lang="en-GB">
              <a:solidFill>
                <a:srgbClr val="4E005F">
                  <a:shade val="75000"/>
                </a:srgbClr>
              </a:solidFill>
            </a:endParaRPr>
          </a:p>
        </p:txBody>
      </p:sp>
      <p:sp>
        <p:nvSpPr>
          <p:cNvPr id="7" name="Content Placeholder 6"/>
          <p:cNvSpPr>
            <a:spLocks noGrp="1"/>
          </p:cNvSpPr>
          <p:nvPr>
            <p:ph sz="quarter" idx="1"/>
          </p:nvPr>
        </p:nvSpPr>
        <p:spPr>
          <a:xfrm>
            <a:off x="249382" y="2037030"/>
            <a:ext cx="11942618" cy="4867072"/>
          </a:xfrm>
        </p:spPr>
        <p:txBody>
          <a:bodyPr>
            <a:normAutofit/>
          </a:bodyPr>
          <a:lstStyle/>
          <a:p>
            <a:pPr marL="571500" indent="-571500">
              <a:buAutoNum type="romanLcParenR"/>
            </a:pPr>
            <a:r>
              <a:rPr lang="en-GB" sz="2800" dirty="0">
                <a:latin typeface="Arial Narrow" panose="020B0606020202030204" pitchFamily="34" charset="0"/>
              </a:rPr>
              <a:t>Financial abuse – the DHR reports that the perpetrator  had spent a lot of victim’s money; </a:t>
            </a:r>
          </a:p>
          <a:p>
            <a:pPr marL="571500" indent="-571500">
              <a:buAutoNum type="romanLcParenR"/>
            </a:pPr>
            <a:r>
              <a:rPr lang="en-GB" sz="2800" dirty="0">
                <a:latin typeface="Arial Narrow" panose="020B0606020202030204" pitchFamily="34" charset="0"/>
              </a:rPr>
              <a:t>She had changed her lock as she did not want the perpetrator to arrive unannounced </a:t>
            </a:r>
          </a:p>
          <a:p>
            <a:pPr marL="571500" indent="-571500">
              <a:buAutoNum type="romanLcParenR"/>
            </a:pPr>
            <a:r>
              <a:rPr lang="en-GB" sz="2800" dirty="0">
                <a:latin typeface="Arial Narrow" panose="020B0606020202030204" pitchFamily="34" charset="0"/>
              </a:rPr>
              <a:t>‘special knock’ for friends</a:t>
            </a:r>
          </a:p>
          <a:p>
            <a:pPr marL="571500" indent="-571500">
              <a:buAutoNum type="romanLcParenR"/>
            </a:pPr>
            <a:r>
              <a:rPr lang="en-GB" sz="2800" dirty="0">
                <a:latin typeface="Arial Narrow" panose="020B0606020202030204" pitchFamily="34" charset="0"/>
              </a:rPr>
              <a:t>On the day of the homicide despite having initiated contact with MH services, went on to say he wasn’t ‘very unwell’ in the presence of the perpetrator and the consultant psychiatrist  - indicating that she may have been scared of him. This is salient as she had contacted MH services as she was worried about his mental health.</a:t>
            </a:r>
          </a:p>
          <a:p>
            <a:pPr marL="0" indent="0">
              <a:buNone/>
            </a:pPr>
            <a:endParaRPr lang="en-GB" sz="2800" dirty="0"/>
          </a:p>
        </p:txBody>
      </p:sp>
      <p:sp>
        <p:nvSpPr>
          <p:cNvPr id="5" name="Title 5"/>
          <p:cNvSpPr txBox="1">
            <a:spLocks/>
          </p:cNvSpPr>
          <p:nvPr/>
        </p:nvSpPr>
        <p:spPr>
          <a:xfrm>
            <a:off x="531091" y="139650"/>
            <a:ext cx="113792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Aharoni" pitchFamily="2" charset="-79"/>
                <a:ea typeface="+mj-ea"/>
                <a:cs typeface="Aharoni" pitchFamily="2" charset="-79"/>
              </a:defRPr>
            </a:lvl1p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Case Study 1 (DHR 057)</a:t>
            </a:r>
          </a:p>
        </p:txBody>
      </p:sp>
      <p:pic>
        <p:nvPicPr>
          <p:cNvPr id="8" name="Picture 2" descr="Is a lack of knowledge preventing buyers from getting on the property lad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1935" y="286789"/>
            <a:ext cx="1561418" cy="10494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1326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2712" y="228600"/>
            <a:ext cx="10858823" cy="758952"/>
          </a:xfrm>
        </p:spPr>
        <p:txBody>
          <a:bodyPr>
            <a:noAutofit/>
          </a:bodyPr>
          <a:lstStyle/>
          <a:p>
            <a:r>
              <a:rPr lang="en-GB" sz="3600" b="1" dirty="0">
                <a:solidFill>
                  <a:schemeClr val="accent4"/>
                </a:solidFill>
                <a:effectLst>
                  <a:outerShdw blurRad="38100" dist="38100" dir="2700000" algn="tl">
                    <a:srgbClr val="000000">
                      <a:alpha val="43137"/>
                    </a:srgbClr>
                  </a:outerShdw>
                </a:effectLst>
                <a:latin typeface="Arial Narrow" panose="020B0606020202030204" pitchFamily="34" charset="0"/>
              </a:rPr>
              <a:t>Learning: Familial violence as Domestic Abuse</a:t>
            </a:r>
          </a:p>
        </p:txBody>
      </p:sp>
      <p:sp>
        <p:nvSpPr>
          <p:cNvPr id="3" name="Slide Number Placeholder 2"/>
          <p:cNvSpPr>
            <a:spLocks noGrp="1"/>
          </p:cNvSpPr>
          <p:nvPr>
            <p:ph type="sldNum" sz="quarter" idx="12"/>
          </p:nvPr>
        </p:nvSpPr>
        <p:spPr/>
        <p:txBody>
          <a:bodyPr/>
          <a:lstStyle/>
          <a:p>
            <a:fld id="{60871EE4-0299-4B1E-9AD9-3E436FE4EEBC}" type="slidenum">
              <a:rPr lang="en-GB" smtClean="0">
                <a:solidFill>
                  <a:srgbClr val="4E005F">
                    <a:shade val="75000"/>
                  </a:srgbClr>
                </a:solidFill>
              </a:rPr>
              <a:pPr/>
              <a:t>99</a:t>
            </a:fld>
            <a:endParaRPr lang="en-GB">
              <a:solidFill>
                <a:srgbClr val="4E005F">
                  <a:shade val="75000"/>
                </a:srgbClr>
              </a:solidFill>
            </a:endParaRPr>
          </a:p>
        </p:txBody>
      </p:sp>
      <p:sp>
        <p:nvSpPr>
          <p:cNvPr id="7" name="Content Placeholder 6"/>
          <p:cNvSpPr>
            <a:spLocks noGrp="1"/>
          </p:cNvSpPr>
          <p:nvPr>
            <p:ph sz="quarter" idx="1"/>
          </p:nvPr>
        </p:nvSpPr>
        <p:spPr>
          <a:xfrm>
            <a:off x="249936" y="1506519"/>
            <a:ext cx="11740896" cy="4867072"/>
          </a:xfrm>
        </p:spPr>
        <p:txBody>
          <a:bodyPr>
            <a:normAutofit/>
          </a:bodyPr>
          <a:lstStyle/>
          <a:p>
            <a:pPr marL="0" indent="0">
              <a:lnSpc>
                <a:spcPct val="107000"/>
              </a:lnSpc>
              <a:spcAft>
                <a:spcPts val="800"/>
              </a:spcAft>
              <a:buNone/>
            </a:pPr>
            <a:r>
              <a:rPr lang="en-GB" sz="2800" i="1"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‘The potential of child on parent violence may not be initially viewed in the spectrum of domestic violence. There was evidence that there were times when S [victim] expressed some fear of her son</a:t>
            </a:r>
            <a:r>
              <a:rPr lang="en-GB" sz="2800"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 </a:t>
            </a:r>
            <a:r>
              <a:rPr lang="en-GB" sz="2400" dirty="0">
                <a:latin typeface="Arial Narrow" panose="020B0606020202030204" pitchFamily="34" charset="0"/>
                <a:ea typeface="Calibri" panose="020F0502020204030204" pitchFamily="34" charset="0"/>
                <a:cs typeface="Times New Roman" panose="02020603050405020304" pitchFamily="18" charset="0"/>
              </a:rPr>
              <a:t>(DHR 119, p. 24 Overview Report). </a:t>
            </a:r>
            <a:endParaRPr lang="en-GB" sz="2800" dirty="0">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800" i="1"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‘Management within the [name of team] assessment team within [name of mental health trust] must accept the findings of this DHR and the consequent lack of exploration of the risks connected to domestic violence. Relevant and appropriate training must be delivered for [mental health trust] professionals to better understand domestic violence, including in a familial setting, and risk assessment, safety planning and prioritisation of such cases’</a:t>
            </a:r>
            <a:r>
              <a:rPr lang="en-GB" sz="2800" dirty="0">
                <a:solidFill>
                  <a:schemeClr val="accent6"/>
                </a:solidFill>
                <a:latin typeface="Arial Narrow" panose="020B0606020202030204" pitchFamily="34" charset="0"/>
                <a:ea typeface="Calibri" panose="020F0502020204030204" pitchFamily="34" charset="0"/>
                <a:cs typeface="Times New Roman" panose="02020603050405020304" pitchFamily="18" charset="0"/>
              </a:rPr>
              <a:t> </a:t>
            </a:r>
            <a:r>
              <a:rPr lang="en-GB" sz="2400" dirty="0">
                <a:latin typeface="Arial Narrow" panose="020B0606020202030204" pitchFamily="34" charset="0"/>
                <a:ea typeface="Calibri" panose="020F0502020204030204" pitchFamily="34" charset="0"/>
                <a:cs typeface="Times New Roman" panose="02020603050405020304" pitchFamily="18" charset="0"/>
              </a:rPr>
              <a:t>(DHR 073, p.30, Executive Summary). </a:t>
            </a:r>
          </a:p>
          <a:p>
            <a:pPr marL="0" indent="0">
              <a:buNone/>
            </a:pPr>
            <a:endParaRPr lang="en-GB" sz="2800" dirty="0"/>
          </a:p>
          <a:p>
            <a:pPr marL="0" indent="0">
              <a:buNone/>
            </a:pPr>
            <a:endParaRPr lang="en-GB" sz="2800" dirty="0"/>
          </a:p>
        </p:txBody>
      </p:sp>
      <p:pic>
        <p:nvPicPr>
          <p:cNvPr id="2050" name="Picture 2" descr="Image result for learning boo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9984" y="401109"/>
            <a:ext cx="1238903" cy="121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54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TotalTime>
  <Words>17156</Words>
  <Application>Microsoft Office PowerPoint</Application>
  <PresentationFormat>Widescreen</PresentationFormat>
  <Paragraphs>1962</Paragraphs>
  <Slides>147</Slides>
  <Notes>81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147</vt:i4>
      </vt:variant>
    </vt:vector>
  </HeadingPairs>
  <TitlesOfParts>
    <vt:vector size="165" baseType="lpstr">
      <vt:lpstr>Arial</vt:lpstr>
      <vt:lpstr>Arial Narrow</vt:lpstr>
      <vt:lpstr>Arial Nova Light</vt:lpstr>
      <vt:lpstr>Arial Rounded MT Bold</vt:lpstr>
      <vt:lpstr>Asap</vt:lpstr>
      <vt:lpstr>Calibri</vt:lpstr>
      <vt:lpstr>Calibri Light</vt:lpstr>
      <vt:lpstr>Courier New</vt:lpstr>
      <vt:lpstr>Georgia</vt:lpstr>
      <vt:lpstr>Roboto</vt:lpstr>
      <vt:lpstr>Symbol</vt:lpstr>
      <vt:lpstr>Tahoma</vt:lpstr>
      <vt:lpstr>Times</vt:lpstr>
      <vt:lpstr>Times New Roman</vt:lpstr>
      <vt:lpstr>Verdana</vt:lpstr>
      <vt:lpstr>Wingdings</vt:lpstr>
      <vt:lpstr>Office Theme</vt:lpstr>
      <vt:lpstr>Chart</vt:lpstr>
      <vt:lpstr>PowerPoint Presentation</vt:lpstr>
      <vt:lpstr>Programme</vt:lpstr>
      <vt:lpstr>Network meeting – aims </vt:lpstr>
      <vt:lpstr>Our vision is to reduce mental health problems by addressing associated violence and abuse, particularly domestic and sexual violence.</vt:lpstr>
      <vt:lpstr>Why an interdisciplinary network?</vt:lpstr>
      <vt:lpstr>Network objectives </vt:lpstr>
      <vt:lpstr>Network themes </vt:lpstr>
      <vt:lpstr>VAMHN Team</vt:lpstr>
      <vt:lpstr>Network members</vt:lpstr>
      <vt:lpstr>PowerPoint Presentation</vt:lpstr>
      <vt:lpstr>PowerPoint Presentation</vt:lpstr>
      <vt:lpstr>Setting research priorities - why bother?</vt:lpstr>
      <vt:lpstr>Setting research priorities – how?</vt:lpstr>
      <vt:lpstr>Process</vt:lpstr>
      <vt:lpstr>Survey</vt:lpstr>
      <vt:lpstr>Sample</vt:lpstr>
      <vt:lpstr>Our example topics</vt:lpstr>
      <vt:lpstr>Analysis</vt:lpstr>
      <vt:lpstr>Potential ‘stage 2’ process</vt:lpstr>
      <vt:lpstr>Preliminary themes</vt:lpstr>
      <vt:lpstr>PowerPoint Presentation</vt:lpstr>
      <vt:lpstr>PowerPoint Presentation</vt:lpstr>
      <vt:lpstr>Roundtable discussions</vt:lpstr>
      <vt:lpstr>PowerPoint Presentation</vt:lpstr>
      <vt:lpstr>Domestic abuse perpetration &amp; mental health needs</vt:lpstr>
      <vt:lpstr>PowerPoint Presentation</vt:lpstr>
      <vt:lpstr>Our strategy to end domestic abuse, for good </vt:lpstr>
      <vt:lpstr>The Drive model </vt:lpstr>
      <vt:lpstr>Overview</vt:lpstr>
      <vt:lpstr>Key points  </vt:lpstr>
      <vt:lpstr>Why is it so important to understand this relationship?  </vt:lpstr>
      <vt:lpstr>AVA survivor consultation </vt:lpstr>
      <vt:lpstr>UoB independent evaluation – needs2 </vt:lpstr>
      <vt:lpstr>UoB independent evaluation – service user interviews2</vt:lpstr>
      <vt:lpstr>Drive data – diagnosed mental health conditions </vt:lpstr>
      <vt:lpstr>Drive data – high additional needs</vt:lpstr>
      <vt:lpstr>Types of mental health need</vt:lpstr>
      <vt:lpstr>High prevalence in domestic homicide cases </vt:lpstr>
      <vt:lpstr>Mental health need and abuse type4,10</vt:lpstr>
      <vt:lpstr>Adverse Childhood Experiences (ACE)19</vt:lpstr>
      <vt:lpstr>Adverse Childhood Experiences (ACE)</vt:lpstr>
      <vt:lpstr>Traumatic Brain Injury (TBI)</vt:lpstr>
      <vt:lpstr>Practice implications</vt:lpstr>
      <vt:lpstr>Drive Case Manager approach</vt:lpstr>
      <vt:lpstr>Drive Case Manager approach</vt:lpstr>
      <vt:lpstr>Examples of Drive work around mental health</vt:lpstr>
      <vt:lpstr>Challenges</vt:lpstr>
      <vt:lpstr>Outcomes</vt:lpstr>
      <vt:lpstr>UoB independent evaluation – service user interviews3</vt:lpstr>
      <vt:lpstr>Service user feedback</vt:lpstr>
      <vt:lpstr>Keep in touch</vt:lpstr>
      <vt:lpstr>References (1)</vt:lpstr>
      <vt:lpstr>References (2)</vt:lpstr>
      <vt:lpstr>PowerPoint Presentation</vt:lpstr>
      <vt:lpstr>Implementing lessons from domestic homicide reviews: a focus on intimate partner violence  Violence, Abuse and Mental Health Network Meeting March 11th 2019  </vt:lpstr>
      <vt:lpstr>STADV Operational Focus (Hammersmith, Westminster, Kensington and Chelsea)</vt:lpstr>
      <vt:lpstr>Domestic Homicide Review</vt:lpstr>
      <vt:lpstr>PowerPoint Presentation</vt:lpstr>
      <vt:lpstr>Overview of Victim Demographics</vt:lpstr>
      <vt:lpstr>PowerPoint Presentation</vt:lpstr>
      <vt:lpstr>Findings: Common Risk Factors</vt:lpstr>
      <vt:lpstr>PowerPoint Presentation</vt:lpstr>
      <vt:lpstr>Mental Health Findings</vt:lpstr>
      <vt:lpstr>Key Themes for Mental Health</vt:lpstr>
      <vt:lpstr>Key Themes for Mental Health</vt:lpstr>
      <vt:lpstr>Recommendations for Mental Health</vt:lpstr>
      <vt:lpstr>Our local work so far….. </vt:lpstr>
      <vt:lpstr>Outcomes:</vt:lpstr>
      <vt:lpstr>Taking ‘best practice’ to a national level:</vt:lpstr>
      <vt:lpstr>Supporting professionals and the community to address domestic abuse with confidence</vt:lpstr>
      <vt:lpstr>PowerPoint Presentation</vt:lpstr>
      <vt:lpstr>      DOMESTIC HOMICIDE RESEARCH NETWORK</vt:lpstr>
      <vt:lpstr>Why Research Domestic Homicide?</vt:lpstr>
      <vt:lpstr>          DOMESTIC HOMICIDE RESEARCH NETWORK </vt:lpstr>
      <vt:lpstr>This session</vt:lpstr>
      <vt:lpstr>PowerPoint Presentation</vt:lpstr>
      <vt:lpstr>LEARNING FROM DOMESTIC HOMICIDE REVIEWS: PARRICIDE, MENTAL HEALTH &amp; DOMESTIC ABUSE </vt:lpstr>
      <vt:lpstr>Study Aims (pilot)</vt:lpstr>
      <vt:lpstr>DHR Parricide study</vt:lpstr>
      <vt:lpstr>Victim Demographics</vt:lpstr>
      <vt:lpstr>Victim Risk Factors</vt:lpstr>
      <vt:lpstr>Perpetrator Demographics</vt:lpstr>
      <vt:lpstr>Perpetrator Risk Factors</vt:lpstr>
      <vt:lpstr>Age/Gender</vt:lpstr>
      <vt:lpstr>Diagnosed MH Disorders (DSM-IV-TR) </vt:lpstr>
      <vt:lpstr>Mental Health Diagnoses (DSM-IV-TR)</vt:lpstr>
      <vt:lpstr>Mental Health (Victims)  </vt:lpstr>
      <vt:lpstr>Mental Health (Perpetrators) </vt:lpstr>
      <vt:lpstr>Mental Health (Perpetrators)  </vt:lpstr>
      <vt:lpstr>Mental Health (Perpetrators)  </vt:lpstr>
      <vt:lpstr>Parricide vs Other Domestic Homicide (MH)</vt:lpstr>
      <vt:lpstr>Contact with Support Services  </vt:lpstr>
      <vt:lpstr>Relationship characteristics</vt:lpstr>
      <vt:lpstr>Carer Relationships</vt:lpstr>
      <vt:lpstr>Case Study 1 (DHR 057)</vt:lpstr>
      <vt:lpstr>Case Study 1 (DHR 057)</vt:lpstr>
      <vt:lpstr>Lack of understanding of familial violence as Domestic Abuse continued</vt:lpstr>
      <vt:lpstr>Lack of understanding of familial violence as Domestic Abuse continued</vt:lpstr>
      <vt:lpstr>Learning: Familial violence as Domestic Abuse</vt:lpstr>
      <vt:lpstr>Learning re: Carers/Mental Health</vt:lpstr>
      <vt:lpstr>Learning re: Risk Assessment</vt:lpstr>
      <vt:lpstr>Summary of pilot</vt:lpstr>
      <vt:lpstr>ESRC DHR Study (ES/S005471/1) </vt:lpstr>
      <vt:lpstr>PowerPoint Presentation</vt:lpstr>
      <vt:lpstr>Domestic homicide, mental health and  substance misuse</vt:lpstr>
      <vt:lpstr>Topics </vt:lpstr>
      <vt:lpstr>Background</vt:lpstr>
      <vt:lpstr>Theoretical framework</vt:lpstr>
      <vt:lpstr>The aim of this study</vt:lpstr>
      <vt:lpstr>Material and methods</vt:lpstr>
      <vt:lpstr>Material and methods </vt:lpstr>
      <vt:lpstr>Reliability</vt:lpstr>
      <vt:lpstr>Material and methods</vt:lpstr>
      <vt:lpstr>Results  Mental health </vt:lpstr>
      <vt:lpstr>Results Identifying and differentiating substance use</vt:lpstr>
      <vt:lpstr>IPH incidents with and without the influence of substance and type of substance use</vt:lpstr>
      <vt:lpstr>IPH incidents perpetrator with (n = 94) compared to  without (n = 63) the influence of substance - multivariate analysis</vt:lpstr>
      <vt:lpstr>IPH incidents with alcohol only (n = 52) compared to drugs/combinations (n = 42) - multivariate analysis</vt:lpstr>
      <vt:lpstr>Conclusions</vt:lpstr>
      <vt:lpstr>Strengths and limitations</vt:lpstr>
      <vt:lpstr>Research implications</vt:lpstr>
      <vt:lpstr>      </vt:lpstr>
      <vt:lpstr>PowerPoint Presentation</vt:lpstr>
      <vt:lpstr>PowerPoint Presentation</vt:lpstr>
      <vt:lpstr>Analysis of Domestic Homicide  Reviews (DHRs)</vt:lpstr>
      <vt:lpstr>Characteristics of Domestic Homicides  where Children Involved</vt:lpstr>
      <vt:lpstr>Extent of Children’s Involvement</vt:lpstr>
      <vt:lpstr>Children’s Active Involvement   </vt:lpstr>
      <vt:lpstr>Histories of child abuse and harm</vt:lpstr>
      <vt:lpstr>Child Contact as a Means of Sustaining Control and Coercion </vt:lpstr>
      <vt:lpstr>Care of Children Post-Homicide</vt:lpstr>
      <vt:lpstr>Support for Children Post-Homicide</vt:lpstr>
      <vt:lpstr>     Trauma – risks and consequences (Alisic et al 2015)</vt:lpstr>
      <vt:lpstr> Post-Homicide Care for Children to Encompass (Alisic et al 2017)</vt:lpstr>
      <vt:lpstr>Professional Perception Lacking in Breadth and Depth </vt:lpstr>
      <vt:lpstr>Failures to Listen to Children</vt:lpstr>
      <vt:lpstr>Children’s Involvement in DHR Process</vt:lpstr>
      <vt:lpstr>Children’s Voices in DHRs (3 reports)</vt:lpstr>
      <vt:lpstr>Conclusions</vt:lpstr>
      <vt:lpstr>References</vt:lpstr>
      <vt:lpstr>PowerPoint Presentation</vt:lpstr>
      <vt:lpstr>Cross-network meeting</vt:lpstr>
      <vt:lpstr>Save the Date </vt:lpstr>
      <vt:lpstr>Grants competitions</vt:lpstr>
      <vt:lpstr>Online data resource</vt:lpstr>
      <vt:lpstr>Network Website – future plans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Kaul, Anjuli</dc:creator>
  <cp:lastModifiedBy>Hannam, Ben</cp:lastModifiedBy>
  <cp:revision>10</cp:revision>
  <dcterms:created xsi:type="dcterms:W3CDTF">2019-03-08T14:23:27Z</dcterms:created>
  <dcterms:modified xsi:type="dcterms:W3CDTF">2019-03-12T11:10:30Z</dcterms:modified>
</cp:coreProperties>
</file>