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73" r:id="rId4"/>
    <p:sldId id="294" r:id="rId5"/>
    <p:sldId id="280" r:id="rId6"/>
    <p:sldId id="288" r:id="rId7"/>
    <p:sldId id="283" r:id="rId8"/>
    <p:sldId id="290" r:id="rId9"/>
    <p:sldId id="289" r:id="rId10"/>
    <p:sldId id="291" r:id="rId11"/>
    <p:sldId id="403" r:id="rId12"/>
    <p:sldId id="292" r:id="rId13"/>
    <p:sldId id="399" r:id="rId14"/>
    <p:sldId id="401" r:id="rId15"/>
    <p:sldId id="400" r:id="rId16"/>
    <p:sldId id="29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5"/>
  </p:normalViewPr>
  <p:slideViewPr>
    <p:cSldViewPr snapToGrid="0" snapToObjects="1">
      <p:cViewPr>
        <p:scale>
          <a:sx n="106" d="100"/>
          <a:sy n="106" d="100"/>
        </p:scale>
        <p:origin x="18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BC4F0-9EC0-CE45-AB96-0E9FF196B33E}" type="datetimeFigureOut">
              <a:rPr lang="en-US" smtClean="0"/>
              <a:t>11/16/21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51BED-14EB-0742-B67A-B9C1A7FFC6E8}" type="slidenum">
              <a:rPr lang="en-US" smtClean="0"/>
              <a:t>‹#›</a:t>
            </a:fld>
            <a:endParaRPr lang="en-US"/>
          </a:p>
        </p:txBody>
      </p:sp>
    </p:spTree>
    <p:extLst>
      <p:ext uri="{BB962C8B-B14F-4D97-AF65-F5344CB8AC3E}">
        <p14:creationId xmlns:p14="http://schemas.microsoft.com/office/powerpoint/2010/main" val="424368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A91440B2-3721-7B44-A443-B3816A6FBB3A}"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DF12-3EAD-5647-A745-DA8302DDF453}" type="slidenum">
              <a:rPr lang="en-US" smtClean="0"/>
              <a:t>‹#›</a:t>
            </a:fld>
            <a:endParaRPr lang="en-US"/>
          </a:p>
        </p:txBody>
      </p:sp>
    </p:spTree>
    <p:extLst>
      <p:ext uri="{BB962C8B-B14F-4D97-AF65-F5344CB8AC3E}">
        <p14:creationId xmlns:p14="http://schemas.microsoft.com/office/powerpoint/2010/main" val="228075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A91440B2-3721-7B44-A443-B3816A6FBB3A}"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DF12-3EAD-5647-A745-DA8302DDF453}" type="slidenum">
              <a:rPr lang="en-US" smtClean="0"/>
              <a:t>‹#›</a:t>
            </a:fld>
            <a:endParaRPr lang="en-US"/>
          </a:p>
        </p:txBody>
      </p:sp>
    </p:spTree>
    <p:extLst>
      <p:ext uri="{BB962C8B-B14F-4D97-AF65-F5344CB8AC3E}">
        <p14:creationId xmlns:p14="http://schemas.microsoft.com/office/powerpoint/2010/main" val="184972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A91440B2-3721-7B44-A443-B3816A6FBB3A}"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DF12-3EAD-5647-A745-DA8302DDF453}" type="slidenum">
              <a:rPr lang="en-US" smtClean="0"/>
              <a:t>‹#›</a:t>
            </a:fld>
            <a:endParaRPr lang="en-US"/>
          </a:p>
        </p:txBody>
      </p:sp>
    </p:spTree>
    <p:extLst>
      <p:ext uri="{BB962C8B-B14F-4D97-AF65-F5344CB8AC3E}">
        <p14:creationId xmlns:p14="http://schemas.microsoft.com/office/powerpoint/2010/main" val="372595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A91440B2-3721-7B44-A443-B3816A6FBB3A}"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DF12-3EAD-5647-A745-DA8302DDF453}" type="slidenum">
              <a:rPr lang="en-US" smtClean="0"/>
              <a:t>‹#›</a:t>
            </a:fld>
            <a:endParaRPr lang="en-US"/>
          </a:p>
        </p:txBody>
      </p:sp>
    </p:spTree>
    <p:extLst>
      <p:ext uri="{BB962C8B-B14F-4D97-AF65-F5344CB8AC3E}">
        <p14:creationId xmlns:p14="http://schemas.microsoft.com/office/powerpoint/2010/main" val="873059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A91440B2-3721-7B44-A443-B3816A6FBB3A}"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1DF12-3EAD-5647-A745-DA8302DDF453}" type="slidenum">
              <a:rPr lang="en-US" smtClean="0"/>
              <a:t>‹#›</a:t>
            </a:fld>
            <a:endParaRPr lang="en-US"/>
          </a:p>
        </p:txBody>
      </p:sp>
    </p:spTree>
    <p:extLst>
      <p:ext uri="{BB962C8B-B14F-4D97-AF65-F5344CB8AC3E}">
        <p14:creationId xmlns:p14="http://schemas.microsoft.com/office/powerpoint/2010/main" val="24766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A91440B2-3721-7B44-A443-B3816A6FBB3A}" type="datetimeFigureOut">
              <a:rPr lang="en-US" smtClean="0"/>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1DF12-3EAD-5647-A745-DA8302DDF453}" type="slidenum">
              <a:rPr lang="en-US" smtClean="0"/>
              <a:t>‹#›</a:t>
            </a:fld>
            <a:endParaRPr lang="en-US"/>
          </a:p>
        </p:txBody>
      </p:sp>
    </p:spTree>
    <p:extLst>
      <p:ext uri="{BB962C8B-B14F-4D97-AF65-F5344CB8AC3E}">
        <p14:creationId xmlns:p14="http://schemas.microsoft.com/office/powerpoint/2010/main" val="386761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A91440B2-3721-7B44-A443-B3816A6FBB3A}" type="datetimeFigureOut">
              <a:rPr lang="en-US" smtClean="0"/>
              <a:t>11/5/21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1DF12-3EAD-5647-A745-DA8302DDF453}" type="slidenum">
              <a:rPr lang="en-US" smtClean="0"/>
              <a:t>‹#›</a:t>
            </a:fld>
            <a:endParaRPr lang="en-US"/>
          </a:p>
        </p:txBody>
      </p:sp>
    </p:spTree>
    <p:extLst>
      <p:ext uri="{BB962C8B-B14F-4D97-AF65-F5344CB8AC3E}">
        <p14:creationId xmlns:p14="http://schemas.microsoft.com/office/powerpoint/2010/main" val="177635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A91440B2-3721-7B44-A443-B3816A6FBB3A}" type="datetimeFigureOut">
              <a:rPr lang="en-US" smtClean="0"/>
              <a:t>11/5/21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1DF12-3EAD-5647-A745-DA8302DDF453}" type="slidenum">
              <a:rPr lang="en-US" smtClean="0"/>
              <a:t>‹#›</a:t>
            </a:fld>
            <a:endParaRPr lang="en-US"/>
          </a:p>
        </p:txBody>
      </p:sp>
    </p:spTree>
    <p:extLst>
      <p:ext uri="{BB962C8B-B14F-4D97-AF65-F5344CB8AC3E}">
        <p14:creationId xmlns:p14="http://schemas.microsoft.com/office/powerpoint/2010/main" val="407603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440B2-3721-7B44-A443-B3816A6FBB3A}" type="datetimeFigureOut">
              <a:rPr lang="en-US" smtClean="0"/>
              <a:t>11/5/21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1DF12-3EAD-5647-A745-DA8302DDF453}" type="slidenum">
              <a:rPr lang="en-US" smtClean="0"/>
              <a:t>‹#›</a:t>
            </a:fld>
            <a:endParaRPr lang="en-US"/>
          </a:p>
        </p:txBody>
      </p:sp>
    </p:spTree>
    <p:extLst>
      <p:ext uri="{BB962C8B-B14F-4D97-AF65-F5344CB8AC3E}">
        <p14:creationId xmlns:p14="http://schemas.microsoft.com/office/powerpoint/2010/main" val="309288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A91440B2-3721-7B44-A443-B3816A6FBB3A}" type="datetimeFigureOut">
              <a:rPr lang="en-US" smtClean="0"/>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1DF12-3EAD-5647-A745-DA8302DDF453}" type="slidenum">
              <a:rPr lang="en-US" smtClean="0"/>
              <a:t>‹#›</a:t>
            </a:fld>
            <a:endParaRPr lang="en-US"/>
          </a:p>
        </p:txBody>
      </p:sp>
    </p:spTree>
    <p:extLst>
      <p:ext uri="{BB962C8B-B14F-4D97-AF65-F5344CB8AC3E}">
        <p14:creationId xmlns:p14="http://schemas.microsoft.com/office/powerpoint/2010/main" val="51495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A91440B2-3721-7B44-A443-B3816A6FBB3A}" type="datetimeFigureOut">
              <a:rPr lang="en-US" smtClean="0"/>
              <a:t>11/5/21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1DF12-3EAD-5647-A745-DA8302DDF453}" type="slidenum">
              <a:rPr lang="en-US" smtClean="0"/>
              <a:t>‹#›</a:t>
            </a:fld>
            <a:endParaRPr lang="en-US"/>
          </a:p>
        </p:txBody>
      </p:sp>
    </p:spTree>
    <p:extLst>
      <p:ext uri="{BB962C8B-B14F-4D97-AF65-F5344CB8AC3E}">
        <p14:creationId xmlns:p14="http://schemas.microsoft.com/office/powerpoint/2010/main" val="4057768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440B2-3721-7B44-A443-B3816A6FBB3A}" type="datetimeFigureOut">
              <a:rPr lang="en-US" smtClean="0"/>
              <a:t>11/5/21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1DF12-3EAD-5647-A745-DA8302DDF453}" type="slidenum">
              <a:rPr lang="en-US" smtClean="0"/>
              <a:t>‹#›</a:t>
            </a:fld>
            <a:endParaRPr lang="en-US"/>
          </a:p>
        </p:txBody>
      </p:sp>
    </p:spTree>
    <p:extLst>
      <p:ext uri="{BB962C8B-B14F-4D97-AF65-F5344CB8AC3E}">
        <p14:creationId xmlns:p14="http://schemas.microsoft.com/office/powerpoint/2010/main" val="232854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407" y="2001825"/>
            <a:ext cx="7772400" cy="1470025"/>
          </a:xfrm>
        </p:spPr>
        <p:txBody>
          <a:bodyPr>
            <a:normAutofit fontScale="90000"/>
          </a:bodyPr>
          <a:lstStyle/>
          <a:p>
            <a:br>
              <a:rPr lang="en-US" dirty="0"/>
            </a:br>
            <a:r>
              <a:rPr lang="en-US" dirty="0"/>
              <a:t>  </a:t>
            </a:r>
            <a:br>
              <a:rPr lang="en-US" dirty="0"/>
            </a:br>
            <a:endParaRPr lang="en-US" dirty="0"/>
          </a:p>
        </p:txBody>
      </p:sp>
      <p:sp>
        <p:nvSpPr>
          <p:cNvPr id="3" name="Subtitle 2"/>
          <p:cNvSpPr>
            <a:spLocks noGrp="1"/>
          </p:cNvSpPr>
          <p:nvPr>
            <p:ph type="subTitle" idx="1"/>
          </p:nvPr>
        </p:nvSpPr>
        <p:spPr>
          <a:xfrm>
            <a:off x="174883" y="2336748"/>
            <a:ext cx="7235320" cy="1926493"/>
          </a:xfrm>
        </p:spPr>
        <p:txBody>
          <a:bodyPr>
            <a:noAutofit/>
          </a:bodyPr>
          <a:lstStyle/>
          <a:p>
            <a:r>
              <a:rPr lang="en-US" sz="4400" dirty="0">
                <a:solidFill>
                  <a:schemeClr val="tx2">
                    <a:lumMod val="60000"/>
                    <a:lumOff val="40000"/>
                  </a:schemeClr>
                </a:solidFill>
              </a:rPr>
              <a:t>Healing from Sexual Violence: Body-focused mental health approaches</a:t>
            </a:r>
          </a:p>
        </p:txBody>
      </p:sp>
      <p:pic>
        <p:nvPicPr>
          <p:cNvPr id="4" name="Picture 3" descr="svri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763" y="0"/>
            <a:ext cx="2055237" cy="6858000"/>
          </a:xfrm>
          <a:prstGeom prst="rect">
            <a:avLst/>
          </a:prstGeom>
        </p:spPr>
      </p:pic>
      <p:pic>
        <p:nvPicPr>
          <p:cNvPr id="5" name="Picture 4" descr="svri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004231" cy="2507701"/>
          </a:xfrm>
          <a:prstGeom prst="rect">
            <a:avLst/>
          </a:prstGeom>
        </p:spPr>
      </p:pic>
      <p:sp>
        <p:nvSpPr>
          <p:cNvPr id="6" name="TextBox 5">
            <a:extLst>
              <a:ext uri="{FF2B5EF4-FFF2-40B4-BE49-F238E27FC236}">
                <a16:creationId xmlns:a16="http://schemas.microsoft.com/office/drawing/2014/main" id="{C111D900-7886-2E4E-8B74-2FA33BFC6276}"/>
              </a:ext>
            </a:extLst>
          </p:cNvPr>
          <p:cNvSpPr txBox="1"/>
          <p:nvPr/>
        </p:nvSpPr>
        <p:spPr>
          <a:xfrm>
            <a:off x="1104405" y="5973289"/>
            <a:ext cx="5617029" cy="646331"/>
          </a:xfrm>
          <a:prstGeom prst="rect">
            <a:avLst/>
          </a:prstGeom>
          <a:noFill/>
        </p:spPr>
        <p:txBody>
          <a:bodyPr wrap="square" rtlCol="0">
            <a:spAutoFit/>
          </a:bodyPr>
          <a:lstStyle/>
          <a:p>
            <a:pPr algn="ctr"/>
            <a:r>
              <a:rPr lang="en-US" dirty="0"/>
              <a:t>November 23, 2021</a:t>
            </a:r>
          </a:p>
          <a:p>
            <a:pPr algn="ctr"/>
            <a:endParaRPr lang="en-US" dirty="0"/>
          </a:p>
        </p:txBody>
      </p:sp>
      <p:sp>
        <p:nvSpPr>
          <p:cNvPr id="7" name="TextBox 6">
            <a:extLst>
              <a:ext uri="{FF2B5EF4-FFF2-40B4-BE49-F238E27FC236}">
                <a16:creationId xmlns:a16="http://schemas.microsoft.com/office/drawing/2014/main" id="{7F6C4E09-E22A-0642-AB4E-D53776028FEC}"/>
              </a:ext>
            </a:extLst>
          </p:cNvPr>
          <p:cNvSpPr txBox="1"/>
          <p:nvPr/>
        </p:nvSpPr>
        <p:spPr>
          <a:xfrm>
            <a:off x="336138" y="5487024"/>
            <a:ext cx="6913880" cy="461665"/>
          </a:xfrm>
          <a:prstGeom prst="rect">
            <a:avLst/>
          </a:prstGeom>
          <a:noFill/>
        </p:spPr>
        <p:txBody>
          <a:bodyPr wrap="none" rtlCol="0">
            <a:spAutoFit/>
          </a:bodyPr>
          <a:lstStyle/>
          <a:p>
            <a:r>
              <a:rPr lang="en-US" sz="2400" dirty="0"/>
              <a:t>Abbie Shepard Fields, Sophie </a:t>
            </a:r>
            <a:r>
              <a:rPr lang="en-US" sz="2400" dirty="0" err="1"/>
              <a:t>Namy</a:t>
            </a:r>
            <a:r>
              <a:rPr lang="en-US" sz="2400" dirty="0"/>
              <a:t>, Elizabeth Dartnall</a:t>
            </a:r>
          </a:p>
        </p:txBody>
      </p:sp>
    </p:spTree>
    <p:extLst>
      <p:ext uri="{BB962C8B-B14F-4D97-AF65-F5344CB8AC3E}">
        <p14:creationId xmlns:p14="http://schemas.microsoft.com/office/powerpoint/2010/main" val="416248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US" dirty="0"/>
              <a:t>                 </a:t>
            </a:r>
            <a:r>
              <a:rPr lang="en-US" i="1" dirty="0">
                <a:solidFill>
                  <a:srgbClr val="558ED5"/>
                </a:solidFill>
              </a:rPr>
              <a:t>A yoga experience in Nicaragua</a:t>
            </a:r>
          </a:p>
        </p:txBody>
      </p:sp>
      <p:sp>
        <p:nvSpPr>
          <p:cNvPr id="3" name="Content Placeholder 2"/>
          <p:cNvSpPr>
            <a:spLocks noGrp="1"/>
          </p:cNvSpPr>
          <p:nvPr>
            <p:ph idx="1"/>
          </p:nvPr>
        </p:nvSpPr>
        <p:spPr>
          <a:xfrm>
            <a:off x="209005" y="1600200"/>
            <a:ext cx="8746085" cy="4525963"/>
          </a:xfrm>
        </p:spPr>
        <p:txBody>
          <a:bodyPr/>
          <a:lstStyle/>
          <a:p>
            <a:pPr marL="0" indent="0">
              <a:buNone/>
            </a:pPr>
            <a:endParaRPr lang="en-US" dirty="0"/>
          </a:p>
          <a:p>
            <a:pPr marL="0" indent="0">
              <a:buNone/>
            </a:pPr>
            <a:endParaRPr lang="en-US" dirty="0"/>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59835" cy="1923112"/>
          </a:xfrm>
          <a:prstGeom prst="rect">
            <a:avLst/>
          </a:prstGeom>
        </p:spPr>
      </p:pic>
      <p:sp>
        <p:nvSpPr>
          <p:cNvPr id="4" name="Rectangle 3"/>
          <p:cNvSpPr/>
          <p:nvPr/>
        </p:nvSpPr>
        <p:spPr>
          <a:xfrm>
            <a:off x="268290" y="1651691"/>
            <a:ext cx="8686800" cy="369332"/>
          </a:xfrm>
          <a:prstGeom prst="rect">
            <a:avLst/>
          </a:prstGeom>
        </p:spPr>
        <p:txBody>
          <a:bodyPr wrap="square">
            <a:spAutoFit/>
          </a:bodyPr>
          <a:lstStyle/>
          <a:p>
            <a:endParaRPr lang="en-US" dirty="0"/>
          </a:p>
        </p:txBody>
      </p:sp>
      <p:pic>
        <p:nvPicPr>
          <p:cNvPr id="7" name="Picture 6"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972" y="2801877"/>
            <a:ext cx="6651397" cy="3172204"/>
          </a:xfrm>
          <a:prstGeom prst="rect">
            <a:avLst/>
          </a:prstGeom>
        </p:spPr>
      </p:pic>
    </p:spTree>
    <p:extLst>
      <p:ext uri="{BB962C8B-B14F-4D97-AF65-F5344CB8AC3E}">
        <p14:creationId xmlns:p14="http://schemas.microsoft.com/office/powerpoint/2010/main" val="200052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algn="l"/>
            <a:r>
              <a:rPr lang="en-US" dirty="0"/>
              <a:t>                 </a:t>
            </a:r>
            <a:endParaRPr lang="en-US" i="1" dirty="0">
              <a:solidFill>
                <a:srgbClr val="558ED5"/>
              </a:solidFill>
            </a:endParaRPr>
          </a:p>
        </p:txBody>
      </p:sp>
      <p:sp>
        <p:nvSpPr>
          <p:cNvPr id="3" name="Content Placeholder 2"/>
          <p:cNvSpPr>
            <a:spLocks noGrp="1"/>
          </p:cNvSpPr>
          <p:nvPr>
            <p:ph idx="1"/>
          </p:nvPr>
        </p:nvSpPr>
        <p:spPr>
          <a:xfrm>
            <a:off x="209005" y="1923112"/>
            <a:ext cx="8746085" cy="4525963"/>
          </a:xfrm>
        </p:spPr>
        <p:txBody>
          <a:bodyPr/>
          <a:lstStyle/>
          <a:p>
            <a:pPr marL="0" indent="0">
              <a:buNone/>
            </a:pPr>
            <a:endParaRPr lang="en-US" dirty="0"/>
          </a:p>
          <a:p>
            <a:pPr marL="0" indent="0">
              <a:buNone/>
            </a:pPr>
            <a:endParaRPr lang="en-US" dirty="0"/>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9" y="10091"/>
            <a:ext cx="2459835" cy="1923112"/>
          </a:xfrm>
          <a:prstGeom prst="rect">
            <a:avLst/>
          </a:prstGeom>
        </p:spPr>
      </p:pic>
      <p:sp>
        <p:nvSpPr>
          <p:cNvPr id="4" name="Rectangle 3"/>
          <p:cNvSpPr/>
          <p:nvPr/>
        </p:nvSpPr>
        <p:spPr>
          <a:xfrm>
            <a:off x="268290" y="1651691"/>
            <a:ext cx="8686800" cy="369332"/>
          </a:xfrm>
          <a:prstGeom prst="rect">
            <a:avLst/>
          </a:prstGeom>
        </p:spPr>
        <p:txBody>
          <a:bodyPr wrap="square">
            <a:spAutoFit/>
          </a:bodyPr>
          <a:lstStyle/>
          <a:p>
            <a:endParaRPr lang="en-US" dirty="0"/>
          </a:p>
        </p:txBody>
      </p:sp>
      <p:sp>
        <p:nvSpPr>
          <p:cNvPr id="9" name="TextBox 8">
            <a:extLst>
              <a:ext uri="{FF2B5EF4-FFF2-40B4-BE49-F238E27FC236}">
                <a16:creationId xmlns:a16="http://schemas.microsoft.com/office/drawing/2014/main" id="{E3B1B01D-C491-454C-B429-C0FC29538CB2}"/>
              </a:ext>
            </a:extLst>
          </p:cNvPr>
          <p:cNvSpPr txBox="1"/>
          <p:nvPr/>
        </p:nvSpPr>
        <p:spPr>
          <a:xfrm>
            <a:off x="988137" y="2154851"/>
            <a:ext cx="8223584" cy="461665"/>
          </a:xfrm>
          <a:prstGeom prst="rect">
            <a:avLst/>
          </a:prstGeom>
          <a:noFill/>
        </p:spPr>
        <p:txBody>
          <a:bodyPr wrap="square" rtlCol="0">
            <a:spAutoFit/>
          </a:bodyPr>
          <a:lstStyle/>
          <a:p>
            <a:endParaRPr lang="en-US" sz="2400" i="1" dirty="0"/>
          </a:p>
        </p:txBody>
      </p:sp>
      <p:sp>
        <p:nvSpPr>
          <p:cNvPr id="6" name="Rectangle 5">
            <a:extLst>
              <a:ext uri="{FF2B5EF4-FFF2-40B4-BE49-F238E27FC236}">
                <a16:creationId xmlns:a16="http://schemas.microsoft.com/office/drawing/2014/main" id="{FC7F7FFE-4DB2-9742-80DE-1D7526971BD5}"/>
              </a:ext>
            </a:extLst>
          </p:cNvPr>
          <p:cNvSpPr/>
          <p:nvPr/>
        </p:nvSpPr>
        <p:spPr>
          <a:xfrm>
            <a:off x="755569" y="1648462"/>
            <a:ext cx="7712242" cy="3785652"/>
          </a:xfrm>
          <a:prstGeom prst="rect">
            <a:avLst/>
          </a:prstGeom>
        </p:spPr>
        <p:txBody>
          <a:bodyPr wrap="square">
            <a:spAutoFit/>
          </a:bodyPr>
          <a:lstStyle/>
          <a:p>
            <a:br>
              <a:rPr lang="en-US" dirty="0">
                <a:latin typeface="Calibri" panose="020F0502020204030204" pitchFamily="34" charset="0"/>
              </a:rPr>
            </a:br>
            <a:endParaRPr lang="en-US" sz="2600" dirty="0">
              <a:latin typeface="Calibri" panose="020F0502020204030204" pitchFamily="34" charset="0"/>
            </a:endParaRPr>
          </a:p>
          <a:p>
            <a:r>
              <a:rPr lang="en-US" sz="2800" i="1" dirty="0">
                <a:latin typeface="Calibri" panose="020F0502020204030204" pitchFamily="34" charset="0"/>
              </a:rPr>
              <a:t>“Like I said, I now have memories but I no longer try to avoid them all the time... And I definitely think it’s been positive, giving me the ability to see that my body speaks. Yoga has allowed me this opening, to listen and explore the abuse that was hidden away, and to be able to heal.”</a:t>
            </a:r>
          </a:p>
          <a:p>
            <a:r>
              <a:rPr lang="en-US" sz="2800" i="1" dirty="0">
                <a:latin typeface="Calibri" panose="020F0502020204030204" pitchFamily="34" charset="0"/>
              </a:rPr>
              <a:t>										</a:t>
            </a:r>
            <a:r>
              <a:rPr lang="en-US" sz="2800" dirty="0">
                <a:latin typeface="Calibri" panose="020F0502020204030204" pitchFamily="34" charset="0"/>
              </a:rPr>
              <a:t>CSA survivor “Ana”</a:t>
            </a:r>
            <a:endParaRPr lang="en-US" sz="2800" dirty="0">
              <a:effectLst/>
              <a:latin typeface="Calibri" panose="020F0502020204030204" pitchFamily="34" charset="0"/>
            </a:endParaRPr>
          </a:p>
        </p:txBody>
      </p:sp>
    </p:spTree>
    <p:extLst>
      <p:ext uri="{BB962C8B-B14F-4D97-AF65-F5344CB8AC3E}">
        <p14:creationId xmlns:p14="http://schemas.microsoft.com/office/powerpoint/2010/main" val="293609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algn="l"/>
            <a:r>
              <a:rPr lang="en-US" dirty="0"/>
              <a:t>                </a:t>
            </a:r>
          </a:p>
        </p:txBody>
      </p:sp>
      <p:pic>
        <p:nvPicPr>
          <p:cNvPr id="12" name="Content Placeholder 11" descr="external-content.duckduckgo.jpg"/>
          <p:cNvPicPr>
            <a:picLocks noGrp="1" noChangeAspect="1"/>
          </p:cNvPicPr>
          <p:nvPr>
            <p:ph idx="1"/>
          </p:nvPr>
        </p:nvPicPr>
        <p:blipFill>
          <a:blip r:embed="rId2">
            <a:extLst>
              <a:ext uri="{28A0092B-C50C-407E-A947-70E740481C1C}">
                <a14:useLocalDpi xmlns:a14="http://schemas.microsoft.com/office/drawing/2010/main" val="0"/>
              </a:ext>
            </a:extLst>
          </a:blip>
          <a:srcRect l="4701" r="4701"/>
          <a:stretch>
            <a:fillRect/>
          </a:stretch>
        </p:blipFill>
        <p:spPr>
          <a:xfrm>
            <a:off x="548640" y="1923112"/>
            <a:ext cx="8142288" cy="4691164"/>
          </a:xfrm>
        </p:spPr>
      </p:pic>
      <p:pic>
        <p:nvPicPr>
          <p:cNvPr id="5" name="Picture 4" descr="svri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459835" cy="1923112"/>
          </a:xfrm>
          <a:prstGeom prst="rect">
            <a:avLst/>
          </a:prstGeom>
        </p:spPr>
      </p:pic>
      <p:sp>
        <p:nvSpPr>
          <p:cNvPr id="4" name="TextBox 3"/>
          <p:cNvSpPr txBox="1"/>
          <p:nvPr/>
        </p:nvSpPr>
        <p:spPr>
          <a:xfrm>
            <a:off x="2266908" y="675150"/>
            <a:ext cx="5691387" cy="707886"/>
          </a:xfrm>
          <a:prstGeom prst="rect">
            <a:avLst/>
          </a:prstGeom>
          <a:noFill/>
        </p:spPr>
        <p:txBody>
          <a:bodyPr wrap="square" rtlCol="0">
            <a:spAutoFit/>
          </a:bodyPr>
          <a:lstStyle/>
          <a:p>
            <a:r>
              <a:rPr lang="en-US" sz="4000" dirty="0"/>
              <a:t>        </a:t>
            </a:r>
          </a:p>
        </p:txBody>
      </p:sp>
    </p:spTree>
    <p:extLst>
      <p:ext uri="{BB962C8B-B14F-4D97-AF65-F5344CB8AC3E}">
        <p14:creationId xmlns:p14="http://schemas.microsoft.com/office/powerpoint/2010/main" val="357736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algn="l"/>
            <a:r>
              <a:rPr lang="en-US" dirty="0"/>
              <a:t>                </a:t>
            </a:r>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59835" cy="1923112"/>
          </a:xfrm>
          <a:prstGeom prst="rect">
            <a:avLst/>
          </a:prstGeom>
        </p:spPr>
      </p:pic>
      <p:sp>
        <p:nvSpPr>
          <p:cNvPr id="4" name="TextBox 3"/>
          <p:cNvSpPr txBox="1"/>
          <p:nvPr/>
        </p:nvSpPr>
        <p:spPr>
          <a:xfrm>
            <a:off x="1626747" y="709752"/>
            <a:ext cx="5890503" cy="707886"/>
          </a:xfrm>
          <a:prstGeom prst="rect">
            <a:avLst/>
          </a:prstGeom>
          <a:noFill/>
        </p:spPr>
        <p:txBody>
          <a:bodyPr wrap="square" rtlCol="0">
            <a:spAutoFit/>
          </a:bodyPr>
          <a:lstStyle/>
          <a:p>
            <a:r>
              <a:rPr lang="en-US" sz="4000" i="1" dirty="0">
                <a:solidFill>
                  <a:schemeClr val="tx2">
                    <a:lumMod val="60000"/>
                    <a:lumOff val="40000"/>
                  </a:schemeClr>
                </a:solidFill>
              </a:rPr>
              <a:t> The work of </a:t>
            </a:r>
            <a:r>
              <a:rPr lang="en-US" sz="4000" i="1" dirty="0" err="1">
                <a:solidFill>
                  <a:schemeClr val="tx2">
                    <a:lumMod val="60000"/>
                    <a:lumOff val="40000"/>
                  </a:schemeClr>
                </a:solidFill>
              </a:rPr>
              <a:t>HaRT</a:t>
            </a:r>
            <a:r>
              <a:rPr lang="en-US" sz="4000" i="1" dirty="0">
                <a:solidFill>
                  <a:schemeClr val="tx2">
                    <a:lumMod val="60000"/>
                    <a:lumOff val="40000"/>
                  </a:schemeClr>
                </a:solidFill>
              </a:rPr>
              <a:t> and SVRI</a:t>
            </a:r>
          </a:p>
        </p:txBody>
      </p:sp>
      <p:pic>
        <p:nvPicPr>
          <p:cNvPr id="8" name="Picture 7" descr="Logo&#10;&#10;Description automatically generated">
            <a:extLst>
              <a:ext uri="{FF2B5EF4-FFF2-40B4-BE49-F238E27FC236}">
                <a16:creationId xmlns:a16="http://schemas.microsoft.com/office/drawing/2014/main" id="{621E47A8-5925-4741-9502-4BC279FB53FD}"/>
              </a:ext>
            </a:extLst>
          </p:cNvPr>
          <p:cNvPicPr>
            <a:picLocks noChangeAspect="1"/>
          </p:cNvPicPr>
          <p:nvPr/>
        </p:nvPicPr>
        <p:blipFill>
          <a:blip r:embed="rId3"/>
          <a:stretch>
            <a:fillRect/>
          </a:stretch>
        </p:blipFill>
        <p:spPr>
          <a:xfrm>
            <a:off x="3501133" y="1798621"/>
            <a:ext cx="2261297" cy="2222968"/>
          </a:xfrm>
          <a:prstGeom prst="rect">
            <a:avLst/>
          </a:prstGeom>
        </p:spPr>
      </p:pic>
      <p:pic>
        <p:nvPicPr>
          <p:cNvPr id="9" name="Content Placeholder 8">
            <a:extLst>
              <a:ext uri="{FF2B5EF4-FFF2-40B4-BE49-F238E27FC236}">
                <a16:creationId xmlns:a16="http://schemas.microsoft.com/office/drawing/2014/main" id="{F699C2F5-3566-4B42-9FF9-D14B60D18761}"/>
              </a:ext>
            </a:extLst>
          </p:cNvPr>
          <p:cNvPicPr>
            <a:picLocks noGrp="1" noChangeAspect="1"/>
          </p:cNvPicPr>
          <p:nvPr>
            <p:ph idx="1"/>
          </p:nvPr>
        </p:nvPicPr>
        <p:blipFill>
          <a:blip r:embed="rId4"/>
          <a:stretch>
            <a:fillRect/>
          </a:stretch>
        </p:blipFill>
        <p:spPr>
          <a:xfrm>
            <a:off x="3633089" y="4402572"/>
            <a:ext cx="2129341" cy="1745676"/>
          </a:xfrm>
          <a:prstGeom prst="rect">
            <a:avLst/>
          </a:prstGeom>
        </p:spPr>
      </p:pic>
    </p:spTree>
    <p:extLst>
      <p:ext uri="{BB962C8B-B14F-4D97-AF65-F5344CB8AC3E}">
        <p14:creationId xmlns:p14="http://schemas.microsoft.com/office/powerpoint/2010/main" val="356522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algn="l"/>
            <a:r>
              <a:rPr lang="en-US" dirty="0"/>
              <a:t>                </a:t>
            </a:r>
          </a:p>
        </p:txBody>
      </p:sp>
      <p:sp>
        <p:nvSpPr>
          <p:cNvPr id="4" name="TextBox 3"/>
          <p:cNvSpPr txBox="1"/>
          <p:nvPr/>
        </p:nvSpPr>
        <p:spPr>
          <a:xfrm>
            <a:off x="2266908" y="675150"/>
            <a:ext cx="5691387" cy="707886"/>
          </a:xfrm>
          <a:prstGeom prst="rect">
            <a:avLst/>
          </a:prstGeom>
          <a:noFill/>
        </p:spPr>
        <p:txBody>
          <a:bodyPr wrap="square" rtlCol="0">
            <a:spAutoFit/>
          </a:bodyPr>
          <a:lstStyle/>
          <a:p>
            <a:r>
              <a:rPr lang="en-US" sz="4000" dirty="0"/>
              <a:t>        </a:t>
            </a:r>
          </a:p>
        </p:txBody>
      </p:sp>
      <p:sp>
        <p:nvSpPr>
          <p:cNvPr id="6" name="Content Placeholder 5">
            <a:extLst>
              <a:ext uri="{FF2B5EF4-FFF2-40B4-BE49-F238E27FC236}">
                <a16:creationId xmlns:a16="http://schemas.microsoft.com/office/drawing/2014/main" id="{3F375100-E15D-5B40-AA25-29F54EC48D96}"/>
              </a:ext>
            </a:extLst>
          </p:cNvPr>
          <p:cNvSpPr>
            <a:spLocks noGrp="1"/>
          </p:cNvSpPr>
          <p:nvPr>
            <p:ph idx="1"/>
          </p:nvPr>
        </p:nvSpPr>
        <p:spPr>
          <a:xfrm>
            <a:off x="457200" y="1818150"/>
            <a:ext cx="8229600" cy="4765212"/>
          </a:xfrm>
        </p:spPr>
        <p:txBody>
          <a:bodyPr>
            <a:normAutofit/>
          </a:bodyPr>
          <a:lstStyle/>
          <a:p>
            <a:pPr marL="0" indent="0">
              <a:buNone/>
            </a:pPr>
            <a:r>
              <a:rPr lang="en-US" dirty="0"/>
              <a:t>  </a:t>
            </a:r>
          </a:p>
        </p:txBody>
      </p:sp>
      <p:pic>
        <p:nvPicPr>
          <p:cNvPr id="7" name="Picture 6" descr="A picture containing flower, plant, colorful, several&#10;&#10;Description automatically generated">
            <a:extLst>
              <a:ext uri="{FF2B5EF4-FFF2-40B4-BE49-F238E27FC236}">
                <a16:creationId xmlns:a16="http://schemas.microsoft.com/office/drawing/2014/main" id="{C600250D-E52B-D044-A8DE-331EDB38D6EC}"/>
              </a:ext>
            </a:extLst>
          </p:cNvPr>
          <p:cNvPicPr>
            <a:picLocks noChangeAspect="1"/>
          </p:cNvPicPr>
          <p:nvPr/>
        </p:nvPicPr>
        <p:blipFill>
          <a:blip r:embed="rId2"/>
          <a:stretch>
            <a:fillRect/>
          </a:stretch>
        </p:blipFill>
        <p:spPr>
          <a:xfrm>
            <a:off x="9034" y="1589979"/>
            <a:ext cx="7486640" cy="5250371"/>
          </a:xfrm>
          <a:prstGeom prst="rect">
            <a:avLst/>
          </a:prstGeom>
        </p:spPr>
      </p:pic>
      <p:pic>
        <p:nvPicPr>
          <p:cNvPr id="8" name="Picture 7" descr="Logo&#10;&#10;Description automatically generated">
            <a:extLst>
              <a:ext uri="{FF2B5EF4-FFF2-40B4-BE49-F238E27FC236}">
                <a16:creationId xmlns:a16="http://schemas.microsoft.com/office/drawing/2014/main" id="{5DD20006-4DC0-8D42-A84F-374FD8C99C78}"/>
              </a:ext>
            </a:extLst>
          </p:cNvPr>
          <p:cNvPicPr>
            <a:picLocks noChangeAspect="1"/>
          </p:cNvPicPr>
          <p:nvPr/>
        </p:nvPicPr>
        <p:blipFill>
          <a:blip r:embed="rId3"/>
          <a:stretch>
            <a:fillRect/>
          </a:stretch>
        </p:blipFill>
        <p:spPr>
          <a:xfrm>
            <a:off x="7222780" y="-106545"/>
            <a:ext cx="1774901" cy="1744817"/>
          </a:xfrm>
          <a:prstGeom prst="rect">
            <a:avLst/>
          </a:prstGeom>
        </p:spPr>
      </p:pic>
      <p:sp>
        <p:nvSpPr>
          <p:cNvPr id="3" name="TextBox 2">
            <a:extLst>
              <a:ext uri="{FF2B5EF4-FFF2-40B4-BE49-F238E27FC236}">
                <a16:creationId xmlns:a16="http://schemas.microsoft.com/office/drawing/2014/main" id="{3DA6C756-80B1-4A4E-90E5-168009A5E6B8}"/>
              </a:ext>
            </a:extLst>
          </p:cNvPr>
          <p:cNvSpPr txBox="1"/>
          <p:nvPr/>
        </p:nvSpPr>
        <p:spPr>
          <a:xfrm>
            <a:off x="4954542" y="1029093"/>
            <a:ext cx="2348964" cy="677108"/>
          </a:xfrm>
          <a:prstGeom prst="rect">
            <a:avLst/>
          </a:prstGeom>
          <a:noFill/>
        </p:spPr>
        <p:txBody>
          <a:bodyPr wrap="square" rtlCol="0">
            <a:spAutoFit/>
          </a:bodyPr>
          <a:lstStyle/>
          <a:p>
            <a:r>
              <a:rPr lang="en-ES" sz="2000">
                <a:solidFill>
                  <a:schemeClr val="accent1"/>
                </a:solidFill>
                <a:latin typeface="Candara" panose="020E0502030303020204" pitchFamily="34" charset="0"/>
              </a:rPr>
              <a:t>www.hartyoga.org</a:t>
            </a:r>
          </a:p>
          <a:p>
            <a:endParaRPr lang="en-US" dirty="0"/>
          </a:p>
        </p:txBody>
      </p:sp>
    </p:spTree>
    <p:extLst>
      <p:ext uri="{BB962C8B-B14F-4D97-AF65-F5344CB8AC3E}">
        <p14:creationId xmlns:p14="http://schemas.microsoft.com/office/powerpoint/2010/main" val="12134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2262-CC58-3544-84C5-F6C5D056CD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4B55CF-AA5B-6E4E-9108-CCC04E3318D0}"/>
              </a:ext>
            </a:extLst>
          </p:cNvPr>
          <p:cNvSpPr>
            <a:spLocks noGrp="1"/>
          </p:cNvSpPr>
          <p:nvPr>
            <p:ph idx="1"/>
          </p:nvPr>
        </p:nvSpPr>
        <p:spPr/>
        <p:txBody>
          <a:bodyPr/>
          <a:lstStyle/>
          <a:p>
            <a:endParaRPr lang="en-US"/>
          </a:p>
        </p:txBody>
      </p:sp>
      <p:pic>
        <p:nvPicPr>
          <p:cNvPr id="4" name="Picture 3" descr="Diagram&#10;&#10;Description automatically generated">
            <a:extLst>
              <a:ext uri="{FF2B5EF4-FFF2-40B4-BE49-F238E27FC236}">
                <a16:creationId xmlns:a16="http://schemas.microsoft.com/office/drawing/2014/main" id="{EE134194-4752-3146-81F6-D2F3CC534D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77" y="150488"/>
            <a:ext cx="8666845" cy="6557024"/>
          </a:xfrm>
          <a:prstGeom prst="rect">
            <a:avLst/>
          </a:prstGeom>
        </p:spPr>
      </p:pic>
      <p:pic>
        <p:nvPicPr>
          <p:cNvPr id="9" name="Picture 8">
            <a:extLst>
              <a:ext uri="{FF2B5EF4-FFF2-40B4-BE49-F238E27FC236}">
                <a16:creationId xmlns:a16="http://schemas.microsoft.com/office/drawing/2014/main" id="{738366DF-3FD4-0D49-B95F-744CCD3986A7}"/>
              </a:ext>
            </a:extLst>
          </p:cNvPr>
          <p:cNvPicPr>
            <a:picLocks noChangeAspect="1"/>
          </p:cNvPicPr>
          <p:nvPr/>
        </p:nvPicPr>
        <p:blipFill>
          <a:blip r:embed="rId3"/>
          <a:stretch>
            <a:fillRect/>
          </a:stretch>
        </p:blipFill>
        <p:spPr>
          <a:xfrm>
            <a:off x="238577" y="5450305"/>
            <a:ext cx="1533516" cy="1257207"/>
          </a:xfrm>
          <a:prstGeom prst="rect">
            <a:avLst/>
          </a:prstGeom>
        </p:spPr>
      </p:pic>
    </p:spTree>
    <p:extLst>
      <p:ext uri="{BB962C8B-B14F-4D97-AF65-F5344CB8AC3E}">
        <p14:creationId xmlns:p14="http://schemas.microsoft.com/office/powerpoint/2010/main" val="76374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300"/>
            <a:ext cx="8686800" cy="1143000"/>
          </a:xfrm>
        </p:spPr>
        <p:txBody>
          <a:bodyPr>
            <a:normAutofit/>
          </a:bodyPr>
          <a:lstStyle/>
          <a:p>
            <a:pPr algn="l"/>
            <a:r>
              <a:rPr lang="en-US" dirty="0"/>
              <a:t>                </a:t>
            </a:r>
          </a:p>
        </p:txBody>
      </p:sp>
      <p:sp>
        <p:nvSpPr>
          <p:cNvPr id="3" name="Content Placeholder 2"/>
          <p:cNvSpPr>
            <a:spLocks noGrp="1"/>
          </p:cNvSpPr>
          <p:nvPr>
            <p:ph idx="1"/>
          </p:nvPr>
        </p:nvSpPr>
        <p:spPr>
          <a:xfrm>
            <a:off x="209005" y="4208049"/>
            <a:ext cx="8746085" cy="5038778"/>
          </a:xfrm>
        </p:spPr>
        <p:txBody>
          <a:bodyPr>
            <a:normAutofit/>
          </a:bodyPr>
          <a:lstStyle/>
          <a:p>
            <a:pPr marL="0" indent="0">
              <a:buNone/>
            </a:pPr>
            <a:r>
              <a:rPr lang="en-US" dirty="0"/>
              <a:t>			</a:t>
            </a:r>
            <a:r>
              <a:rPr lang="en-US" sz="6000" dirty="0">
                <a:latin typeface="Apple Chancery"/>
                <a:cs typeface="Apple Chancery"/>
              </a:rPr>
              <a:t>	  </a:t>
            </a:r>
            <a:r>
              <a:rPr lang="en-US" sz="6000" dirty="0">
                <a:solidFill>
                  <a:srgbClr val="558ED5"/>
                </a:solidFill>
                <a:latin typeface="Apple Chancery"/>
                <a:cs typeface="Apple Chancery"/>
              </a:rPr>
              <a:t>Thank you! </a:t>
            </a:r>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4774976" cy="3733101"/>
          </a:xfrm>
          <a:prstGeom prst="rect">
            <a:avLst/>
          </a:prstGeom>
        </p:spPr>
      </p:pic>
      <p:sp>
        <p:nvSpPr>
          <p:cNvPr id="4" name="TextBox 3"/>
          <p:cNvSpPr txBox="1"/>
          <p:nvPr/>
        </p:nvSpPr>
        <p:spPr>
          <a:xfrm>
            <a:off x="2266908" y="675150"/>
            <a:ext cx="5691387" cy="707886"/>
          </a:xfrm>
          <a:prstGeom prst="rect">
            <a:avLst/>
          </a:prstGeom>
          <a:noFill/>
        </p:spPr>
        <p:txBody>
          <a:bodyPr wrap="square" rtlCol="0">
            <a:spAutoFit/>
          </a:bodyPr>
          <a:lstStyle/>
          <a:p>
            <a:r>
              <a:rPr lang="en-US" sz="4000" dirty="0"/>
              <a:t>        </a:t>
            </a:r>
          </a:p>
        </p:txBody>
      </p:sp>
    </p:spTree>
    <p:extLst>
      <p:ext uri="{BB962C8B-B14F-4D97-AF65-F5344CB8AC3E}">
        <p14:creationId xmlns:p14="http://schemas.microsoft.com/office/powerpoint/2010/main" val="1986423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070928"/>
          </a:xfrm>
        </p:spPr>
        <p:txBody>
          <a:bodyPr>
            <a:normAutofit fontScale="92500" lnSpcReduction="10000"/>
          </a:bodyPr>
          <a:lstStyle/>
          <a:p>
            <a:endParaRPr lang="en-US" dirty="0"/>
          </a:p>
          <a:p>
            <a:pPr marL="0" indent="0">
              <a:lnSpc>
                <a:spcPct val="120000"/>
              </a:lnSpc>
              <a:buNone/>
            </a:pPr>
            <a:r>
              <a:rPr lang="en-US" sz="2800" dirty="0"/>
              <a:t>“</a:t>
            </a:r>
            <a:r>
              <a:rPr lang="en-US" sz="2800" i="1" dirty="0"/>
              <a:t>I was looking for the key and I think I found it. I no longer feel the same weight, or the same emotion, the same guilt. I feel completely calm, relaxed, safe. There is something that happened, and now I can see it… Yes, I think the yoga has had a lot to do with my healing process, because if not, it wouldn’t have been possible for me to connect with myself or understand others, because I feel like everything was shut down, everything was deafened, because you’re so stuck in the pain…</a:t>
            </a:r>
            <a:r>
              <a:rPr lang="en-US" sz="2800" dirty="0"/>
              <a:t>” </a:t>
            </a:r>
          </a:p>
          <a:p>
            <a:pPr marL="0" indent="0">
              <a:lnSpc>
                <a:spcPct val="120000"/>
              </a:lnSpc>
              <a:buNone/>
            </a:pPr>
            <a:r>
              <a:rPr lang="en-US" sz="2800" i="1" dirty="0"/>
              <a:t>                                                              </a:t>
            </a:r>
            <a:r>
              <a:rPr lang="en-US" sz="2800" dirty="0"/>
              <a:t>CSA survivor “Juanita” </a:t>
            </a:r>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70776" cy="1923112"/>
          </a:xfrm>
          <a:prstGeom prst="rect">
            <a:avLst/>
          </a:prstGeom>
        </p:spPr>
      </p:pic>
    </p:spTree>
    <p:extLst>
      <p:ext uri="{BB962C8B-B14F-4D97-AF65-F5344CB8AC3E}">
        <p14:creationId xmlns:p14="http://schemas.microsoft.com/office/powerpoint/2010/main" val="186788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504" y="274638"/>
            <a:ext cx="7351295" cy="1143000"/>
          </a:xfrm>
        </p:spPr>
        <p:txBody>
          <a:bodyPr>
            <a:normAutofit fontScale="90000"/>
          </a:bodyPr>
          <a:lstStyle/>
          <a:p>
            <a:pPr algn="l"/>
            <a:r>
              <a:rPr lang="en-US" dirty="0"/>
              <a:t>         </a:t>
            </a:r>
            <a:r>
              <a:rPr lang="en-US" i="1" dirty="0">
                <a:solidFill>
                  <a:schemeClr val="tx2">
                    <a:lumMod val="60000"/>
                    <a:lumOff val="40000"/>
                  </a:schemeClr>
                </a:solidFill>
              </a:rPr>
              <a:t>What we will examine today:</a:t>
            </a:r>
          </a:p>
        </p:txBody>
      </p:sp>
      <p:sp>
        <p:nvSpPr>
          <p:cNvPr id="3" name="Content Placeholder 2"/>
          <p:cNvSpPr>
            <a:spLocks noGrp="1"/>
          </p:cNvSpPr>
          <p:nvPr>
            <p:ph idx="1"/>
          </p:nvPr>
        </p:nvSpPr>
        <p:spPr>
          <a:xfrm>
            <a:off x="209005" y="1923112"/>
            <a:ext cx="8746085" cy="5257800"/>
          </a:xfrm>
        </p:spPr>
        <p:txBody>
          <a:bodyPr/>
          <a:lstStyle/>
          <a:p>
            <a:pPr marL="0" indent="0">
              <a:buNone/>
            </a:pPr>
            <a:endParaRPr lang="en-US" dirty="0">
              <a:solidFill>
                <a:schemeClr val="tx2">
                  <a:lumMod val="75000"/>
                </a:schemeClr>
              </a:solidFill>
            </a:endParaRPr>
          </a:p>
          <a:p>
            <a:pPr marL="514350" indent="-514350">
              <a:buAutoNum type="arabicPeriod"/>
            </a:pPr>
            <a:r>
              <a:rPr lang="en-US" sz="2800" dirty="0">
                <a:solidFill>
                  <a:schemeClr val="tx2">
                    <a:lumMod val="75000"/>
                  </a:schemeClr>
                </a:solidFill>
              </a:rPr>
              <a:t>Ongoing impacts of sexual violence: symptoms that go beyond PTSD</a:t>
            </a:r>
          </a:p>
          <a:p>
            <a:pPr marL="514350" indent="-514350">
              <a:buAutoNum type="arabicPeriod"/>
            </a:pPr>
            <a:r>
              <a:rPr lang="en-US" sz="2800" dirty="0">
                <a:solidFill>
                  <a:schemeClr val="tx2">
                    <a:lumMod val="75000"/>
                  </a:schemeClr>
                </a:solidFill>
              </a:rPr>
              <a:t>New insights about neural processing of trauma</a:t>
            </a:r>
          </a:p>
          <a:p>
            <a:pPr marL="514350" indent="-514350">
              <a:buFont typeface="Arial"/>
              <a:buAutoNum type="arabicPeriod"/>
            </a:pPr>
            <a:r>
              <a:rPr lang="en-US" sz="2800" dirty="0">
                <a:solidFill>
                  <a:schemeClr val="tx2">
                    <a:lumMod val="75000"/>
                  </a:schemeClr>
                </a:solidFill>
              </a:rPr>
              <a:t>Processes of recovery: limitations of talk therapy</a:t>
            </a:r>
          </a:p>
          <a:p>
            <a:pPr marL="514350" indent="-514350">
              <a:buAutoNum type="arabicPeriod"/>
            </a:pPr>
            <a:r>
              <a:rPr lang="en-US" sz="2800" dirty="0">
                <a:solidFill>
                  <a:schemeClr val="tx2">
                    <a:lumMod val="75000"/>
                  </a:schemeClr>
                </a:solidFill>
              </a:rPr>
              <a:t>The mind-body connection in healing </a:t>
            </a:r>
          </a:p>
          <a:p>
            <a:pPr marL="514350" indent="-514350">
              <a:buAutoNum type="arabicPeriod"/>
            </a:pPr>
            <a:r>
              <a:rPr lang="en-US" sz="2800" dirty="0">
                <a:solidFill>
                  <a:schemeClr val="tx2">
                    <a:lumMod val="75000"/>
                  </a:schemeClr>
                </a:solidFill>
              </a:rPr>
              <a:t>Positive outcomes</a:t>
            </a:r>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8"/>
            <a:ext cx="2459835" cy="1923112"/>
          </a:xfrm>
          <a:prstGeom prst="rect">
            <a:avLst/>
          </a:prstGeom>
        </p:spPr>
      </p:pic>
    </p:spTree>
    <p:extLst>
      <p:ext uri="{BB962C8B-B14F-4D97-AF65-F5344CB8AC3E}">
        <p14:creationId xmlns:p14="http://schemas.microsoft.com/office/powerpoint/2010/main" val="420481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773271" cy="1143000"/>
          </a:xfrm>
        </p:spPr>
        <p:txBody>
          <a:bodyPr>
            <a:normAutofit fontScale="90000"/>
          </a:bodyPr>
          <a:lstStyle/>
          <a:p>
            <a:pPr algn="l"/>
            <a:r>
              <a:rPr lang="en-US" dirty="0"/>
              <a:t>               </a:t>
            </a:r>
            <a:r>
              <a:rPr lang="en-US" sz="4000" dirty="0"/>
              <a:t>  </a:t>
            </a:r>
            <a:r>
              <a:rPr lang="en-US" sz="4000" i="1" dirty="0">
                <a:solidFill>
                  <a:schemeClr val="tx2">
                    <a:lumMod val="60000"/>
                    <a:lumOff val="40000"/>
                  </a:schemeClr>
                </a:solidFill>
              </a:rPr>
              <a:t>Ongoing impacts of sexual violence:</a:t>
            </a:r>
            <a:r>
              <a:rPr lang="en-US" i="1" dirty="0">
                <a:solidFill>
                  <a:schemeClr val="tx2">
                    <a:lumMod val="60000"/>
                    <a:lumOff val="40000"/>
                  </a:schemeClr>
                </a:solidFill>
              </a:rPr>
              <a:t>      </a:t>
            </a:r>
            <a:br>
              <a:rPr lang="en-US" i="1" dirty="0">
                <a:solidFill>
                  <a:schemeClr val="tx2">
                    <a:lumMod val="60000"/>
                    <a:lumOff val="40000"/>
                  </a:schemeClr>
                </a:solidFill>
              </a:rPr>
            </a:br>
            <a:r>
              <a:rPr lang="en-US" i="1" dirty="0">
                <a:solidFill>
                  <a:schemeClr val="tx2">
                    <a:lumMod val="60000"/>
                    <a:lumOff val="40000"/>
                  </a:schemeClr>
                </a:solidFill>
              </a:rPr>
              <a:t>                      </a:t>
            </a:r>
            <a:r>
              <a:rPr lang="en-US" sz="4000" i="1" dirty="0">
                <a:solidFill>
                  <a:schemeClr val="tx2">
                    <a:lumMod val="60000"/>
                    <a:lumOff val="40000"/>
                  </a:schemeClr>
                </a:solidFill>
              </a:rPr>
              <a:t>different conceptualizations</a:t>
            </a:r>
          </a:p>
        </p:txBody>
      </p:sp>
      <p:sp>
        <p:nvSpPr>
          <p:cNvPr id="3" name="Content Placeholder 2"/>
          <p:cNvSpPr>
            <a:spLocks noGrp="1"/>
          </p:cNvSpPr>
          <p:nvPr>
            <p:ph idx="1"/>
          </p:nvPr>
        </p:nvSpPr>
        <p:spPr>
          <a:xfrm>
            <a:off x="209005" y="2383730"/>
            <a:ext cx="8746085" cy="4934888"/>
          </a:xfrm>
        </p:spPr>
        <p:txBody>
          <a:bodyPr>
            <a:normAutofit/>
          </a:bodyPr>
          <a:lstStyle/>
          <a:p>
            <a:pPr marL="0" indent="0">
              <a:buNone/>
            </a:pPr>
            <a:endParaRPr lang="en-US" dirty="0"/>
          </a:p>
          <a:p>
            <a:pPr marL="0" indent="0" algn="ctr">
              <a:buNone/>
            </a:pPr>
            <a:r>
              <a:rPr lang="en-US" dirty="0"/>
              <a:t>PTSD: Post Traumatic Stress Disorder (APA, 1980)</a:t>
            </a:r>
          </a:p>
          <a:p>
            <a:pPr marL="0" indent="0" algn="ctr">
              <a:buNone/>
            </a:pPr>
            <a:r>
              <a:rPr lang="en-US" dirty="0"/>
              <a:t>vs.</a:t>
            </a:r>
          </a:p>
          <a:p>
            <a:pPr marL="0" indent="0" algn="ctr">
              <a:buNone/>
            </a:pPr>
            <a:r>
              <a:rPr lang="en-US" dirty="0"/>
              <a:t>Complex Trauma (Herman, 1992)</a:t>
            </a:r>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59835" cy="1923112"/>
          </a:xfrm>
          <a:prstGeom prst="rect">
            <a:avLst/>
          </a:prstGeom>
        </p:spPr>
      </p:pic>
    </p:spTree>
    <p:extLst>
      <p:ext uri="{BB962C8B-B14F-4D97-AF65-F5344CB8AC3E}">
        <p14:creationId xmlns:p14="http://schemas.microsoft.com/office/powerpoint/2010/main" val="260852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US" dirty="0"/>
              <a:t>				         </a:t>
            </a:r>
            <a:r>
              <a:rPr lang="en-US" i="1" dirty="0">
                <a:solidFill>
                  <a:schemeClr val="tx2">
                    <a:lumMod val="60000"/>
                    <a:lumOff val="40000"/>
                  </a:schemeClr>
                </a:solidFill>
              </a:rPr>
              <a:t>New insights: </a:t>
            </a:r>
            <a:br>
              <a:rPr lang="en-US" i="1" dirty="0">
                <a:solidFill>
                  <a:schemeClr val="tx2">
                    <a:lumMod val="60000"/>
                    <a:lumOff val="40000"/>
                  </a:schemeClr>
                </a:solidFill>
              </a:rPr>
            </a:br>
            <a:r>
              <a:rPr lang="en-US" i="1" dirty="0">
                <a:solidFill>
                  <a:schemeClr val="tx2">
                    <a:lumMod val="60000"/>
                    <a:lumOff val="40000"/>
                  </a:schemeClr>
                </a:solidFill>
              </a:rPr>
              <a:t>                 trauma and the brain</a:t>
            </a:r>
          </a:p>
        </p:txBody>
      </p:sp>
      <p:sp>
        <p:nvSpPr>
          <p:cNvPr id="3" name="Content Placeholder 2"/>
          <p:cNvSpPr>
            <a:spLocks noGrp="1"/>
          </p:cNvSpPr>
          <p:nvPr>
            <p:ph idx="1"/>
          </p:nvPr>
        </p:nvSpPr>
        <p:spPr>
          <a:xfrm>
            <a:off x="209005" y="1600200"/>
            <a:ext cx="8746085" cy="4525963"/>
          </a:xfrm>
        </p:spPr>
        <p:txBody>
          <a:bodyPr/>
          <a:lstStyle/>
          <a:p>
            <a:pPr marL="0" indent="0">
              <a:buNone/>
            </a:pPr>
            <a:endParaRPr lang="en-US" dirty="0"/>
          </a:p>
          <a:p>
            <a:pPr marL="0" indent="0">
              <a:buNone/>
            </a:pPr>
            <a:endParaRPr lang="en-US" dirty="0"/>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59835" cy="1923112"/>
          </a:xfrm>
          <a:prstGeom prst="rect">
            <a:avLst/>
          </a:prstGeom>
        </p:spPr>
      </p:pic>
      <p:pic>
        <p:nvPicPr>
          <p:cNvPr id="6" name="Content Placeholder 3" descr="light-brain_132796_4.jpg"/>
          <p:cNvPicPr>
            <a:picLocks noGrp="1" noChangeAspect="1"/>
          </p:cNvPicPr>
          <p:nvPr/>
        </p:nvPicPr>
        <p:blipFill>
          <a:blip r:embed="rId3">
            <a:extLst>
              <a:ext uri="{28A0092B-C50C-407E-A947-70E740481C1C}">
                <a14:useLocalDpi xmlns:a14="http://schemas.microsoft.com/office/drawing/2010/main" val="0"/>
              </a:ext>
            </a:extLst>
          </a:blip>
          <a:srcRect t="22430" b="22430"/>
          <a:stretch>
            <a:fillRect/>
          </a:stretch>
        </p:blipFill>
        <p:spPr bwMode="auto">
          <a:xfrm>
            <a:off x="399191" y="1923112"/>
            <a:ext cx="8420053" cy="4642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1963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US" dirty="0"/>
              <a:t>                  	     </a:t>
            </a:r>
            <a:r>
              <a:rPr lang="en-US" i="1" dirty="0">
                <a:solidFill>
                  <a:srgbClr val="558ED5"/>
                </a:solidFill>
              </a:rPr>
              <a:t> How we process </a:t>
            </a:r>
            <a:br>
              <a:rPr lang="en-US" i="1" dirty="0">
                <a:solidFill>
                  <a:srgbClr val="558ED5"/>
                </a:solidFill>
              </a:rPr>
            </a:br>
            <a:r>
              <a:rPr lang="en-US" i="1" dirty="0">
                <a:solidFill>
                  <a:srgbClr val="558ED5"/>
                </a:solidFill>
              </a:rPr>
              <a:t>                    traumatic experiences	</a:t>
            </a:r>
          </a:p>
        </p:txBody>
      </p:sp>
      <p:sp>
        <p:nvSpPr>
          <p:cNvPr id="3" name="Content Placeholder 2"/>
          <p:cNvSpPr>
            <a:spLocks noGrp="1"/>
          </p:cNvSpPr>
          <p:nvPr>
            <p:ph idx="1"/>
          </p:nvPr>
        </p:nvSpPr>
        <p:spPr>
          <a:xfrm>
            <a:off x="209005" y="1600200"/>
            <a:ext cx="8746085" cy="4525963"/>
          </a:xfrm>
        </p:spPr>
        <p:txBody>
          <a:bodyPr/>
          <a:lstStyle/>
          <a:p>
            <a:pPr marL="0" indent="0">
              <a:buNone/>
            </a:pPr>
            <a:endParaRPr lang="en-US" dirty="0"/>
          </a:p>
          <a:p>
            <a:pPr marL="0" indent="0">
              <a:buNone/>
            </a:pPr>
            <a:endParaRPr lang="en-US" dirty="0"/>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59835" cy="1923112"/>
          </a:xfrm>
          <a:prstGeom prst="rect">
            <a:avLst/>
          </a:prstGeom>
        </p:spPr>
      </p:pic>
      <p:pic>
        <p:nvPicPr>
          <p:cNvPr id="7" name="Picture 6" descr="InFocus_153_t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74" y="1826713"/>
            <a:ext cx="7468972" cy="4999232"/>
          </a:xfrm>
          <a:prstGeom prst="rect">
            <a:avLst/>
          </a:prstGeom>
        </p:spPr>
      </p:pic>
    </p:spTree>
    <p:extLst>
      <p:ext uri="{BB962C8B-B14F-4D97-AF65-F5344CB8AC3E}">
        <p14:creationId xmlns:p14="http://schemas.microsoft.com/office/powerpoint/2010/main" val="359562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algn="l"/>
            <a:r>
              <a:rPr lang="en-US" dirty="0"/>
              <a:t>               </a:t>
            </a:r>
            <a:r>
              <a:rPr lang="en-US" i="1" dirty="0">
                <a:solidFill>
                  <a:srgbClr val="558ED5"/>
                </a:solidFill>
              </a:rPr>
              <a:t>The body-mind connection</a:t>
            </a:r>
          </a:p>
        </p:txBody>
      </p:sp>
      <p:sp>
        <p:nvSpPr>
          <p:cNvPr id="3" name="Content Placeholder 2"/>
          <p:cNvSpPr>
            <a:spLocks noGrp="1"/>
          </p:cNvSpPr>
          <p:nvPr>
            <p:ph idx="1"/>
          </p:nvPr>
        </p:nvSpPr>
        <p:spPr>
          <a:xfrm>
            <a:off x="209005" y="1600200"/>
            <a:ext cx="8746085" cy="4525963"/>
          </a:xfrm>
        </p:spPr>
        <p:txBody>
          <a:bodyPr/>
          <a:lstStyle/>
          <a:p>
            <a:pPr marL="0" indent="0">
              <a:buNone/>
            </a:pPr>
            <a:endParaRPr lang="en-US" dirty="0"/>
          </a:p>
          <a:p>
            <a:pPr marL="0" indent="0">
              <a:buNone/>
            </a:pPr>
            <a:endParaRPr lang="en-US" dirty="0"/>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59835" cy="1923112"/>
          </a:xfrm>
          <a:prstGeom prst="rect">
            <a:avLst/>
          </a:prstGeom>
        </p:spPr>
      </p:pic>
      <p:sp>
        <p:nvSpPr>
          <p:cNvPr id="4" name="Rectangle 3"/>
          <p:cNvSpPr/>
          <p:nvPr/>
        </p:nvSpPr>
        <p:spPr>
          <a:xfrm>
            <a:off x="209005" y="2434011"/>
            <a:ext cx="8686800" cy="3385542"/>
          </a:xfrm>
          <a:prstGeom prst="rect">
            <a:avLst/>
          </a:prstGeom>
        </p:spPr>
        <p:txBody>
          <a:bodyPr wrap="square">
            <a:spAutoFit/>
          </a:bodyPr>
          <a:lstStyle/>
          <a:p>
            <a:endParaRPr lang="en-US" dirty="0"/>
          </a:p>
          <a:p>
            <a:r>
              <a:rPr lang="en-US" sz="2800" dirty="0"/>
              <a:t>Being traumatized, whether due to exposure to war, torture or sexual violence, means people can find themselves out of sync with their own bodies and what is going on around them. Trauma can get locked in the body, leaving many victims feeling immobilized and helpless, or in a continuous state of alert, never able to calm. </a:t>
            </a:r>
          </a:p>
          <a:p>
            <a:endParaRPr lang="en-US" sz="2800" dirty="0"/>
          </a:p>
        </p:txBody>
      </p:sp>
    </p:spTree>
    <p:extLst>
      <p:ext uri="{BB962C8B-B14F-4D97-AF65-F5344CB8AC3E}">
        <p14:creationId xmlns:p14="http://schemas.microsoft.com/office/powerpoint/2010/main" val="325259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US" dirty="0"/>
              <a:t>                      </a:t>
            </a:r>
            <a:r>
              <a:rPr lang="en-US" i="1" dirty="0">
                <a:solidFill>
                  <a:srgbClr val="558ED5"/>
                </a:solidFill>
              </a:rPr>
              <a:t>Healing from trauma: </a:t>
            </a:r>
            <a:br>
              <a:rPr lang="en-US" i="1" dirty="0">
                <a:solidFill>
                  <a:srgbClr val="558ED5"/>
                </a:solidFill>
              </a:rPr>
            </a:br>
            <a:r>
              <a:rPr lang="en-US" i="1" dirty="0">
                <a:solidFill>
                  <a:srgbClr val="558ED5"/>
                </a:solidFill>
              </a:rPr>
              <a:t>                 body-focused approaches</a:t>
            </a:r>
          </a:p>
        </p:txBody>
      </p:sp>
      <p:sp>
        <p:nvSpPr>
          <p:cNvPr id="3" name="Content Placeholder 2"/>
          <p:cNvSpPr>
            <a:spLocks noGrp="1"/>
          </p:cNvSpPr>
          <p:nvPr>
            <p:ph idx="1"/>
          </p:nvPr>
        </p:nvSpPr>
        <p:spPr>
          <a:xfrm>
            <a:off x="209005" y="1600200"/>
            <a:ext cx="8746085" cy="4525963"/>
          </a:xfrm>
        </p:spPr>
        <p:txBody>
          <a:bodyPr/>
          <a:lstStyle/>
          <a:p>
            <a:pPr marL="0" indent="0">
              <a:buNone/>
            </a:pPr>
            <a:endParaRPr lang="en-US" dirty="0"/>
          </a:p>
          <a:p>
            <a:pPr marL="0" indent="0">
              <a:buNone/>
            </a:pPr>
            <a:endParaRPr lang="en-US" dirty="0"/>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59835" cy="1923112"/>
          </a:xfrm>
          <a:prstGeom prst="rect">
            <a:avLst/>
          </a:prstGeom>
        </p:spPr>
      </p:pic>
      <p:sp>
        <p:nvSpPr>
          <p:cNvPr id="4" name="Rectangle 3"/>
          <p:cNvSpPr/>
          <p:nvPr/>
        </p:nvSpPr>
        <p:spPr>
          <a:xfrm>
            <a:off x="268290" y="1651691"/>
            <a:ext cx="8686800" cy="800219"/>
          </a:xfrm>
          <a:prstGeom prst="rect">
            <a:avLst/>
          </a:prstGeom>
        </p:spPr>
        <p:txBody>
          <a:bodyPr wrap="square">
            <a:spAutoFit/>
          </a:bodyPr>
          <a:lstStyle/>
          <a:p>
            <a:endParaRPr lang="en-US" dirty="0"/>
          </a:p>
          <a:p>
            <a:endParaRPr lang="en-US" sz="2800" dirty="0"/>
          </a:p>
        </p:txBody>
      </p:sp>
      <p:pic>
        <p:nvPicPr>
          <p:cNvPr id="6" name="Picture 5" descr="saddisor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433" y="2592248"/>
            <a:ext cx="5705414" cy="3777996"/>
          </a:xfrm>
          <a:prstGeom prst="rect">
            <a:avLst/>
          </a:prstGeom>
        </p:spPr>
      </p:pic>
    </p:spTree>
    <p:extLst>
      <p:ext uri="{BB962C8B-B14F-4D97-AF65-F5344CB8AC3E}">
        <p14:creationId xmlns:p14="http://schemas.microsoft.com/office/powerpoint/2010/main" val="218785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pPr algn="l"/>
            <a:r>
              <a:rPr lang="en-US" dirty="0"/>
              <a:t>                </a:t>
            </a:r>
            <a:r>
              <a:rPr lang="en-US" i="1" dirty="0">
                <a:solidFill>
                  <a:srgbClr val="558ED5"/>
                </a:solidFill>
              </a:rPr>
              <a:t>Trauma Informed Yoga</a:t>
            </a:r>
          </a:p>
        </p:txBody>
      </p:sp>
      <p:sp>
        <p:nvSpPr>
          <p:cNvPr id="3" name="Content Placeholder 2"/>
          <p:cNvSpPr>
            <a:spLocks noGrp="1"/>
          </p:cNvSpPr>
          <p:nvPr>
            <p:ph idx="1"/>
          </p:nvPr>
        </p:nvSpPr>
        <p:spPr>
          <a:xfrm>
            <a:off x="209005" y="1600200"/>
            <a:ext cx="8746085" cy="4525963"/>
          </a:xfrm>
        </p:spPr>
        <p:txBody>
          <a:bodyPr/>
          <a:lstStyle/>
          <a:p>
            <a:pPr marL="0" indent="0">
              <a:buNone/>
            </a:pPr>
            <a:endParaRPr lang="en-US" dirty="0"/>
          </a:p>
          <a:p>
            <a:pPr marL="0" indent="0">
              <a:buNone/>
            </a:pPr>
            <a:endParaRPr lang="en-US" dirty="0"/>
          </a:p>
        </p:txBody>
      </p:sp>
      <p:pic>
        <p:nvPicPr>
          <p:cNvPr id="5" name="Picture 4" descr="svri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59835" cy="1923112"/>
          </a:xfrm>
          <a:prstGeom prst="rect">
            <a:avLst/>
          </a:prstGeom>
        </p:spPr>
      </p:pic>
      <p:sp>
        <p:nvSpPr>
          <p:cNvPr id="4" name="Rectangle 3"/>
          <p:cNvSpPr/>
          <p:nvPr/>
        </p:nvSpPr>
        <p:spPr>
          <a:xfrm>
            <a:off x="268290" y="1651691"/>
            <a:ext cx="8686800" cy="369332"/>
          </a:xfrm>
          <a:prstGeom prst="rect">
            <a:avLst/>
          </a:prstGeom>
        </p:spPr>
        <p:txBody>
          <a:bodyPr wrap="square">
            <a:spAutoFit/>
          </a:bodyPr>
          <a:lstStyle/>
          <a:p>
            <a:endParaRPr lang="en-US" dirty="0"/>
          </a:p>
        </p:txBody>
      </p:sp>
      <p:pic>
        <p:nvPicPr>
          <p:cNvPr id="10" name="Picture 9"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08" y="2403706"/>
            <a:ext cx="7652234" cy="4036343"/>
          </a:xfrm>
          <a:prstGeom prst="rect">
            <a:avLst/>
          </a:prstGeom>
        </p:spPr>
      </p:pic>
    </p:spTree>
    <p:extLst>
      <p:ext uri="{BB962C8B-B14F-4D97-AF65-F5344CB8AC3E}">
        <p14:creationId xmlns:p14="http://schemas.microsoft.com/office/powerpoint/2010/main" val="3700150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26283</TotalTime>
  <Words>434</Words>
  <Application>Microsoft Macintosh PowerPoint</Application>
  <PresentationFormat>On-screen Show (4:3)</PresentationFormat>
  <Paragraphs>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Apple Chancery</vt:lpstr>
      <vt:lpstr>Arial</vt:lpstr>
      <vt:lpstr>Calibri</vt:lpstr>
      <vt:lpstr>Candara</vt:lpstr>
      <vt:lpstr>Office Theme</vt:lpstr>
      <vt:lpstr>    </vt:lpstr>
      <vt:lpstr>PowerPoint Presentation</vt:lpstr>
      <vt:lpstr>         What we will examine today:</vt:lpstr>
      <vt:lpstr>                 Ongoing impacts of sexual violence:                             different conceptualizations</vt:lpstr>
      <vt:lpstr>             New insights:                   trauma and the brain</vt:lpstr>
      <vt:lpstr>                         How we process                      traumatic experiences </vt:lpstr>
      <vt:lpstr>               The body-mind connection</vt:lpstr>
      <vt:lpstr>                      Healing from trauma:                   body-focused approaches</vt:lpstr>
      <vt:lpstr>                Trauma Informed Yoga</vt:lpstr>
      <vt:lpstr>                 A yoga experience in Nicaragua</vt:lpstr>
      <vt:lpstr>                 </vt:lpstr>
      <vt:lpstr>                </vt:lpstr>
      <vt:lpstr>                </vt:lpstr>
      <vt:lpstr>                </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Abbie Fields</dc:creator>
  <cp:lastModifiedBy>Benjamin Flakoll</cp:lastModifiedBy>
  <cp:revision>60</cp:revision>
  <dcterms:created xsi:type="dcterms:W3CDTF">2021-03-09T20:41:38Z</dcterms:created>
  <dcterms:modified xsi:type="dcterms:W3CDTF">2021-11-18T14:28:01Z</dcterms:modified>
</cp:coreProperties>
</file>